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18_0.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262" r:id="rId4"/>
    <p:sldId id="280" r:id="rId5"/>
    <p:sldId id="257" r:id="rId6"/>
    <p:sldId id="265" r:id="rId7"/>
    <p:sldId id="258" r:id="rId8"/>
    <p:sldId id="277" r:id="rId9"/>
    <p:sldId id="266" r:id="rId10"/>
    <p:sldId id="267" r:id="rId11"/>
    <p:sldId id="269" r:id="rId12"/>
    <p:sldId id="263" r:id="rId13"/>
    <p:sldId id="271" r:id="rId14"/>
    <p:sldId id="264" r:id="rId15"/>
    <p:sldId id="270" r:id="rId16"/>
    <p:sldId id="272" r:id="rId17"/>
    <p:sldId id="273" r:id="rId18"/>
    <p:sldId id="274" r:id="rId19"/>
    <p:sldId id="275" r:id="rId20"/>
    <p:sldId id="276" r:id="rId21"/>
    <p:sldId id="278" r:id="rId22"/>
    <p:sldId id="279"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D82C4F-2FA2-6F91-FBB4-51D4278BA8CB}" name="claire su" initials="cs" userId="bffc9b477f0553af"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rea Osbor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CC33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71" autoAdjust="0"/>
    <p:restoredTop sz="81909" autoAdjust="0"/>
  </p:normalViewPr>
  <p:slideViewPr>
    <p:cSldViewPr snapToGrid="0">
      <p:cViewPr varScale="1">
        <p:scale>
          <a:sx n="66" d="100"/>
          <a:sy n="66" d="100"/>
        </p:scale>
        <p:origin x="52" y="10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microsoft.com/office/2018/10/relationships/authors" Target="authors.xml"/></Relationships>
</file>

<file path=ppt/comments/modernComment_118_0.xml><?xml version="1.0" encoding="utf-8"?>
<p188:cmLst xmlns:a="http://schemas.openxmlformats.org/drawingml/2006/main" xmlns:r="http://schemas.openxmlformats.org/officeDocument/2006/relationships" xmlns:p188="http://schemas.microsoft.com/office/powerpoint/2018/8/main">
  <p188:cm id="{1CB40A42-4986-4CDB-A4BA-775E019DEB82}" authorId="{CAD82C4F-2FA2-6F91-FBB4-51D4278BA8CB}" created="2023-06-08T00:32:39.541">
    <ac:txMkLst xmlns:ac="http://schemas.microsoft.com/office/drawing/2013/main/command">
      <pc:docMk xmlns:pc="http://schemas.microsoft.com/office/powerpoint/2013/main/command"/>
      <pc:sldMk xmlns:pc="http://schemas.microsoft.com/office/powerpoint/2013/main/command" cId="0" sldId="280"/>
      <ac:spMk id="5" creationId="{662BE1F6-C27E-E9BE-7864-17D9769EF6CC}"/>
      <ac:txMk cp="63" len="79">
        <ac:context len="145" hash="1624272106"/>
      </ac:txMk>
    </ac:txMkLst>
    <p188:pos x="4283901" y="1107031"/>
    <p188:txBody>
      <a:bodyPr/>
      <a:lstStyle/>
      <a:p>
        <a:r>
          <a:rPr lang="fr-CA"/>
          <a:t>Tentative translation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3C2825-9808-97C5-772C-65A58211420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CA"/>
          </a:p>
        </p:txBody>
      </p:sp>
      <p:sp>
        <p:nvSpPr>
          <p:cNvPr id="3" name="Date Placeholder 2">
            <a:extLst>
              <a:ext uri="{FF2B5EF4-FFF2-40B4-BE49-F238E27FC236}">
                <a16:creationId xmlns:a16="http://schemas.microsoft.com/office/drawing/2014/main" id="{E0B7F49F-0F14-6EF3-7067-B3C9DC5CC38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89D8A39-C95F-49E8-A4A4-F94584D0091B}" type="datetimeFigureOut">
              <a:rPr lang="en-CA"/>
              <a:pPr>
                <a:defRPr/>
              </a:pPr>
              <a:t>2023-06-08</a:t>
            </a:fld>
            <a:endParaRPr lang="en-CA"/>
          </a:p>
        </p:txBody>
      </p:sp>
      <p:sp>
        <p:nvSpPr>
          <p:cNvPr id="4" name="Slide Image Placeholder 3">
            <a:extLst>
              <a:ext uri="{FF2B5EF4-FFF2-40B4-BE49-F238E27FC236}">
                <a16:creationId xmlns:a16="http://schemas.microsoft.com/office/drawing/2014/main" id="{AE57E646-4573-9884-C43A-250461743520}"/>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a:extLst>
              <a:ext uri="{FF2B5EF4-FFF2-40B4-BE49-F238E27FC236}">
                <a16:creationId xmlns:a16="http://schemas.microsoft.com/office/drawing/2014/main" id="{0F834E26-5DF5-B8F9-5746-D1846F6DA0D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12B53EC2-EF3F-67DE-2EC0-4EC3EE080AD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CA"/>
          </a:p>
        </p:txBody>
      </p:sp>
      <p:sp>
        <p:nvSpPr>
          <p:cNvPr id="7" name="Slide Number Placeholder 6">
            <a:extLst>
              <a:ext uri="{FF2B5EF4-FFF2-40B4-BE49-F238E27FC236}">
                <a16:creationId xmlns:a16="http://schemas.microsoft.com/office/drawing/2014/main" id="{278AE7C9-1395-7D59-3901-A24678FED6E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9614862-8850-4151-A4E1-68F642EC0C37}" type="slidenum">
              <a:rPr lang="en-CA" altLang="fr-FR"/>
              <a:pPr/>
              <a:t>‹#›</a:t>
            </a:fld>
            <a:endParaRPr lang="en-CA"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F029A9F4-FEB5-69BB-F5B6-9D8FC4FCFF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5301240A-F40B-3142-6C41-16AB66F110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60" name="Slide Number Placeholder 3">
            <a:extLst>
              <a:ext uri="{FF2B5EF4-FFF2-40B4-BE49-F238E27FC236}">
                <a16:creationId xmlns:a16="http://schemas.microsoft.com/office/drawing/2014/main" id="{D30CB2F2-D560-FD25-8E4A-3B3304D44A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0D69B8-761F-416C-9102-30056340845E}"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E96D2D93-2CF0-4779-8AC8-A0494F6E9B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0EEF0693-EF4E-2BCD-557F-F4B6846E3B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3A31B1A3-5EA1-3BFE-2B13-34BCD91CAB6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C1F631A-7B0E-4C9D-A8C3-10027AB7D96F}" type="slidenum">
              <a:rPr lang="en-CA" altLang="en-US">
                <a:solidFill>
                  <a:srgbClr val="000000"/>
                </a:solidFill>
              </a:rPr>
              <a:pPr/>
              <a:t>12</a:t>
            </a:fld>
            <a:endParaRPr lang="en-CA"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275D6AAB-95BD-6FA8-0DA3-5E8ED13F17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0F1C9135-5DCA-EAD5-16CF-F7C3E4F2BB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en-US" noProof="0" dirty="0"/>
              <a:t>Il y a une tendance visible ici.</a:t>
            </a:r>
          </a:p>
          <a:p>
            <a:pPr eaLnBrk="1" hangingPunct="1">
              <a:spcBef>
                <a:spcPct val="0"/>
              </a:spcBef>
            </a:pPr>
            <a:r>
              <a:rPr lang="fr-CA" altLang="en-US" noProof="0" dirty="0"/>
              <a:t>Le premier pic à droite est dû à la FA en Indonésie, et le deuxième est dû à SAT-2 au Moyen-Orient. </a:t>
            </a:r>
          </a:p>
          <a:p>
            <a:pPr eaLnBrk="1" hangingPunct="1">
              <a:spcBef>
                <a:spcPct val="0"/>
              </a:spcBef>
            </a:pPr>
            <a:r>
              <a:rPr lang="fr-CA" altLang="en-US" noProof="0" dirty="0"/>
              <a:t>Les signalements ont diminué en 2020-2021, nous supposons que c’est dû à la COVID.</a:t>
            </a:r>
          </a:p>
        </p:txBody>
      </p:sp>
      <p:sp>
        <p:nvSpPr>
          <p:cNvPr id="41988" name="Slide Number Placeholder 3">
            <a:extLst>
              <a:ext uri="{FF2B5EF4-FFF2-40B4-BE49-F238E27FC236}">
                <a16:creationId xmlns:a16="http://schemas.microsoft.com/office/drawing/2014/main" id="{5C9E4E72-2086-42BA-830E-6ADCAE3805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93564A8-40E3-44D1-9DE5-6AA444798FB8}" type="slidenum">
              <a:rPr lang="en-CA" altLang="en-US">
                <a:solidFill>
                  <a:srgbClr val="000000"/>
                </a:solidFill>
              </a:rPr>
              <a:pPr/>
              <a:t>13</a:t>
            </a:fld>
            <a:endParaRPr lang="en-CA"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CDA3510-A12B-60A0-790A-F2BF9C3F07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ED39AC80-4861-5C5E-8F00-8C3E64CFC1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en-US" noProof="0" dirty="0"/>
              <a:t>La FA sérotype SAT-2 est exotique en Eurasie et circule dans plusieurs pays Africains </a:t>
            </a:r>
            <a:r>
              <a:rPr lang="en-US" altLang="en-US" dirty="0"/>
              <a:t>(pools 4,5 et 6). </a:t>
            </a:r>
            <a:r>
              <a:rPr lang="fr-CA" altLang="en-US" dirty="0"/>
              <a:t>Le SAT-2 pourrait présenter une activité infectieuse plus agressive que les autres sérotypes de la fièvre aphteuse, en particulier lorsqu'il est introduit dans des populations naïves, comme celles d'Eurasie et du Moyen-Orient</a:t>
            </a:r>
            <a:r>
              <a:rPr lang="en-US" altLang="en-US" dirty="0"/>
              <a:t>. </a:t>
            </a:r>
            <a:r>
              <a:rPr lang="fr-CA" altLang="en-US" noProof="0" dirty="0"/>
              <a:t>Les animaux vaccinés contre d’autres sérotypes de la FA n’ont pas de protection croisée. </a:t>
            </a:r>
          </a:p>
        </p:txBody>
      </p:sp>
      <p:sp>
        <p:nvSpPr>
          <p:cNvPr id="44036" name="Slide Number Placeholder 3">
            <a:extLst>
              <a:ext uri="{FF2B5EF4-FFF2-40B4-BE49-F238E27FC236}">
                <a16:creationId xmlns:a16="http://schemas.microsoft.com/office/drawing/2014/main" id="{5C9B6B35-A902-CE8A-6C8A-F8E518AA19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9D9D93D-EA43-44B6-888D-34EAA89D1A50}" type="slidenum">
              <a:rPr lang="en-CA" altLang="en-US">
                <a:solidFill>
                  <a:srgbClr val="000000"/>
                </a:solidFill>
              </a:rPr>
              <a:pPr/>
              <a:t>14</a:t>
            </a:fld>
            <a:endParaRPr lang="en-CA"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39702870-E5BB-F2F1-3B6C-23FDDC366E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B9C6B2F2-9D7D-0799-A99E-D9FF8EF8A4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dirty="0"/>
              <a:t>En 2012, des foyers de fièvre aphteuse de type SAT-2 ont été signalés en Égypte et en Libye entre février et mars 2012. Les précédentes incursions de SAT-2 au Moyen-Orient ont eu lieu dans les pays suivants : Arabie saoudite (2000), Koweït (2000), Bahreïn (2012), Palestine (2012, 2017) et Oman (2015).</a:t>
            </a:r>
          </a:p>
          <a:p>
            <a:r>
              <a:rPr lang="fr-CA" altLang="en-US" dirty="0"/>
              <a:t>Plus récemment, en 2023, des foyers de fièvre aphteuse SAT-2 ont été signalés en : Jordanie (2023), Irak (2023) et Turquie (2023). L'incursion de la fièvre aphteuse SAT-2 dans cette région est préoccupante, car l'introduction de sérotypes exotiques dans une population naïve entraîne généralement de graves pertes dans les secteurs vulnérables et une forte mortalité chez les jeunes animaux.</a:t>
            </a:r>
            <a:endParaRPr lang="en-US" altLang="en-US" dirty="0"/>
          </a:p>
        </p:txBody>
      </p:sp>
      <p:sp>
        <p:nvSpPr>
          <p:cNvPr id="46084" name="Slide Number Placeholder 3">
            <a:extLst>
              <a:ext uri="{FF2B5EF4-FFF2-40B4-BE49-F238E27FC236}">
                <a16:creationId xmlns:a16="http://schemas.microsoft.com/office/drawing/2014/main" id="{FE1DCD0A-26F6-923D-0017-918A257A453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C4045D7-2FE4-4D7D-BAEC-A485254356B5}" type="slidenum">
              <a:rPr lang="en-CA" altLang="en-US">
                <a:solidFill>
                  <a:srgbClr val="000000"/>
                </a:solidFill>
              </a:rPr>
              <a:pPr/>
              <a:t>15</a:t>
            </a:fld>
            <a:endParaRPr lang="en-CA"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6B1BEB3F-B82B-CF13-3A59-2BCB676DCB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82AF66B6-7F25-211E-9AA7-1C58A5FE9C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dirty="0"/>
              <a:t>Les premiers foyers de fièvre aphteuse SAT-2 en Irak ont été signalés dans le nord du pays le 3 janvier 2023 chez des buffles, des bovins et des ovins domestiques. D'autres foyers ont été signalés tout au long du mois dans le centre de l'Irak et, plus tard, dans le sud du pays, près des frontières avec le Koweït et l'Iran. </a:t>
            </a:r>
          </a:p>
          <a:p>
            <a:r>
              <a:rPr lang="fr-CA" altLang="en-US" dirty="0"/>
              <a:t>Le 2 février 2023, les échantillons de fièvre aphteuse envoyés en Turquie ont été confirmés comme étant le nouveau topotype viral SAT-2 XIV, qui est étroitement lié aux souches SAT-2 collectées en Éthiopie en 2022.</a:t>
            </a:r>
          </a:p>
          <a:p>
            <a:r>
              <a:rPr lang="fr-CA" altLang="en-US" dirty="0"/>
              <a:t>Au total, 36 foyers de fièvre aphteuse SAT-2 ont été signalés en Irak depuis le début de l'événement en janvier 2023, dans des lieux répartis sur l'ensemble du territoire irakien, de Mossoul au nord-ouest, à la frontière avec le nord-est de la Syrie et le sud-est de la Turquie, jusqu'au sud-est, à la frontière avec le Koweït au sud et le sud-ouest de l'Iran à l'est.</a:t>
            </a:r>
          </a:p>
          <a:p>
            <a:r>
              <a:rPr lang="fr-CA" altLang="en-US" dirty="0"/>
              <a:t>Les laboratoires irakiens disposent actuellement d'un nombre très limité de tests diagnostiques permettant de diagnostiquer la fièvre aphteuse et de différencier la fièvre aphteuse endémique du sérotype SAT-2.</a:t>
            </a:r>
          </a:p>
          <a:p>
            <a:r>
              <a:rPr lang="fr-CA" altLang="en-US" dirty="0"/>
              <a:t>En date du 14 mars 2023, aucune campagne de vaccination de masse n'a eu lieu en raison de retards dans l'achat des vaccins. La dernière vaccination contre la fièvre aphteuse en Irak a eu lieu en 2021 (pour les sérotypes A, O, Asia1).</a:t>
            </a:r>
            <a:endParaRPr lang="en-US" altLang="en-US" dirty="0"/>
          </a:p>
        </p:txBody>
      </p:sp>
      <p:sp>
        <p:nvSpPr>
          <p:cNvPr id="48132" name="Slide Number Placeholder 3">
            <a:extLst>
              <a:ext uri="{FF2B5EF4-FFF2-40B4-BE49-F238E27FC236}">
                <a16:creationId xmlns:a16="http://schemas.microsoft.com/office/drawing/2014/main" id="{BA3F3E5D-09F9-714A-9126-D20C62E99C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BEEC63C-1651-4D59-8B2E-A4132003FC2D}" type="slidenum">
              <a:rPr lang="en-CA" altLang="en-US">
                <a:solidFill>
                  <a:srgbClr val="000000"/>
                </a:solidFill>
              </a:rPr>
              <a:pPr/>
              <a:t>16</a:t>
            </a:fld>
            <a:endParaRPr lang="en-CA" altLang="en-US">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1242B617-4C59-D12C-5CDE-657B7AD3E5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78733C77-3927-113B-02AD-20BD4097B4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https://wahis.woah.org/#/in-review/4906?fromPage=event-dashboard-url</a:t>
            </a:r>
          </a:p>
          <a:p>
            <a:pPr eaLnBrk="1" hangingPunct="1">
              <a:spcBef>
                <a:spcPct val="0"/>
              </a:spcBef>
            </a:pPr>
            <a:endParaRPr lang="en-US" altLang="en-US" dirty="0"/>
          </a:p>
          <a:p>
            <a:r>
              <a:rPr lang="fr-CA" altLang="en-US" dirty="0"/>
              <a:t>Les foyers de fièvre aphteuse en Irak et en Jordanie sont les premiers rapports sur le sérotype SAT-2 dans ces pays, et l'émergence d'un nouveau topotype viral au Moyen-Orient.</a:t>
            </a:r>
          </a:p>
          <a:p>
            <a:r>
              <a:rPr lang="fr-CA" altLang="en-US" dirty="0"/>
              <a:t>Note : La nouvelle souche du virus SAT2 en Jordanie est génétiquement identique à la souche actuellement présente en Irak, et peut avoir été transmise par plusieurs moyens, notamment par du fourrage importé exclusivement pour l'Association des éleveurs de bovins. Cependant, ce fourrage n'a pas été importé spécifiquement pour l'Association des éleveurs de bétail (limitant l'infection au groupe de bovins laitiers de la région de </a:t>
            </a:r>
            <a:r>
              <a:rPr lang="fr-CA" altLang="en-US" dirty="0" err="1"/>
              <a:t>Dhlail</a:t>
            </a:r>
            <a:r>
              <a:rPr lang="fr-CA" altLang="en-US" dirty="0"/>
              <a:t>, Zarqa), mais a été vendu à toutes les fermes du Royaume.</a:t>
            </a:r>
            <a:endParaRPr lang="en-US" altLang="en-US" dirty="0"/>
          </a:p>
        </p:txBody>
      </p:sp>
      <p:sp>
        <p:nvSpPr>
          <p:cNvPr id="50180" name="Slide Number Placeholder 3">
            <a:extLst>
              <a:ext uri="{FF2B5EF4-FFF2-40B4-BE49-F238E27FC236}">
                <a16:creationId xmlns:a16="http://schemas.microsoft.com/office/drawing/2014/main" id="{01667F79-AC0A-F86E-DE77-D721017A1E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AA7C93C-BC40-4ECC-A68D-0C1DEFB81381}" type="slidenum">
              <a:rPr lang="en-CA" altLang="en-US">
                <a:solidFill>
                  <a:srgbClr val="000000"/>
                </a:solidFill>
              </a:rPr>
              <a:pPr/>
              <a:t>17</a:t>
            </a:fld>
            <a:endParaRPr lang="en-CA" altLang="en-US">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7D2497E-ED95-349D-A5DD-0E1A7DA02C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A7DD1600-0D25-09C9-4933-9C32EE5AB3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dirty="0"/>
              <a:t>Des équipes ont procédé à la vaccination en Thrace pour protéger près de 800 000 ovins et bovins contre la fièvre aphteuse SAT-2. Aucun cas de fièvre aphteuse n'a été signalé en Thrace (au nord-est d'Istanbul) depuis environ 13 ans. La Thrace fait office de zone tampon turque vaccinée contre la fièvre aphteuse afin d'empêcher l'incursion de la fièvre aphteuse en Europe. L'examen clinique (&gt;12 000 animaux) et l'analyse de 847 échantillons de sérum provenant de la région de Thrace n'ont révélé aucun signe de fièvre aphteuse. </a:t>
            </a:r>
          </a:p>
          <a:p>
            <a:r>
              <a:rPr lang="fr-CA" altLang="en-US" dirty="0"/>
              <a:t>Le séquençage en Türkiye n'est pas encore disponible.</a:t>
            </a:r>
            <a:endParaRPr lang="en-US" altLang="en-US" dirty="0"/>
          </a:p>
        </p:txBody>
      </p:sp>
      <p:sp>
        <p:nvSpPr>
          <p:cNvPr id="52228" name="Slide Number Placeholder 3">
            <a:extLst>
              <a:ext uri="{FF2B5EF4-FFF2-40B4-BE49-F238E27FC236}">
                <a16:creationId xmlns:a16="http://schemas.microsoft.com/office/drawing/2014/main" id="{B48248DD-4723-5EE4-0D37-9309576C08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4189FDE-9A94-4B53-8E74-FD3BDC8DEDD7}" type="slidenum">
              <a:rPr lang="en-CA" altLang="en-US">
                <a:solidFill>
                  <a:srgbClr val="000000"/>
                </a:solidFill>
              </a:rPr>
              <a:pPr/>
              <a:t>18</a:t>
            </a:fld>
            <a:endParaRPr lang="en-CA"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981CFB99-5082-617B-7412-57DD77B785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3F965BC9-A8A9-D184-AAAB-A75EC12B9C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dirty="0"/>
              <a:t>La Russie a distribué 3,5 millions de doses de vaccin contre la fièvre aphteuse SAT-2</a:t>
            </a:r>
          </a:p>
          <a:p>
            <a:r>
              <a:rPr lang="fr-CA" altLang="en-US" dirty="0"/>
              <a:t>2,5 millions de doses ont été distribuées aux pays du golfe Persique.</a:t>
            </a:r>
          </a:p>
          <a:p>
            <a:r>
              <a:rPr lang="fr-CA" altLang="en-US" dirty="0"/>
              <a:t>La bonne nouvelle est que les rapports et les foyers semblent avoir ralenti, même avec les vacances du Ramadan (qui voient généralement une augmentation des mouvements d'animaux dans et autour des pays islamiques). </a:t>
            </a:r>
          </a:p>
          <a:p>
            <a:endParaRPr lang="fr-CA" altLang="en-US" dirty="0"/>
          </a:p>
          <a:p>
            <a:r>
              <a:rPr lang="fr-CA" altLang="en-US" dirty="0"/>
              <a:t>Aïd al </a:t>
            </a:r>
            <a:r>
              <a:rPr lang="fr-CA" altLang="en-US" dirty="0" err="1"/>
              <a:t>adha</a:t>
            </a:r>
            <a:r>
              <a:rPr lang="fr-CA" altLang="en-US" dirty="0"/>
              <a:t> 2023 - 28 juin</a:t>
            </a:r>
          </a:p>
          <a:p>
            <a:endParaRPr lang="fr-CA" altLang="en-US" dirty="0"/>
          </a:p>
          <a:p>
            <a:r>
              <a:rPr lang="fr-CA" altLang="en-US" dirty="0"/>
              <a:t>Le risque lié aux importations illégales est difficile à quantifier</a:t>
            </a:r>
            <a:endParaRPr lang="en-US" altLang="en-US" dirty="0"/>
          </a:p>
        </p:txBody>
      </p:sp>
      <p:sp>
        <p:nvSpPr>
          <p:cNvPr id="54276" name="Slide Number Placeholder 3">
            <a:extLst>
              <a:ext uri="{FF2B5EF4-FFF2-40B4-BE49-F238E27FC236}">
                <a16:creationId xmlns:a16="http://schemas.microsoft.com/office/drawing/2014/main" id="{6BE83F43-7B34-70BA-F213-622CA207FC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AC21130-0876-47AA-A7EC-C9A8A155B540}" type="slidenum">
              <a:rPr lang="en-CA" altLang="en-US">
                <a:solidFill>
                  <a:srgbClr val="000000"/>
                </a:solidFill>
              </a:rPr>
              <a:pPr/>
              <a:t>19</a:t>
            </a:fld>
            <a:endParaRPr lang="en-CA" altLang="en-US">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84ED1D6-6195-38C1-96C1-B7E84E8F298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C01BD9D7-1105-5C9F-3A98-DF43FA2F4B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6324" name="Slide Number Placeholder 3">
            <a:extLst>
              <a:ext uri="{FF2B5EF4-FFF2-40B4-BE49-F238E27FC236}">
                <a16:creationId xmlns:a16="http://schemas.microsoft.com/office/drawing/2014/main" id="{912060C4-74C5-D65D-3B6F-2D2D06D103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85B7175-9921-403D-A6A3-59C094DC1F6F}" type="slidenum">
              <a:rPr lang="en-CA" altLang="en-US">
                <a:solidFill>
                  <a:srgbClr val="000000"/>
                </a:solidFill>
              </a:rPr>
              <a:pPr/>
              <a:t>20</a:t>
            </a:fld>
            <a:endParaRPr lang="en-CA" altLang="en-US">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54CC6090-FAE5-8A73-2BA9-F3D3EC7C79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0A0499A4-00F8-E207-69F9-7FA63BDD86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a:extLst>
              <a:ext uri="{FF2B5EF4-FFF2-40B4-BE49-F238E27FC236}">
                <a16:creationId xmlns:a16="http://schemas.microsoft.com/office/drawing/2014/main" id="{ECA73231-E34A-20F4-A47B-E558A19EAA42}"/>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D4F90A8-116F-4AA4-9043-0437934BBAD2}" type="slidenum">
              <a:rPr lang="en-CA" altLang="fr-FR"/>
              <a:pPr/>
              <a:t>21</a:t>
            </a:fld>
            <a:endParaRPr lang="en-CA"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568B7E2-125E-1B86-0309-1E93B06C48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21326096-D877-18A2-994B-1EC049E7F4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en-US" dirty="0"/>
              <a:t>Notre sondage annuel est terminé et 51 membres y ont répondu.</a:t>
            </a:r>
          </a:p>
          <a:p>
            <a:pPr eaLnBrk="1" hangingPunct="1">
              <a:spcBef>
                <a:spcPct val="0"/>
              </a:spcBef>
            </a:pPr>
            <a:endParaRPr lang="en-US" altLang="en-US" dirty="0"/>
          </a:p>
          <a:p>
            <a:pPr eaLnBrk="1" hangingPunct="1">
              <a:spcBef>
                <a:spcPct val="0"/>
              </a:spcBef>
            </a:pPr>
            <a:r>
              <a:rPr lang="fr-CA" altLang="en-US" dirty="0"/>
              <a:t>Encore une fois, toutes les personnes interrogées ont indiqué que la CMEZ leur avait fourni des informations qui les avaient aidées dans leur poste actuel. </a:t>
            </a:r>
            <a:endParaRPr lang="en-US" altLang="en-US" dirty="0"/>
          </a:p>
          <a:p>
            <a:pPr eaLnBrk="1" hangingPunct="1">
              <a:spcBef>
                <a:spcPct val="0"/>
              </a:spcBef>
            </a:pPr>
            <a:endParaRPr lang="en-US" altLang="en-US" dirty="0"/>
          </a:p>
          <a:p>
            <a:pPr eaLnBrk="1" hangingPunct="1">
              <a:spcBef>
                <a:spcPct val="0"/>
              </a:spcBef>
            </a:pPr>
            <a:r>
              <a:rPr lang="fr-CA" altLang="en-US" dirty="0"/>
              <a:t>Nous avons fait quelque chose d'un peu différent cette année en posant une question sur les priorités sur lesquelles nous devrions nous concentrer cette année (au-delà de nos activités quotidiennes habituelles) </a:t>
            </a:r>
          </a:p>
          <a:p>
            <a:pPr eaLnBrk="1" hangingPunct="1">
              <a:spcBef>
                <a:spcPct val="0"/>
              </a:spcBef>
            </a:pPr>
            <a:endParaRPr lang="en-US" altLang="en-US" dirty="0"/>
          </a:p>
          <a:p>
            <a:pPr eaLnBrk="1" hangingPunct="1">
              <a:spcBef>
                <a:spcPct val="0"/>
              </a:spcBef>
            </a:pPr>
            <a:r>
              <a:rPr lang="fr-CA" altLang="en-US" dirty="0"/>
              <a:t>Nous avons reçu de nombreux commentaires très utiles, et j'ai donc regroupé les réponses en quelques catégories (collaboration, rapports, présentations/webinaires, champ d'application, et quelques autres qui n'ont pas vraiment trouvé leur place).</a:t>
            </a:r>
          </a:p>
          <a:p>
            <a:pPr eaLnBrk="1" hangingPunct="1">
              <a:spcBef>
                <a:spcPct val="0"/>
              </a:spcBef>
            </a:pPr>
            <a:endParaRPr lang="en-US" altLang="en-US" dirty="0"/>
          </a:p>
          <a:p>
            <a:pPr eaLnBrk="1" hangingPunct="1">
              <a:spcBef>
                <a:spcPct val="0"/>
              </a:spcBef>
            </a:pPr>
            <a:r>
              <a:rPr lang="fr-CA" altLang="en-US" noProof="0" dirty="0"/>
              <a:t>Collaboration – continuer les partenariats Une seule santé, différents groupes sectoriels, GPHIN, liens avec chercheurs/activités à l’extérieur du Canada, programme municipal et provincial de gestion des urgences.</a:t>
            </a:r>
          </a:p>
          <a:p>
            <a:pPr eaLnBrk="1" hangingPunct="1">
              <a:spcBef>
                <a:spcPct val="0"/>
              </a:spcBef>
            </a:pPr>
            <a:endParaRPr lang="fr-CA" altLang="en-US" noProof="0" dirty="0"/>
          </a:p>
          <a:p>
            <a:pPr eaLnBrk="1" hangingPunct="1">
              <a:spcBef>
                <a:spcPct val="0"/>
              </a:spcBef>
            </a:pPr>
            <a:r>
              <a:rPr lang="fr-CA" altLang="en-US" noProof="0" dirty="0"/>
              <a:t>Rapports – réduire le délai dans le signalement des évènements (rapports quotidiens potentiels), inclure résumé des tendances de maladie</a:t>
            </a:r>
          </a:p>
          <a:p>
            <a:pPr eaLnBrk="1" hangingPunct="1">
              <a:spcBef>
                <a:spcPct val="0"/>
              </a:spcBef>
            </a:pPr>
            <a:endParaRPr lang="fr-CA" altLang="en-US" noProof="0" dirty="0"/>
          </a:p>
          <a:p>
            <a:pPr eaLnBrk="1" hangingPunct="1">
              <a:spcBef>
                <a:spcPct val="0"/>
              </a:spcBef>
            </a:pPr>
            <a:r>
              <a:rPr lang="fr-CA" altLang="en-US" noProof="0" dirty="0"/>
              <a:t>Présentations/webinaires – plus de sessions en ligne avec des conférenciers invités, partager de l’information sur des évènements de formation continue, plus d'articles de blog ou de présentations pour atteindre d'autres secteurs</a:t>
            </a:r>
          </a:p>
          <a:p>
            <a:pPr eaLnBrk="1" hangingPunct="1">
              <a:spcBef>
                <a:spcPct val="0"/>
              </a:spcBef>
            </a:pPr>
            <a:endParaRPr lang="en-US" altLang="en-US" dirty="0"/>
          </a:p>
          <a:p>
            <a:pPr eaLnBrk="1" hangingPunct="1">
              <a:spcBef>
                <a:spcPct val="0"/>
              </a:spcBef>
            </a:pPr>
            <a:r>
              <a:rPr lang="fr-CA" altLang="en-US" noProof="0" dirty="0"/>
              <a:t>Quelques idées intéressantes: </a:t>
            </a:r>
          </a:p>
          <a:p>
            <a:pPr eaLnBrk="1" hangingPunct="1">
              <a:spcBef>
                <a:spcPct val="0"/>
              </a:spcBef>
            </a:pPr>
            <a:r>
              <a:rPr lang="fr-CA" altLang="en-US" noProof="0" dirty="0"/>
              <a:t>Développer liste de maladies émergentes prioritaires pour le Canada</a:t>
            </a:r>
          </a:p>
          <a:p>
            <a:pPr eaLnBrk="1" hangingPunct="1">
              <a:spcBef>
                <a:spcPct val="0"/>
              </a:spcBef>
            </a:pPr>
            <a:r>
              <a:rPr lang="fr-CA" altLang="en-US" noProof="0" dirty="0"/>
              <a:t>Fournir des mises à jour sur la recherche à l’international sur les maladies émergentes et les meilleures pratiques pour la prévention et le contrôle</a:t>
            </a:r>
          </a:p>
          <a:p>
            <a:pPr eaLnBrk="1" hangingPunct="1">
              <a:spcBef>
                <a:spcPct val="0"/>
              </a:spcBef>
            </a:pPr>
            <a:r>
              <a:rPr lang="fr-CA" altLang="en-US" noProof="0" dirty="0"/>
              <a:t>Connecter les médias avec des experts de la communauté compétents sur des questions pertinentes afin d'améliorer la transmission des connaissances au public.</a:t>
            </a:r>
          </a:p>
          <a:p>
            <a:pPr eaLnBrk="1" hangingPunct="1">
              <a:spcBef>
                <a:spcPct val="0"/>
              </a:spcBef>
            </a:pPr>
            <a:endParaRPr lang="en-US" altLang="en-US" dirty="0"/>
          </a:p>
          <a:p>
            <a:pPr eaLnBrk="1" hangingPunct="1">
              <a:spcBef>
                <a:spcPct val="0"/>
              </a:spcBef>
            </a:pPr>
            <a:r>
              <a:rPr lang="fr-CA" altLang="en-US" noProof="0" dirty="0"/>
              <a:t>Donc beaucoup de bons commentaires à date. Si vous voulez nous transmettre vos idées sur ce qu’on devrait prioriser pour le future et que vous ne l’avait pas encore fait, s’il vous plaît le faire dans la prochaine semaine. </a:t>
            </a:r>
          </a:p>
        </p:txBody>
      </p:sp>
      <p:sp>
        <p:nvSpPr>
          <p:cNvPr id="23556" name="Slide Number Placeholder 3">
            <a:extLst>
              <a:ext uri="{FF2B5EF4-FFF2-40B4-BE49-F238E27FC236}">
                <a16:creationId xmlns:a16="http://schemas.microsoft.com/office/drawing/2014/main" id="{40F90985-022D-AB22-668B-4A81B8B77F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B06E49C-2C45-458A-B2B7-A225187D32CE}" type="slidenum">
              <a:rPr lang="en-CA" altLang="en-US">
                <a:solidFill>
                  <a:srgbClr val="000000"/>
                </a:solidFill>
              </a:rPr>
              <a:pPr/>
              <a:t>4</a:t>
            </a:fld>
            <a:endParaRPr lang="en-CA"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EFCE97E4-7924-6E58-5373-DD458E4A10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852824F8-7A51-F741-85FB-589627842B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en-US" noProof="0" dirty="0"/>
              <a:t>19 réponses pour la question sur les priorités de la CMEZ:</a:t>
            </a:r>
          </a:p>
          <a:p>
            <a:pPr eaLnBrk="1" hangingPunct="1">
              <a:spcBef>
                <a:spcPct val="0"/>
              </a:spcBef>
            </a:pPr>
            <a:r>
              <a:rPr lang="fr-CA" altLang="en-US" noProof="0" dirty="0"/>
              <a:t>En ordre descendant:</a:t>
            </a:r>
          </a:p>
          <a:p>
            <a:pPr marL="171450" indent="-171450" eaLnBrk="1" hangingPunct="1">
              <a:spcBef>
                <a:spcPct val="0"/>
              </a:spcBef>
              <a:buFontTx/>
              <a:buChar char="-"/>
            </a:pPr>
            <a:r>
              <a:rPr lang="fr-CA" altLang="en-US" noProof="0" dirty="0"/>
              <a:t>Développer une liste de maladies émergentes et zoonotiques prioritaires au Canada</a:t>
            </a:r>
          </a:p>
          <a:p>
            <a:pPr marL="171450" indent="-171450" eaLnBrk="1" hangingPunct="1">
              <a:spcBef>
                <a:spcPct val="0"/>
              </a:spcBef>
              <a:buFontTx/>
              <a:buChar char="-"/>
            </a:pPr>
            <a:r>
              <a:rPr lang="fr-CA" altLang="en-US" noProof="0" dirty="0"/>
              <a:t>Rapporter/résumer les tendances à travers le temps</a:t>
            </a:r>
          </a:p>
          <a:p>
            <a:pPr marL="171450" indent="-171450" eaLnBrk="1" hangingPunct="1">
              <a:spcBef>
                <a:spcPct val="0"/>
              </a:spcBef>
              <a:buFontTx/>
              <a:buChar char="-"/>
            </a:pPr>
            <a:r>
              <a:rPr lang="fr-CA" altLang="en-US" noProof="0" dirty="0"/>
              <a:t>Fournir des mises à jour sur la recherche et les meilleures pratiques en contrôle et prévention des maladies</a:t>
            </a:r>
          </a:p>
          <a:p>
            <a:pPr marL="171450" indent="-171450" eaLnBrk="1" hangingPunct="1">
              <a:spcBef>
                <a:spcPct val="0"/>
              </a:spcBef>
              <a:buFontTx/>
              <a:buChar char="-"/>
            </a:pPr>
            <a:r>
              <a:rPr lang="fr-CA" altLang="en-US" noProof="0" dirty="0"/>
              <a:t>Explorer des partenariats avec des programmes de gestion des urgences provinciaux et municipaux</a:t>
            </a:r>
          </a:p>
          <a:p>
            <a:pPr marL="171450" indent="-171450" eaLnBrk="1" hangingPunct="1">
              <a:spcBef>
                <a:spcPct val="0"/>
              </a:spcBef>
              <a:buFontTx/>
              <a:buChar char="-"/>
            </a:pPr>
            <a:r>
              <a:rPr lang="fr-CA" altLang="en-US" noProof="0" dirty="0"/>
              <a:t>Étendre notre portée: santé environnementale, changement climatique, couverture plus large des vecteurs</a:t>
            </a:r>
          </a:p>
          <a:p>
            <a:pPr marL="171450" indent="-171450" eaLnBrk="1" hangingPunct="1">
              <a:spcBef>
                <a:spcPct val="0"/>
              </a:spcBef>
              <a:buFontTx/>
              <a:buChar char="-"/>
            </a:pPr>
            <a:r>
              <a:rPr lang="fr-CA" altLang="en-US" noProof="0" dirty="0"/>
              <a:t>Approfondir les liens avec des chercheurs à l’international ou promouvoir des sessions en ligne avec du partage d’information avec des experts</a:t>
            </a:r>
          </a:p>
          <a:p>
            <a:pPr marL="171450" indent="-171450" eaLnBrk="1" hangingPunct="1">
              <a:spcBef>
                <a:spcPct val="0"/>
              </a:spcBef>
              <a:buFontTx/>
              <a:buChar char="-"/>
            </a:pPr>
            <a:r>
              <a:rPr lang="fr-CA" altLang="en-US" noProof="0" dirty="0"/>
              <a:t>Augmenter la participation lors de conférences et d’évènements de la CMEZ pour atteindre plus de secteurs.</a:t>
            </a:r>
          </a:p>
          <a:p>
            <a:pPr marL="171450" indent="-171450" eaLnBrk="1" hangingPunct="1">
              <a:spcBef>
                <a:spcPct val="0"/>
              </a:spcBef>
              <a:buFontTx/>
              <a:buChar char="-"/>
            </a:pPr>
            <a:r>
              <a:rPr lang="fr-CA" altLang="en-US" noProof="0" dirty="0"/>
              <a:t>Fournir des rapports quotidiens (selon la ressource)</a:t>
            </a:r>
          </a:p>
          <a:p>
            <a:pPr eaLnBrk="1" hangingPunct="1">
              <a:spcBef>
                <a:spcPct val="0"/>
              </a:spcBef>
            </a:pPr>
            <a:endParaRPr lang="en-US" altLang="en-US" dirty="0"/>
          </a:p>
        </p:txBody>
      </p:sp>
      <p:sp>
        <p:nvSpPr>
          <p:cNvPr id="25604" name="Slide Number Placeholder 3">
            <a:extLst>
              <a:ext uri="{FF2B5EF4-FFF2-40B4-BE49-F238E27FC236}">
                <a16:creationId xmlns:a16="http://schemas.microsoft.com/office/drawing/2014/main" id="{5C6562BD-CE39-F72D-E86A-9668875FA0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C6771B8-1628-452D-8793-4B47C696DDB6}" type="slidenum">
              <a:rPr lang="en-CA" altLang="en-US">
                <a:solidFill>
                  <a:srgbClr val="000000"/>
                </a:solidFill>
              </a:rPr>
              <a:pPr/>
              <a:t>5</a:t>
            </a:fld>
            <a:endParaRPr lang="en-CA" alt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83D2B7AE-FD89-714D-72B9-726054AD17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5995309B-267F-7E67-6CE6-2DD02EB5A7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sz="1100" dirty="0"/>
              <a:t>Quelqu'un a-t-il de l'expérience dans la conduite d'un processus de hiérarchisation des priorités et pourrait-il diriger cet effort</a:t>
            </a:r>
            <a:r>
              <a:rPr lang="en-US" altLang="en-US" sz="1100" dirty="0"/>
              <a:t>? </a:t>
            </a:r>
            <a:endParaRPr lang="en-CA" altLang="en-US" sz="1100" dirty="0"/>
          </a:p>
          <a:p>
            <a:pPr lvl="1"/>
            <a:r>
              <a:rPr lang="fr-CA" altLang="en-US" sz="1100" dirty="0"/>
              <a:t>Quelles seront les actions entreprises avec la liste des priorités si nous en établissons une ? (par exemple, une recherche plus active sur les questions prioritaires, des présentations de spécialistes, etc.) </a:t>
            </a:r>
          </a:p>
          <a:p>
            <a:pPr lvl="1"/>
            <a:r>
              <a:rPr lang="fr-CA" altLang="en-US" sz="1100" dirty="0"/>
              <a:t>De quel point de vue faut-il procéder ? Les maladies zoonotiques au sens strict ? Les maladies animales émergentes?(le SCSSA a établi des listes de surveillance prioritaire pour chaque groupe de réseau d'espèces)</a:t>
            </a:r>
            <a:endParaRPr lang="en-US" altLang="en-US" dirty="0"/>
          </a:p>
        </p:txBody>
      </p:sp>
      <p:sp>
        <p:nvSpPr>
          <p:cNvPr id="27652" name="Slide Number Placeholder 3">
            <a:extLst>
              <a:ext uri="{FF2B5EF4-FFF2-40B4-BE49-F238E27FC236}">
                <a16:creationId xmlns:a16="http://schemas.microsoft.com/office/drawing/2014/main" id="{B7F3F7C1-34FE-B0A5-2B1B-EC3C9593C4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5E033A7-1FC0-4CF5-9D28-4A3EDF24656B}" type="slidenum">
              <a:rPr lang="en-CA" altLang="en-US">
                <a:solidFill>
                  <a:srgbClr val="000000"/>
                </a:solidFill>
              </a:rPr>
              <a:pPr/>
              <a:t>6</a:t>
            </a:fld>
            <a:endParaRPr lang="en-CA" alt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A30844D6-5327-D67B-38C8-A50926A16A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D713B312-0818-0519-E047-1EAC7EE0AD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CA" altLang="en-US" sz="1100" dirty="0"/>
              <a:t>Quelqu'un a-t-il de l'expérience dans la conduite d'un processus de hiérarchisation des priorités et pourrait-il diriger cet effort</a:t>
            </a:r>
            <a:r>
              <a:rPr lang="en-US" altLang="en-US" sz="1100" dirty="0"/>
              <a:t>? </a:t>
            </a:r>
            <a:endParaRPr lang="en-CA" altLang="en-US" sz="1100" dirty="0"/>
          </a:p>
          <a:p>
            <a:pPr lvl="1"/>
            <a:r>
              <a:rPr lang="fr-CA" altLang="en-US" sz="1100" dirty="0"/>
              <a:t>Quelles seront les actions entreprises avec la liste des priorités si nous en établissons une ? (par exemple, une recherche plus active sur les questions prioritaires, des présentations de spécialistes, etc.) </a:t>
            </a:r>
          </a:p>
          <a:p>
            <a:pPr lvl="1"/>
            <a:r>
              <a:rPr lang="fr-CA" altLang="en-US" sz="1100" dirty="0"/>
              <a:t>De quel point de vue faut-il procéder ? Les maladies zoonotiques au sens strict ? Les maladies animales émergentes?(le SCSSA a établi des listes de surveillance prioritaire pour chaque groupe de réseau d'espèces)</a:t>
            </a:r>
            <a:endParaRPr lang="en-US" altLang="en-US" dirty="0"/>
          </a:p>
          <a:p>
            <a:pPr eaLnBrk="1" hangingPunct="1">
              <a:spcBef>
                <a:spcPct val="0"/>
              </a:spcBef>
            </a:pPr>
            <a:endParaRPr lang="en-US" altLang="en-US" dirty="0"/>
          </a:p>
        </p:txBody>
      </p:sp>
      <p:sp>
        <p:nvSpPr>
          <p:cNvPr id="29700" name="Slide Number Placeholder 3">
            <a:extLst>
              <a:ext uri="{FF2B5EF4-FFF2-40B4-BE49-F238E27FC236}">
                <a16:creationId xmlns:a16="http://schemas.microsoft.com/office/drawing/2014/main" id="{54E75EAA-A01D-BEFE-7C32-8F1D107647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73BF076-8FB4-4EA0-9C2C-B6E5ED7019F8}" type="slidenum">
              <a:rPr lang="en-CA" altLang="en-US">
                <a:solidFill>
                  <a:srgbClr val="000000"/>
                </a:solidFill>
              </a:rPr>
              <a:pPr/>
              <a:t>7</a:t>
            </a:fld>
            <a:endParaRPr lang="en-CA" alt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ED2AC8B6-1B69-3EF2-85F0-A541A1E18C1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32AF91CC-B624-4402-5F5C-AFE4AEC314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en-US" noProof="0" dirty="0"/>
              <a:t>Autres choses nécessaires pour les tendances? Conférenciers sur des maladies spécifiques</a:t>
            </a:r>
          </a:p>
          <a:p>
            <a:pPr eaLnBrk="1" hangingPunct="1">
              <a:spcBef>
                <a:spcPct val="0"/>
              </a:spcBef>
            </a:pPr>
            <a:endParaRPr lang="fr-CA" altLang="en-US" noProof="0" dirty="0"/>
          </a:p>
          <a:p>
            <a:pPr eaLnBrk="1" hangingPunct="1">
              <a:spcBef>
                <a:spcPct val="0"/>
              </a:spcBef>
            </a:pPr>
            <a:r>
              <a:rPr lang="fr-CA" altLang="en-US" noProof="0" dirty="0"/>
              <a:t>Rapports d’une page lorsqu’on remarque une tendance</a:t>
            </a:r>
          </a:p>
          <a:p>
            <a:pPr eaLnBrk="1" hangingPunct="1">
              <a:spcBef>
                <a:spcPct val="0"/>
              </a:spcBef>
            </a:pPr>
            <a:endParaRPr lang="fr-CA" altLang="en-US" noProof="0" dirty="0"/>
          </a:p>
          <a:p>
            <a:pPr eaLnBrk="1" hangingPunct="1">
              <a:spcBef>
                <a:spcPct val="0"/>
              </a:spcBef>
            </a:pPr>
            <a:r>
              <a:rPr lang="fr-CA" altLang="en-US" noProof="0" dirty="0"/>
              <a:t>Inclus dans les présentations et appels trimestriels du SCSSA</a:t>
            </a:r>
          </a:p>
        </p:txBody>
      </p:sp>
      <p:sp>
        <p:nvSpPr>
          <p:cNvPr id="31748" name="Slide Number Placeholder 3">
            <a:extLst>
              <a:ext uri="{FF2B5EF4-FFF2-40B4-BE49-F238E27FC236}">
                <a16:creationId xmlns:a16="http://schemas.microsoft.com/office/drawing/2014/main" id="{E373CD88-470E-2B85-2E10-684D183AEA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990B497-3BB8-4604-86A5-C33018467EA7}" type="slidenum">
              <a:rPr lang="en-CA" altLang="en-US">
                <a:solidFill>
                  <a:srgbClr val="000000"/>
                </a:solidFill>
              </a:rPr>
              <a:pPr/>
              <a:t>8</a:t>
            </a:fld>
            <a:endParaRPr lang="en-CA" alt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A1FA479E-2C4F-9D87-8C4E-31B1618B28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465486E8-CA60-AD43-D97D-7F5C48C455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3796" name="Slide Number Placeholder 3">
            <a:extLst>
              <a:ext uri="{FF2B5EF4-FFF2-40B4-BE49-F238E27FC236}">
                <a16:creationId xmlns:a16="http://schemas.microsoft.com/office/drawing/2014/main" id="{809ECEAB-72EB-94BF-9EDC-4B05073A34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564E119-C65F-4F4F-B881-514204BCDC26}" type="slidenum">
              <a:rPr lang="en-CA" altLang="en-US">
                <a:solidFill>
                  <a:srgbClr val="000000"/>
                </a:solidFill>
              </a:rPr>
              <a:pPr/>
              <a:t>9</a:t>
            </a:fld>
            <a:endParaRPr lang="en-CA"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8E841DC-27ED-A0C0-12D9-41E6269D46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6B606840-A475-4CF4-F51E-F3651C476A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id="{FA6AF24A-7226-D8AF-7CAB-BE23A18B91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186B657-87D8-4783-A7A0-18443137D804}" type="slidenum">
              <a:rPr lang="en-CA" altLang="en-US">
                <a:solidFill>
                  <a:srgbClr val="000000"/>
                </a:solidFill>
              </a:rPr>
              <a:pPr/>
              <a:t>10</a:t>
            </a:fld>
            <a:endParaRPr lang="en-CA"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CE31919-5C5E-565F-2CF5-6535D40131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D1B3C76-B575-846F-A0AC-CAB2FCA9D1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altLang="en-US" noProof="0" dirty="0"/>
              <a:t>Inclure termes ajoutés, quelles sources, </a:t>
            </a:r>
          </a:p>
          <a:p>
            <a:pPr eaLnBrk="1" hangingPunct="1">
              <a:spcBef>
                <a:spcPct val="0"/>
              </a:spcBef>
            </a:pPr>
            <a:endParaRPr lang="en-US" altLang="en-US" dirty="0"/>
          </a:p>
          <a:p>
            <a:pPr eaLnBrk="1" hangingPunct="1">
              <a:spcBef>
                <a:spcPct val="0"/>
              </a:spcBef>
            </a:pPr>
            <a:r>
              <a:rPr lang="fr-CA" altLang="en-US" dirty="0"/>
              <a:t>Liste des dangers pour les abeilles du KIWI, et les sources dont nous disposons, demander si quelqu'un connaît d'autres sources d'information sur les abeilles.</a:t>
            </a:r>
            <a:endParaRPr lang="en-US" altLang="en-US" dirty="0"/>
          </a:p>
        </p:txBody>
      </p:sp>
      <p:sp>
        <p:nvSpPr>
          <p:cNvPr id="37892" name="Slide Number Placeholder 3">
            <a:extLst>
              <a:ext uri="{FF2B5EF4-FFF2-40B4-BE49-F238E27FC236}">
                <a16:creationId xmlns:a16="http://schemas.microsoft.com/office/drawing/2014/main" id="{A1DEC139-166E-CC14-1218-74319B1DAD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37FCD7D-29B5-4B5C-BF77-0954472CB291}" type="slidenum">
              <a:rPr lang="en-CA" altLang="en-US">
                <a:solidFill>
                  <a:srgbClr val="000000"/>
                </a:solidFill>
              </a:rPr>
              <a:pPr/>
              <a:t>11</a:t>
            </a:fld>
            <a:endParaRPr lang="en-CA"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83C68E-42BE-0710-5342-217C9B62092C}"/>
              </a:ext>
            </a:extLst>
          </p:cNvPr>
          <p:cNvSpPr>
            <a:spLocks noGrp="1"/>
          </p:cNvSpPr>
          <p:nvPr>
            <p:ph type="dt" sz="half" idx="10"/>
          </p:nvPr>
        </p:nvSpPr>
        <p:spPr/>
        <p:txBody>
          <a:bodyPr/>
          <a:lstStyle>
            <a:lvl1pPr>
              <a:defRPr/>
            </a:lvl1pPr>
          </a:lstStyle>
          <a:p>
            <a:pPr>
              <a:defRPr/>
            </a:pPr>
            <a:fld id="{D50B1AB1-EFC8-4315-A4D8-7087C46F1F67}" type="datetime1">
              <a:rPr lang="en-US"/>
              <a:pPr>
                <a:defRPr/>
              </a:pPr>
              <a:t>2023-06-08</a:t>
            </a:fld>
            <a:endParaRPr lang="en-US"/>
          </a:p>
        </p:txBody>
      </p:sp>
      <p:sp>
        <p:nvSpPr>
          <p:cNvPr id="5" name="Footer Placeholder 4">
            <a:extLst>
              <a:ext uri="{FF2B5EF4-FFF2-40B4-BE49-F238E27FC236}">
                <a16:creationId xmlns:a16="http://schemas.microsoft.com/office/drawing/2014/main" id="{61EC8451-FC6D-341C-C7FA-7DB6FEB1D14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BE9F08F-2A96-01EB-67EB-3A521A1C2205}"/>
              </a:ext>
            </a:extLst>
          </p:cNvPr>
          <p:cNvSpPr>
            <a:spLocks noGrp="1"/>
          </p:cNvSpPr>
          <p:nvPr>
            <p:ph type="sldNum" sz="quarter" idx="12"/>
          </p:nvPr>
        </p:nvSpPr>
        <p:spPr/>
        <p:txBody>
          <a:bodyPr/>
          <a:lstStyle>
            <a:lvl1pPr>
              <a:defRPr/>
            </a:lvl1pPr>
          </a:lstStyle>
          <a:p>
            <a:fld id="{7849B15C-84E0-4AD5-A873-72DF598A654A}" type="slidenum">
              <a:rPr lang="en-US" altLang="fr-FR"/>
              <a:pPr/>
              <a:t>‹#›</a:t>
            </a:fld>
            <a:endParaRPr lang="en-US" altLang="fr-FR"/>
          </a:p>
        </p:txBody>
      </p:sp>
    </p:spTree>
    <p:extLst>
      <p:ext uri="{BB962C8B-B14F-4D97-AF65-F5344CB8AC3E}">
        <p14:creationId xmlns:p14="http://schemas.microsoft.com/office/powerpoint/2010/main" val="222214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411F7-A457-54BC-66D6-869494691BE2}"/>
              </a:ext>
            </a:extLst>
          </p:cNvPr>
          <p:cNvSpPr>
            <a:spLocks noGrp="1"/>
          </p:cNvSpPr>
          <p:nvPr>
            <p:ph type="dt" sz="half" idx="10"/>
          </p:nvPr>
        </p:nvSpPr>
        <p:spPr/>
        <p:txBody>
          <a:bodyPr/>
          <a:lstStyle>
            <a:lvl1pPr>
              <a:defRPr/>
            </a:lvl1pPr>
          </a:lstStyle>
          <a:p>
            <a:pPr>
              <a:defRPr/>
            </a:pPr>
            <a:fld id="{D2D0A2BD-7C65-423E-AB6C-8EEBDD12A3C3}" type="datetime1">
              <a:rPr lang="en-US"/>
              <a:pPr>
                <a:defRPr/>
              </a:pPr>
              <a:t>2023-06-08</a:t>
            </a:fld>
            <a:endParaRPr lang="en-US"/>
          </a:p>
        </p:txBody>
      </p:sp>
      <p:sp>
        <p:nvSpPr>
          <p:cNvPr id="5" name="Footer Placeholder 4">
            <a:extLst>
              <a:ext uri="{FF2B5EF4-FFF2-40B4-BE49-F238E27FC236}">
                <a16:creationId xmlns:a16="http://schemas.microsoft.com/office/drawing/2014/main" id="{AA620017-4A56-3730-BC0B-456EC1A2F2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DC6C697-8A8D-940F-FB75-4FAE89EE76C4}"/>
              </a:ext>
            </a:extLst>
          </p:cNvPr>
          <p:cNvSpPr>
            <a:spLocks noGrp="1"/>
          </p:cNvSpPr>
          <p:nvPr>
            <p:ph type="sldNum" sz="quarter" idx="12"/>
          </p:nvPr>
        </p:nvSpPr>
        <p:spPr/>
        <p:txBody>
          <a:bodyPr/>
          <a:lstStyle>
            <a:lvl1pPr>
              <a:defRPr/>
            </a:lvl1pPr>
          </a:lstStyle>
          <a:p>
            <a:fld id="{9D8FDDC0-2A0A-4AB6-A957-FDEED411AB5E}" type="slidenum">
              <a:rPr lang="en-US" altLang="fr-FR"/>
              <a:pPr/>
              <a:t>‹#›</a:t>
            </a:fld>
            <a:endParaRPr lang="en-US" altLang="fr-FR"/>
          </a:p>
        </p:txBody>
      </p:sp>
    </p:spTree>
    <p:extLst>
      <p:ext uri="{BB962C8B-B14F-4D97-AF65-F5344CB8AC3E}">
        <p14:creationId xmlns:p14="http://schemas.microsoft.com/office/powerpoint/2010/main" val="131617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D3BC21-D945-E59D-8D05-3F6269017F49}"/>
              </a:ext>
            </a:extLst>
          </p:cNvPr>
          <p:cNvSpPr>
            <a:spLocks noGrp="1"/>
          </p:cNvSpPr>
          <p:nvPr>
            <p:ph type="dt" sz="half" idx="10"/>
          </p:nvPr>
        </p:nvSpPr>
        <p:spPr/>
        <p:txBody>
          <a:bodyPr/>
          <a:lstStyle>
            <a:lvl1pPr>
              <a:defRPr/>
            </a:lvl1pPr>
          </a:lstStyle>
          <a:p>
            <a:pPr>
              <a:defRPr/>
            </a:pPr>
            <a:fld id="{65F4D03C-6AC8-436E-A0B3-C2EAA7011799}" type="datetime1">
              <a:rPr lang="en-US"/>
              <a:pPr>
                <a:defRPr/>
              </a:pPr>
              <a:t>2023-06-08</a:t>
            </a:fld>
            <a:endParaRPr lang="en-US"/>
          </a:p>
        </p:txBody>
      </p:sp>
      <p:sp>
        <p:nvSpPr>
          <p:cNvPr id="5" name="Footer Placeholder 4">
            <a:extLst>
              <a:ext uri="{FF2B5EF4-FFF2-40B4-BE49-F238E27FC236}">
                <a16:creationId xmlns:a16="http://schemas.microsoft.com/office/drawing/2014/main" id="{88A3A45A-09A9-6B38-90EF-06DA1ACD68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3271364-F3A1-5CD1-C946-7CC77A361EC9}"/>
              </a:ext>
            </a:extLst>
          </p:cNvPr>
          <p:cNvSpPr>
            <a:spLocks noGrp="1"/>
          </p:cNvSpPr>
          <p:nvPr>
            <p:ph type="sldNum" sz="quarter" idx="12"/>
          </p:nvPr>
        </p:nvSpPr>
        <p:spPr/>
        <p:txBody>
          <a:bodyPr/>
          <a:lstStyle>
            <a:lvl1pPr>
              <a:defRPr/>
            </a:lvl1pPr>
          </a:lstStyle>
          <a:p>
            <a:fld id="{FA0171CC-5BB9-41B5-AF7A-9F7543CFA422}" type="slidenum">
              <a:rPr lang="en-US" altLang="fr-FR"/>
              <a:pPr/>
              <a:t>‹#›</a:t>
            </a:fld>
            <a:endParaRPr lang="en-US" altLang="fr-FR"/>
          </a:p>
        </p:txBody>
      </p:sp>
    </p:spTree>
    <p:extLst>
      <p:ext uri="{BB962C8B-B14F-4D97-AF65-F5344CB8AC3E}">
        <p14:creationId xmlns:p14="http://schemas.microsoft.com/office/powerpoint/2010/main" val="3995733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E017BCB9-1B8E-AB40-B4DD-0FDF8E4A5AB3}"/>
              </a:ext>
            </a:extLst>
          </p:cNvPr>
          <p:cNvSpPr>
            <a:spLocks noGrp="1"/>
          </p:cNvSpPr>
          <p:nvPr>
            <p:ph type="sldNum" sz="quarter" idx="14"/>
          </p:nvPr>
        </p:nvSpPr>
        <p:spPr/>
        <p:txBody>
          <a:bodyPr/>
          <a:lstStyle>
            <a:lvl1pPr>
              <a:defRPr/>
            </a:lvl1pPr>
          </a:lstStyle>
          <a:p>
            <a:fld id="{CA6A6B17-8828-41AE-9085-261AC2504198}" type="slidenum">
              <a:rPr lang="en-US" altLang="fr-FR"/>
              <a:pPr/>
              <a:t>‹#›</a:t>
            </a:fld>
            <a:endParaRPr lang="en-US" altLang="fr-FR"/>
          </a:p>
        </p:txBody>
      </p:sp>
    </p:spTree>
    <p:extLst>
      <p:ext uri="{BB962C8B-B14F-4D97-AF65-F5344CB8AC3E}">
        <p14:creationId xmlns:p14="http://schemas.microsoft.com/office/powerpoint/2010/main" val="2652693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6D5447-F4C4-082A-94EB-BD3613BF01AF}"/>
              </a:ext>
            </a:extLst>
          </p:cNvPr>
          <p:cNvSpPr>
            <a:spLocks noChangeArrowheads="1"/>
          </p:cNvSpPr>
          <p:nvPr/>
        </p:nvSpPr>
        <p:spPr bwMode="auto">
          <a:xfrm>
            <a:off x="519113" y="304800"/>
            <a:ext cx="1035208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ts val="2000"/>
              </a:lnSpc>
              <a:defRPr/>
            </a:pPr>
            <a:r>
              <a:rPr lang="en-CA" altLang="en-US" sz="3200" baseline="30000">
                <a:solidFill>
                  <a:srgbClr val="1F497D"/>
                </a:solidFill>
                <a:cs typeface="Arial" charset="0"/>
              </a:rPr>
              <a:t>Centre for Emerging and Zoonotic Disease </a:t>
            </a:r>
          </a:p>
          <a:p>
            <a:pPr eaLnBrk="1" hangingPunct="1">
              <a:lnSpc>
                <a:spcPts val="2000"/>
              </a:lnSpc>
              <a:defRPr/>
            </a:pPr>
            <a:r>
              <a:rPr lang="en-CA" altLang="en-US" sz="3200" baseline="30000">
                <a:solidFill>
                  <a:srgbClr val="1F497D"/>
                </a:solidFill>
                <a:cs typeface="Arial" charset="0"/>
              </a:rPr>
              <a:t> </a:t>
            </a:r>
            <a:r>
              <a:rPr lang="en-CA" altLang="en-US" sz="3200">
                <a:solidFill>
                  <a:srgbClr val="1F497D"/>
                </a:solidFill>
                <a:cs typeface="Arial" charset="0"/>
              </a:rPr>
              <a:t>  </a:t>
            </a:r>
            <a:r>
              <a:rPr lang="en-CA" altLang="en-US" sz="3200" baseline="30000">
                <a:solidFill>
                  <a:srgbClr val="1F497D"/>
                </a:solidFill>
                <a:cs typeface="Arial" charset="0"/>
              </a:rPr>
              <a:t>Integrated Intelligence and Response [CEZD-IIR]</a:t>
            </a:r>
          </a:p>
        </p:txBody>
      </p:sp>
      <p:sp>
        <p:nvSpPr>
          <p:cNvPr id="3" name="Rectangle 2">
            <a:extLst>
              <a:ext uri="{FF2B5EF4-FFF2-40B4-BE49-F238E27FC236}">
                <a16:creationId xmlns:a16="http://schemas.microsoft.com/office/drawing/2014/main" id="{D85EB3C2-8691-2F3D-38A9-58D5A6CCE1AC}"/>
              </a:ext>
            </a:extLst>
          </p:cNvPr>
          <p:cNvSpPr>
            <a:spLocks noChangeArrowheads="1"/>
          </p:cNvSpPr>
          <p:nvPr/>
        </p:nvSpPr>
        <p:spPr bwMode="auto">
          <a:xfrm>
            <a:off x="1430338" y="6429375"/>
            <a:ext cx="1045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CA" altLang="en-US" b="1" baseline="30000">
                <a:solidFill>
                  <a:srgbClr val="C00000"/>
                </a:solidFill>
                <a:cs typeface="Arial" charset="0"/>
              </a:rPr>
              <a:t>CEZD-IIR - </a:t>
            </a:r>
            <a:r>
              <a:rPr lang="en-CA" altLang="en-US" b="1" i="1" baseline="30000">
                <a:solidFill>
                  <a:prstClr val="black"/>
                </a:solidFill>
                <a:cs typeface="Arial" charset="0"/>
              </a:rPr>
              <a:t>Fostering multi-disciplinary perspectives to generate anticipatory intelligence for relevant communities</a:t>
            </a:r>
          </a:p>
        </p:txBody>
      </p:sp>
      <p:cxnSp>
        <p:nvCxnSpPr>
          <p:cNvPr id="4" name="Straight Connector 8">
            <a:extLst>
              <a:ext uri="{FF2B5EF4-FFF2-40B4-BE49-F238E27FC236}">
                <a16:creationId xmlns:a16="http://schemas.microsoft.com/office/drawing/2014/main" id="{2824A6A6-1A44-F2A2-332D-4A4CFDA7066A}"/>
              </a:ext>
            </a:extLst>
          </p:cNvPr>
          <p:cNvCxnSpPr/>
          <p:nvPr/>
        </p:nvCxnSpPr>
        <p:spPr>
          <a:xfrm>
            <a:off x="1219200" y="762000"/>
            <a:ext cx="8940800" cy="0"/>
          </a:xfrm>
          <a:prstGeom prst="line">
            <a:avLst/>
          </a:prstGeom>
          <a:ln w="3175">
            <a:solidFill>
              <a:srgbClr val="C00000"/>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2ACDDC1D-F265-FE36-D62B-FAFDB345AE28}"/>
              </a:ext>
            </a:extLst>
          </p:cNvPr>
          <p:cNvSpPr>
            <a:spLocks noChangeArrowheads="1"/>
          </p:cNvSpPr>
          <p:nvPr userDrawn="1"/>
        </p:nvSpPr>
        <p:spPr bwMode="auto">
          <a:xfrm>
            <a:off x="519113" y="304800"/>
            <a:ext cx="1035208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ts val="2000"/>
              </a:lnSpc>
              <a:defRPr/>
            </a:pPr>
            <a:r>
              <a:rPr lang="en-CA" altLang="en-US" sz="3200" baseline="30000">
                <a:solidFill>
                  <a:srgbClr val="1F497D"/>
                </a:solidFill>
                <a:cs typeface="Arial" charset="0"/>
              </a:rPr>
              <a:t>Centre for Emerging and Zoonotic Disease </a:t>
            </a:r>
          </a:p>
          <a:p>
            <a:pPr eaLnBrk="1" hangingPunct="1">
              <a:lnSpc>
                <a:spcPts val="2000"/>
              </a:lnSpc>
              <a:defRPr/>
            </a:pPr>
            <a:r>
              <a:rPr lang="en-CA" altLang="en-US" sz="3200" baseline="30000">
                <a:solidFill>
                  <a:srgbClr val="1F497D"/>
                </a:solidFill>
                <a:cs typeface="Arial" charset="0"/>
              </a:rPr>
              <a:t> </a:t>
            </a:r>
            <a:r>
              <a:rPr lang="en-CA" altLang="en-US" sz="3200">
                <a:solidFill>
                  <a:srgbClr val="1F497D"/>
                </a:solidFill>
                <a:cs typeface="Arial" charset="0"/>
              </a:rPr>
              <a:t>  </a:t>
            </a:r>
            <a:r>
              <a:rPr lang="en-CA" altLang="en-US" sz="3200" baseline="30000">
                <a:solidFill>
                  <a:srgbClr val="1F497D"/>
                </a:solidFill>
                <a:cs typeface="Arial" charset="0"/>
              </a:rPr>
              <a:t>Integrated Intelligence and Response [CEZD-IIR]</a:t>
            </a:r>
          </a:p>
        </p:txBody>
      </p:sp>
      <p:sp>
        <p:nvSpPr>
          <p:cNvPr id="6" name="Rectangle 5">
            <a:extLst>
              <a:ext uri="{FF2B5EF4-FFF2-40B4-BE49-F238E27FC236}">
                <a16:creationId xmlns:a16="http://schemas.microsoft.com/office/drawing/2014/main" id="{63567D29-E566-51F1-0E3E-F8A6E01854F2}"/>
              </a:ext>
            </a:extLst>
          </p:cNvPr>
          <p:cNvSpPr>
            <a:spLocks noChangeArrowheads="1"/>
          </p:cNvSpPr>
          <p:nvPr userDrawn="1"/>
        </p:nvSpPr>
        <p:spPr bwMode="auto">
          <a:xfrm>
            <a:off x="1430338" y="6429375"/>
            <a:ext cx="10452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CA" altLang="en-US" b="1" baseline="30000">
                <a:solidFill>
                  <a:srgbClr val="C00000"/>
                </a:solidFill>
                <a:cs typeface="Arial" charset="0"/>
              </a:rPr>
              <a:t>CEZD-IIR - </a:t>
            </a:r>
            <a:r>
              <a:rPr lang="en-CA" altLang="en-US" b="1" i="1" baseline="30000">
                <a:solidFill>
                  <a:prstClr val="black"/>
                </a:solidFill>
                <a:cs typeface="Arial" charset="0"/>
              </a:rPr>
              <a:t>Fostering multi-disciplinary perspectives to generate anticipatory intelligence for relevant communities</a:t>
            </a:r>
          </a:p>
        </p:txBody>
      </p:sp>
      <p:cxnSp>
        <p:nvCxnSpPr>
          <p:cNvPr id="7" name="Straight Connector 11">
            <a:extLst>
              <a:ext uri="{FF2B5EF4-FFF2-40B4-BE49-F238E27FC236}">
                <a16:creationId xmlns:a16="http://schemas.microsoft.com/office/drawing/2014/main" id="{FF68B81B-82DD-3210-7AA6-3A8E3BC35897}"/>
              </a:ext>
            </a:extLst>
          </p:cNvPr>
          <p:cNvCxnSpPr/>
          <p:nvPr userDrawn="1"/>
        </p:nvCxnSpPr>
        <p:spPr>
          <a:xfrm>
            <a:off x="1219200" y="762000"/>
            <a:ext cx="8940800" cy="0"/>
          </a:xfrm>
          <a:prstGeom prst="line">
            <a:avLst/>
          </a:prstGeom>
          <a:ln w="3175">
            <a:solidFill>
              <a:srgbClr val="C00000"/>
            </a:solidFill>
            <a:headEnd type="ova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051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F95B0-381D-1591-65BA-6234FF31C25E}"/>
              </a:ext>
            </a:extLst>
          </p:cNvPr>
          <p:cNvSpPr>
            <a:spLocks noGrp="1"/>
          </p:cNvSpPr>
          <p:nvPr>
            <p:ph type="dt" sz="half" idx="10"/>
          </p:nvPr>
        </p:nvSpPr>
        <p:spPr/>
        <p:txBody>
          <a:bodyPr/>
          <a:lstStyle>
            <a:lvl1pPr eaLnBrk="0" hangingPunct="0">
              <a:defRPr/>
            </a:lvl1pPr>
          </a:lstStyle>
          <a:p>
            <a:pPr>
              <a:defRPr/>
            </a:pPr>
            <a:fld id="{14F0947A-EA40-4183-B728-3DDB53B4448F}" type="datetime1">
              <a:rPr lang="en-US"/>
              <a:pPr>
                <a:defRPr/>
              </a:pPr>
              <a:t>2023-06-08</a:t>
            </a:fld>
            <a:endParaRPr lang="en-US" dirty="0"/>
          </a:p>
        </p:txBody>
      </p:sp>
      <p:sp>
        <p:nvSpPr>
          <p:cNvPr id="5" name="Footer Placeholder 4">
            <a:extLst>
              <a:ext uri="{FF2B5EF4-FFF2-40B4-BE49-F238E27FC236}">
                <a16:creationId xmlns:a16="http://schemas.microsoft.com/office/drawing/2014/main" id="{EC0266D2-CCEB-8CE7-80CF-CED1BF965CCD}"/>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5B48B309-D986-019C-910A-6DDB47411AD4}"/>
              </a:ext>
            </a:extLst>
          </p:cNvPr>
          <p:cNvSpPr>
            <a:spLocks noGrp="1"/>
          </p:cNvSpPr>
          <p:nvPr>
            <p:ph type="sldNum" sz="quarter" idx="12"/>
          </p:nvPr>
        </p:nvSpPr>
        <p:spPr/>
        <p:txBody>
          <a:bodyPr/>
          <a:lstStyle>
            <a:lvl1pPr eaLnBrk="0" hangingPunct="0">
              <a:defRPr/>
            </a:lvl1pPr>
          </a:lstStyle>
          <a:p>
            <a:fld id="{F97B57B2-6A83-40C6-B370-17E6665C4A0F}" type="slidenum">
              <a:rPr lang="en-US" altLang="fr-FR"/>
              <a:pPr/>
              <a:t>‹#›</a:t>
            </a:fld>
            <a:endParaRPr lang="en-US" altLang="fr-FR"/>
          </a:p>
        </p:txBody>
      </p:sp>
    </p:spTree>
    <p:extLst>
      <p:ext uri="{BB962C8B-B14F-4D97-AF65-F5344CB8AC3E}">
        <p14:creationId xmlns:p14="http://schemas.microsoft.com/office/powerpoint/2010/main" val="3491031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7"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7" y="2906717"/>
            <a:ext cx="10363200" cy="1500187"/>
          </a:xfrm>
        </p:spPr>
        <p:txBody>
          <a:bodyPr anchor="b"/>
          <a:lstStyle>
            <a:lvl1pPr marL="0" indent="0">
              <a:buNone/>
              <a:defRPr sz="2000">
                <a:solidFill>
                  <a:schemeClr val="tx1">
                    <a:tint val="75000"/>
                  </a:schemeClr>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6" indent="0">
              <a:buNone/>
              <a:defRPr sz="1400">
                <a:solidFill>
                  <a:schemeClr val="tx1">
                    <a:tint val="75000"/>
                  </a:schemeClr>
                </a:solidFill>
              </a:defRPr>
            </a:lvl7pPr>
            <a:lvl8pPr marL="3200068" indent="0">
              <a:buNone/>
              <a:defRPr sz="1400">
                <a:solidFill>
                  <a:schemeClr val="tx1">
                    <a:tint val="75000"/>
                  </a:schemeClr>
                </a:solidFill>
              </a:defRPr>
            </a:lvl8pPr>
            <a:lvl9pPr marL="3657221"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F8CB42-B40F-19E5-8894-F6414C4D1734}"/>
              </a:ext>
            </a:extLst>
          </p:cNvPr>
          <p:cNvSpPr>
            <a:spLocks noGrp="1"/>
          </p:cNvSpPr>
          <p:nvPr>
            <p:ph type="dt" sz="half" idx="10"/>
          </p:nvPr>
        </p:nvSpPr>
        <p:spPr/>
        <p:txBody>
          <a:bodyPr/>
          <a:lstStyle>
            <a:lvl1pPr eaLnBrk="0" hangingPunct="0">
              <a:defRPr/>
            </a:lvl1pPr>
          </a:lstStyle>
          <a:p>
            <a:pPr>
              <a:defRPr/>
            </a:pPr>
            <a:fld id="{6733B35C-BC19-4C8D-87B1-A4197BA97AD2}" type="datetime1">
              <a:rPr lang="en-US"/>
              <a:pPr>
                <a:defRPr/>
              </a:pPr>
              <a:t>2023-06-08</a:t>
            </a:fld>
            <a:endParaRPr lang="en-US" dirty="0"/>
          </a:p>
        </p:txBody>
      </p:sp>
      <p:sp>
        <p:nvSpPr>
          <p:cNvPr id="5" name="Footer Placeholder 4">
            <a:extLst>
              <a:ext uri="{FF2B5EF4-FFF2-40B4-BE49-F238E27FC236}">
                <a16:creationId xmlns:a16="http://schemas.microsoft.com/office/drawing/2014/main" id="{20517F4C-7F59-70EB-7658-CF0C2AA969C1}"/>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FE8F3B81-A007-F55D-4EB7-B60238B67AB0}"/>
              </a:ext>
            </a:extLst>
          </p:cNvPr>
          <p:cNvSpPr>
            <a:spLocks noGrp="1"/>
          </p:cNvSpPr>
          <p:nvPr>
            <p:ph type="sldNum" sz="quarter" idx="12"/>
          </p:nvPr>
        </p:nvSpPr>
        <p:spPr/>
        <p:txBody>
          <a:bodyPr/>
          <a:lstStyle>
            <a:lvl1pPr eaLnBrk="0" hangingPunct="0">
              <a:defRPr/>
            </a:lvl1pPr>
          </a:lstStyle>
          <a:p>
            <a:fld id="{81C196BF-FBA5-4872-899A-2A07EE5CF131}" type="slidenum">
              <a:rPr lang="en-US" altLang="fr-FR"/>
              <a:pPr/>
              <a:t>‹#›</a:t>
            </a:fld>
            <a:endParaRPr lang="en-US" altLang="fr-FR"/>
          </a:p>
        </p:txBody>
      </p:sp>
    </p:spTree>
    <p:extLst>
      <p:ext uri="{BB962C8B-B14F-4D97-AF65-F5344CB8AC3E}">
        <p14:creationId xmlns:p14="http://schemas.microsoft.com/office/powerpoint/2010/main" val="2666309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1"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AF2B25B-BA31-0855-9008-05320F287307}"/>
              </a:ext>
            </a:extLst>
          </p:cNvPr>
          <p:cNvSpPr>
            <a:spLocks noGrp="1"/>
          </p:cNvSpPr>
          <p:nvPr>
            <p:ph type="dt" sz="half" idx="10"/>
          </p:nvPr>
        </p:nvSpPr>
        <p:spPr/>
        <p:txBody>
          <a:bodyPr/>
          <a:lstStyle>
            <a:lvl1pPr eaLnBrk="0" hangingPunct="0">
              <a:defRPr/>
            </a:lvl1pPr>
          </a:lstStyle>
          <a:p>
            <a:pPr>
              <a:defRPr/>
            </a:pPr>
            <a:fld id="{BB2FF9AA-95CB-4C9A-BF7F-AB30E63FD4CD}" type="datetime1">
              <a:rPr lang="en-US"/>
              <a:pPr>
                <a:defRPr/>
              </a:pPr>
              <a:t>2023-06-08</a:t>
            </a:fld>
            <a:endParaRPr lang="en-US" dirty="0"/>
          </a:p>
        </p:txBody>
      </p:sp>
      <p:sp>
        <p:nvSpPr>
          <p:cNvPr id="6" name="Footer Placeholder 4">
            <a:extLst>
              <a:ext uri="{FF2B5EF4-FFF2-40B4-BE49-F238E27FC236}">
                <a16:creationId xmlns:a16="http://schemas.microsoft.com/office/drawing/2014/main" id="{25F1DBFE-A5F5-3613-CDB6-65B9A7CA1794}"/>
              </a:ext>
            </a:extLst>
          </p:cNvPr>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a:extLst>
              <a:ext uri="{FF2B5EF4-FFF2-40B4-BE49-F238E27FC236}">
                <a16:creationId xmlns:a16="http://schemas.microsoft.com/office/drawing/2014/main" id="{E57FB89D-D71A-BD04-9022-8D2C810A7638}"/>
              </a:ext>
            </a:extLst>
          </p:cNvPr>
          <p:cNvSpPr>
            <a:spLocks noGrp="1"/>
          </p:cNvSpPr>
          <p:nvPr>
            <p:ph type="sldNum" sz="quarter" idx="12"/>
          </p:nvPr>
        </p:nvSpPr>
        <p:spPr/>
        <p:txBody>
          <a:bodyPr/>
          <a:lstStyle>
            <a:lvl1pPr eaLnBrk="0" hangingPunct="0">
              <a:defRPr/>
            </a:lvl1pPr>
          </a:lstStyle>
          <a:p>
            <a:fld id="{41CECA11-255D-4EA0-9D0D-F8E45B268A8B}" type="slidenum">
              <a:rPr lang="en-US" altLang="fr-FR"/>
              <a:pPr/>
              <a:t>‹#›</a:t>
            </a:fld>
            <a:endParaRPr lang="en-US" altLang="fr-FR"/>
          </a:p>
        </p:txBody>
      </p:sp>
    </p:spTree>
    <p:extLst>
      <p:ext uri="{BB962C8B-B14F-4D97-AF65-F5344CB8AC3E}">
        <p14:creationId xmlns:p14="http://schemas.microsoft.com/office/powerpoint/2010/main" val="3725111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5"/>
            <a:ext cx="5386917" cy="639761"/>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6" indent="0">
              <a:buNone/>
              <a:defRPr sz="1600" b="1"/>
            </a:lvl7pPr>
            <a:lvl8pPr marL="3200068" indent="0">
              <a:buNone/>
              <a:defRPr sz="1600" b="1"/>
            </a:lvl8pPr>
            <a:lvl9pPr marL="365722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7"/>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5"/>
            <a:ext cx="5389033" cy="639761"/>
          </a:xfrm>
        </p:spPr>
        <p:txBody>
          <a:bodyPr anchor="b"/>
          <a:lstStyle>
            <a:lvl1pPr marL="0" indent="0">
              <a:buNone/>
              <a:defRPr sz="2400" b="1"/>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6" indent="0">
              <a:buNone/>
              <a:defRPr sz="1600" b="1"/>
            </a:lvl7pPr>
            <a:lvl8pPr marL="3200068" indent="0">
              <a:buNone/>
              <a:defRPr sz="1600" b="1"/>
            </a:lvl8pPr>
            <a:lvl9pPr marL="36572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7"/>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4D49BDD-4695-9757-EC25-36A10840BE4F}"/>
              </a:ext>
            </a:extLst>
          </p:cNvPr>
          <p:cNvSpPr>
            <a:spLocks noGrp="1"/>
          </p:cNvSpPr>
          <p:nvPr>
            <p:ph type="dt" sz="half" idx="10"/>
          </p:nvPr>
        </p:nvSpPr>
        <p:spPr/>
        <p:txBody>
          <a:bodyPr/>
          <a:lstStyle>
            <a:lvl1pPr eaLnBrk="0" hangingPunct="0">
              <a:defRPr/>
            </a:lvl1pPr>
          </a:lstStyle>
          <a:p>
            <a:pPr>
              <a:defRPr/>
            </a:pPr>
            <a:fld id="{F7B0FAF1-040C-45DD-8926-6D4CF8E92EA4}" type="datetime1">
              <a:rPr lang="en-US"/>
              <a:pPr>
                <a:defRPr/>
              </a:pPr>
              <a:t>2023-06-08</a:t>
            </a:fld>
            <a:endParaRPr lang="en-US" dirty="0"/>
          </a:p>
        </p:txBody>
      </p:sp>
      <p:sp>
        <p:nvSpPr>
          <p:cNvPr id="8" name="Footer Placeholder 4">
            <a:extLst>
              <a:ext uri="{FF2B5EF4-FFF2-40B4-BE49-F238E27FC236}">
                <a16:creationId xmlns:a16="http://schemas.microsoft.com/office/drawing/2014/main" id="{8EC3389D-7E02-2DB4-5C2F-7B93DF014ECA}"/>
              </a:ext>
            </a:extLst>
          </p:cNvPr>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a:extLst>
              <a:ext uri="{FF2B5EF4-FFF2-40B4-BE49-F238E27FC236}">
                <a16:creationId xmlns:a16="http://schemas.microsoft.com/office/drawing/2014/main" id="{CE5E72A0-42D0-DAB9-4AB7-0EC723E067C9}"/>
              </a:ext>
            </a:extLst>
          </p:cNvPr>
          <p:cNvSpPr>
            <a:spLocks noGrp="1"/>
          </p:cNvSpPr>
          <p:nvPr>
            <p:ph type="sldNum" sz="quarter" idx="12"/>
          </p:nvPr>
        </p:nvSpPr>
        <p:spPr/>
        <p:txBody>
          <a:bodyPr/>
          <a:lstStyle>
            <a:lvl1pPr eaLnBrk="0" hangingPunct="0">
              <a:defRPr/>
            </a:lvl1pPr>
          </a:lstStyle>
          <a:p>
            <a:fld id="{6CDEA237-196E-4934-ADB6-88AC8F7ABA5C}" type="slidenum">
              <a:rPr lang="en-US" altLang="fr-FR"/>
              <a:pPr/>
              <a:t>‹#›</a:t>
            </a:fld>
            <a:endParaRPr lang="en-US" altLang="fr-FR"/>
          </a:p>
        </p:txBody>
      </p:sp>
    </p:spTree>
    <p:extLst>
      <p:ext uri="{BB962C8B-B14F-4D97-AF65-F5344CB8AC3E}">
        <p14:creationId xmlns:p14="http://schemas.microsoft.com/office/powerpoint/2010/main" val="2667614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A7857BE1-44AE-763C-A2BC-8163C97348E5}"/>
              </a:ext>
            </a:extLst>
          </p:cNvPr>
          <p:cNvSpPr>
            <a:spLocks noGrp="1"/>
          </p:cNvSpPr>
          <p:nvPr>
            <p:ph type="dt" sz="half" idx="10"/>
          </p:nvPr>
        </p:nvSpPr>
        <p:spPr/>
        <p:txBody>
          <a:bodyPr/>
          <a:lstStyle>
            <a:lvl1pPr eaLnBrk="0" hangingPunct="0">
              <a:defRPr/>
            </a:lvl1pPr>
          </a:lstStyle>
          <a:p>
            <a:pPr>
              <a:defRPr/>
            </a:pPr>
            <a:fld id="{E9AAFF90-3353-49EA-A853-B9CB22779C79}" type="datetime1">
              <a:rPr lang="en-US"/>
              <a:pPr>
                <a:defRPr/>
              </a:pPr>
              <a:t>2023-06-08</a:t>
            </a:fld>
            <a:endParaRPr lang="en-US" dirty="0"/>
          </a:p>
        </p:txBody>
      </p:sp>
      <p:sp>
        <p:nvSpPr>
          <p:cNvPr id="4" name="Footer Placeholder 4">
            <a:extLst>
              <a:ext uri="{FF2B5EF4-FFF2-40B4-BE49-F238E27FC236}">
                <a16:creationId xmlns:a16="http://schemas.microsoft.com/office/drawing/2014/main" id="{915A6D7A-EC76-B3AD-B31A-AA80471E2706}"/>
              </a:ext>
            </a:extLst>
          </p:cNvPr>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a:extLst>
              <a:ext uri="{FF2B5EF4-FFF2-40B4-BE49-F238E27FC236}">
                <a16:creationId xmlns:a16="http://schemas.microsoft.com/office/drawing/2014/main" id="{96EF32C4-DE29-0825-666E-E84244C39AFB}"/>
              </a:ext>
            </a:extLst>
          </p:cNvPr>
          <p:cNvSpPr>
            <a:spLocks noGrp="1"/>
          </p:cNvSpPr>
          <p:nvPr>
            <p:ph type="sldNum" sz="quarter" idx="12"/>
          </p:nvPr>
        </p:nvSpPr>
        <p:spPr/>
        <p:txBody>
          <a:bodyPr/>
          <a:lstStyle>
            <a:lvl1pPr eaLnBrk="0" hangingPunct="0">
              <a:defRPr/>
            </a:lvl1pPr>
          </a:lstStyle>
          <a:p>
            <a:fld id="{EA2DD094-77EF-4F98-853C-92005F7D89B0}" type="slidenum">
              <a:rPr lang="en-US" altLang="fr-FR"/>
              <a:pPr/>
              <a:t>‹#›</a:t>
            </a:fld>
            <a:endParaRPr lang="en-US" altLang="fr-FR"/>
          </a:p>
        </p:txBody>
      </p:sp>
    </p:spTree>
    <p:extLst>
      <p:ext uri="{BB962C8B-B14F-4D97-AF65-F5344CB8AC3E}">
        <p14:creationId xmlns:p14="http://schemas.microsoft.com/office/powerpoint/2010/main" val="4272535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49904D9-98BC-47FA-D925-59857AB8C1FB}"/>
              </a:ext>
            </a:extLst>
          </p:cNvPr>
          <p:cNvSpPr>
            <a:spLocks noGrp="1"/>
          </p:cNvSpPr>
          <p:nvPr>
            <p:ph type="dt" sz="half" idx="10"/>
          </p:nvPr>
        </p:nvSpPr>
        <p:spPr/>
        <p:txBody>
          <a:bodyPr/>
          <a:lstStyle>
            <a:lvl1pPr eaLnBrk="0" hangingPunct="0">
              <a:defRPr/>
            </a:lvl1pPr>
          </a:lstStyle>
          <a:p>
            <a:pPr>
              <a:defRPr/>
            </a:pPr>
            <a:fld id="{F9521504-A2EE-4AA6-8785-CCB4128251FA}" type="datetime1">
              <a:rPr lang="en-US"/>
              <a:pPr>
                <a:defRPr/>
              </a:pPr>
              <a:t>2023-06-08</a:t>
            </a:fld>
            <a:endParaRPr lang="en-US" dirty="0"/>
          </a:p>
        </p:txBody>
      </p:sp>
      <p:sp>
        <p:nvSpPr>
          <p:cNvPr id="3" name="Footer Placeholder 4">
            <a:extLst>
              <a:ext uri="{FF2B5EF4-FFF2-40B4-BE49-F238E27FC236}">
                <a16:creationId xmlns:a16="http://schemas.microsoft.com/office/drawing/2014/main" id="{E4A847C4-81B1-7BD5-DCE9-25DDD4A3F13B}"/>
              </a:ext>
            </a:extLst>
          </p:cNvPr>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a:extLst>
              <a:ext uri="{FF2B5EF4-FFF2-40B4-BE49-F238E27FC236}">
                <a16:creationId xmlns:a16="http://schemas.microsoft.com/office/drawing/2014/main" id="{21DD846A-EA63-0A7B-01D4-1FA873A66706}"/>
              </a:ext>
            </a:extLst>
          </p:cNvPr>
          <p:cNvSpPr>
            <a:spLocks noGrp="1"/>
          </p:cNvSpPr>
          <p:nvPr>
            <p:ph type="sldNum" sz="quarter" idx="12"/>
          </p:nvPr>
        </p:nvSpPr>
        <p:spPr/>
        <p:txBody>
          <a:bodyPr/>
          <a:lstStyle>
            <a:lvl1pPr eaLnBrk="0" hangingPunct="0">
              <a:defRPr/>
            </a:lvl1pPr>
          </a:lstStyle>
          <a:p>
            <a:fld id="{CA463818-578D-4FB1-B164-216F81C95DCA}" type="slidenum">
              <a:rPr lang="en-US" altLang="fr-FR"/>
              <a:pPr/>
              <a:t>‹#›</a:t>
            </a:fld>
            <a:endParaRPr lang="en-US" altLang="fr-FR"/>
          </a:p>
        </p:txBody>
      </p:sp>
    </p:spTree>
    <p:extLst>
      <p:ext uri="{BB962C8B-B14F-4D97-AF65-F5344CB8AC3E}">
        <p14:creationId xmlns:p14="http://schemas.microsoft.com/office/powerpoint/2010/main" val="184231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72104AC-12EA-1947-B1E9-AC17EA1494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90092F5-22C9-70D7-9115-10985A046648}"/>
              </a:ext>
            </a:extLst>
          </p:cNvPr>
          <p:cNvSpPr>
            <a:spLocks noGrp="1"/>
          </p:cNvSpPr>
          <p:nvPr>
            <p:ph type="dt" sz="half" idx="10"/>
          </p:nvPr>
        </p:nvSpPr>
        <p:spPr/>
        <p:txBody>
          <a:bodyPr/>
          <a:lstStyle>
            <a:lvl1pPr>
              <a:defRPr/>
            </a:lvl1pPr>
          </a:lstStyle>
          <a:p>
            <a:pPr>
              <a:defRPr/>
            </a:pPr>
            <a:fld id="{10D03779-1004-4C96-83E5-0E58DDE9A0A7}" type="datetime1">
              <a:rPr lang="en-US"/>
              <a:pPr>
                <a:defRPr/>
              </a:pPr>
              <a:t>2023-06-08</a:t>
            </a:fld>
            <a:endParaRPr lang="en-US"/>
          </a:p>
        </p:txBody>
      </p:sp>
      <p:sp>
        <p:nvSpPr>
          <p:cNvPr id="6" name="Footer Placeholder 4">
            <a:extLst>
              <a:ext uri="{FF2B5EF4-FFF2-40B4-BE49-F238E27FC236}">
                <a16:creationId xmlns:a16="http://schemas.microsoft.com/office/drawing/2014/main" id="{44A809BA-8A20-73D4-8E49-8FB46215FA6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7C0F038-F586-7DC3-0DBE-4F6A0C40EA20}"/>
              </a:ext>
            </a:extLst>
          </p:cNvPr>
          <p:cNvSpPr>
            <a:spLocks noGrp="1"/>
          </p:cNvSpPr>
          <p:nvPr>
            <p:ph type="sldNum" sz="quarter" idx="12"/>
          </p:nvPr>
        </p:nvSpPr>
        <p:spPr/>
        <p:txBody>
          <a:bodyPr/>
          <a:lstStyle>
            <a:lvl1pPr>
              <a:defRPr/>
            </a:lvl1pPr>
          </a:lstStyle>
          <a:p>
            <a:fld id="{37239A96-A65D-46C1-ABA7-64C379E03396}" type="slidenum">
              <a:rPr lang="en-US" altLang="fr-FR"/>
              <a:pPr/>
              <a:t>‹#›</a:t>
            </a:fld>
            <a:endParaRPr lang="en-US" altLang="fr-FR"/>
          </a:p>
        </p:txBody>
      </p:sp>
    </p:spTree>
    <p:extLst>
      <p:ext uri="{BB962C8B-B14F-4D97-AF65-F5344CB8AC3E}">
        <p14:creationId xmlns:p14="http://schemas.microsoft.com/office/powerpoint/2010/main" val="5241412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7" y="273053"/>
            <a:ext cx="6815668" cy="58531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6" indent="0">
              <a:buNone/>
              <a:defRPr sz="900"/>
            </a:lvl7pPr>
            <a:lvl8pPr marL="3200068" indent="0">
              <a:buNone/>
              <a:defRPr sz="900"/>
            </a:lvl8pPr>
            <a:lvl9pPr marL="3657221"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E363FCE-F26E-0AD7-31DF-DE81AF7B7AD0}"/>
              </a:ext>
            </a:extLst>
          </p:cNvPr>
          <p:cNvSpPr>
            <a:spLocks noGrp="1"/>
          </p:cNvSpPr>
          <p:nvPr>
            <p:ph type="dt" sz="half" idx="10"/>
          </p:nvPr>
        </p:nvSpPr>
        <p:spPr/>
        <p:txBody>
          <a:bodyPr/>
          <a:lstStyle>
            <a:lvl1pPr eaLnBrk="0" hangingPunct="0">
              <a:defRPr/>
            </a:lvl1pPr>
          </a:lstStyle>
          <a:p>
            <a:pPr>
              <a:defRPr/>
            </a:pPr>
            <a:fld id="{E67D203C-9977-44A4-B2DF-CA69F6AF1BBB}" type="datetime1">
              <a:rPr lang="en-US"/>
              <a:pPr>
                <a:defRPr/>
              </a:pPr>
              <a:t>2023-06-08</a:t>
            </a:fld>
            <a:endParaRPr lang="en-US" dirty="0"/>
          </a:p>
        </p:txBody>
      </p:sp>
      <p:sp>
        <p:nvSpPr>
          <p:cNvPr id="6" name="Footer Placeholder 4">
            <a:extLst>
              <a:ext uri="{FF2B5EF4-FFF2-40B4-BE49-F238E27FC236}">
                <a16:creationId xmlns:a16="http://schemas.microsoft.com/office/drawing/2014/main" id="{E800492F-58B8-97B1-FA09-0D96BEEF7D6E}"/>
              </a:ext>
            </a:extLst>
          </p:cNvPr>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a:extLst>
              <a:ext uri="{FF2B5EF4-FFF2-40B4-BE49-F238E27FC236}">
                <a16:creationId xmlns:a16="http://schemas.microsoft.com/office/drawing/2014/main" id="{D9109140-9EEF-55D8-D6A0-474F94C77985}"/>
              </a:ext>
            </a:extLst>
          </p:cNvPr>
          <p:cNvSpPr>
            <a:spLocks noGrp="1"/>
          </p:cNvSpPr>
          <p:nvPr>
            <p:ph type="sldNum" sz="quarter" idx="12"/>
          </p:nvPr>
        </p:nvSpPr>
        <p:spPr/>
        <p:txBody>
          <a:bodyPr/>
          <a:lstStyle>
            <a:lvl1pPr eaLnBrk="0" hangingPunct="0">
              <a:defRPr/>
            </a:lvl1pPr>
          </a:lstStyle>
          <a:p>
            <a:fld id="{4CEDBFBC-9EE4-4E10-945D-B83817DA67E1}" type="slidenum">
              <a:rPr lang="en-US" altLang="fr-FR"/>
              <a:pPr/>
              <a:t>‹#›</a:t>
            </a:fld>
            <a:endParaRPr lang="en-US" altLang="fr-FR"/>
          </a:p>
        </p:txBody>
      </p:sp>
    </p:spTree>
    <p:extLst>
      <p:ext uri="{BB962C8B-B14F-4D97-AF65-F5344CB8AC3E}">
        <p14:creationId xmlns:p14="http://schemas.microsoft.com/office/powerpoint/2010/main" val="2068713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6"/>
            <a:ext cx="7315200" cy="4114800"/>
          </a:xfrm>
        </p:spPr>
        <p:txBody>
          <a:bodyPr rtlCol="0">
            <a:normAutofit/>
          </a:bodyPr>
          <a:lstStyle>
            <a:lvl1pPr marL="0" indent="0">
              <a:buNone/>
              <a:defRPr sz="3200"/>
            </a:lvl1pPr>
            <a:lvl2pPr marL="457153" indent="0">
              <a:buNone/>
              <a:defRPr sz="2800"/>
            </a:lvl2pPr>
            <a:lvl3pPr marL="914305" indent="0">
              <a:buNone/>
              <a:defRPr sz="2400"/>
            </a:lvl3pPr>
            <a:lvl4pPr marL="1371458" indent="0">
              <a:buNone/>
              <a:defRPr sz="2000"/>
            </a:lvl4pPr>
            <a:lvl5pPr marL="1828610" indent="0">
              <a:buNone/>
              <a:defRPr sz="2000"/>
            </a:lvl5pPr>
            <a:lvl6pPr marL="2285763" indent="0">
              <a:buNone/>
              <a:defRPr sz="2000"/>
            </a:lvl6pPr>
            <a:lvl7pPr marL="2742916" indent="0">
              <a:buNone/>
              <a:defRPr sz="2000"/>
            </a:lvl7pPr>
            <a:lvl8pPr marL="3200068" indent="0">
              <a:buNone/>
              <a:defRPr sz="2000"/>
            </a:lvl8pPr>
            <a:lvl9pPr marL="3657221"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6" indent="0">
              <a:buNone/>
              <a:defRPr sz="900"/>
            </a:lvl7pPr>
            <a:lvl8pPr marL="3200068" indent="0">
              <a:buNone/>
              <a:defRPr sz="900"/>
            </a:lvl8pPr>
            <a:lvl9pPr marL="3657221"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40D2917-D2B9-DC7E-3DA9-02174A663F27}"/>
              </a:ext>
            </a:extLst>
          </p:cNvPr>
          <p:cNvSpPr>
            <a:spLocks noGrp="1"/>
          </p:cNvSpPr>
          <p:nvPr>
            <p:ph type="dt" sz="half" idx="10"/>
          </p:nvPr>
        </p:nvSpPr>
        <p:spPr/>
        <p:txBody>
          <a:bodyPr/>
          <a:lstStyle>
            <a:lvl1pPr eaLnBrk="0" hangingPunct="0">
              <a:defRPr/>
            </a:lvl1pPr>
          </a:lstStyle>
          <a:p>
            <a:pPr>
              <a:defRPr/>
            </a:pPr>
            <a:fld id="{BDD14E3F-2B98-432C-BCF4-FD071934B36C}" type="datetime1">
              <a:rPr lang="en-US"/>
              <a:pPr>
                <a:defRPr/>
              </a:pPr>
              <a:t>2023-06-08</a:t>
            </a:fld>
            <a:endParaRPr lang="en-US" dirty="0"/>
          </a:p>
        </p:txBody>
      </p:sp>
      <p:sp>
        <p:nvSpPr>
          <p:cNvPr id="6" name="Footer Placeholder 4">
            <a:extLst>
              <a:ext uri="{FF2B5EF4-FFF2-40B4-BE49-F238E27FC236}">
                <a16:creationId xmlns:a16="http://schemas.microsoft.com/office/drawing/2014/main" id="{F11259D5-C2D5-3530-3846-D82277ADDBBC}"/>
              </a:ext>
            </a:extLst>
          </p:cNvPr>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a:extLst>
              <a:ext uri="{FF2B5EF4-FFF2-40B4-BE49-F238E27FC236}">
                <a16:creationId xmlns:a16="http://schemas.microsoft.com/office/drawing/2014/main" id="{B45F4CC8-BFCB-DA3D-5C06-3068518D0EFC}"/>
              </a:ext>
            </a:extLst>
          </p:cNvPr>
          <p:cNvSpPr>
            <a:spLocks noGrp="1"/>
          </p:cNvSpPr>
          <p:nvPr>
            <p:ph type="sldNum" sz="quarter" idx="12"/>
          </p:nvPr>
        </p:nvSpPr>
        <p:spPr/>
        <p:txBody>
          <a:bodyPr/>
          <a:lstStyle>
            <a:lvl1pPr eaLnBrk="0" hangingPunct="0">
              <a:defRPr/>
            </a:lvl1pPr>
          </a:lstStyle>
          <a:p>
            <a:fld id="{956B3C5F-B56A-4AE5-94AF-3A706F7D7924}" type="slidenum">
              <a:rPr lang="en-US" altLang="fr-FR"/>
              <a:pPr/>
              <a:t>‹#›</a:t>
            </a:fld>
            <a:endParaRPr lang="en-US" altLang="fr-FR"/>
          </a:p>
        </p:txBody>
      </p:sp>
    </p:spTree>
    <p:extLst>
      <p:ext uri="{BB962C8B-B14F-4D97-AF65-F5344CB8AC3E}">
        <p14:creationId xmlns:p14="http://schemas.microsoft.com/office/powerpoint/2010/main" val="2262592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3B439-4E5C-5179-D1B6-F6D06CFC21EE}"/>
              </a:ext>
            </a:extLst>
          </p:cNvPr>
          <p:cNvSpPr>
            <a:spLocks noGrp="1"/>
          </p:cNvSpPr>
          <p:nvPr>
            <p:ph type="dt" sz="half" idx="10"/>
          </p:nvPr>
        </p:nvSpPr>
        <p:spPr/>
        <p:txBody>
          <a:bodyPr/>
          <a:lstStyle>
            <a:lvl1pPr eaLnBrk="0" hangingPunct="0">
              <a:defRPr/>
            </a:lvl1pPr>
          </a:lstStyle>
          <a:p>
            <a:pPr>
              <a:defRPr/>
            </a:pPr>
            <a:fld id="{D9053B58-B768-4AB9-AF3B-44740B7FFA4A}" type="datetime1">
              <a:rPr lang="en-US"/>
              <a:pPr>
                <a:defRPr/>
              </a:pPr>
              <a:t>2023-06-08</a:t>
            </a:fld>
            <a:endParaRPr lang="en-US" dirty="0"/>
          </a:p>
        </p:txBody>
      </p:sp>
      <p:sp>
        <p:nvSpPr>
          <p:cNvPr id="5" name="Footer Placeholder 4">
            <a:extLst>
              <a:ext uri="{FF2B5EF4-FFF2-40B4-BE49-F238E27FC236}">
                <a16:creationId xmlns:a16="http://schemas.microsoft.com/office/drawing/2014/main" id="{F235364B-CA56-96CD-143B-70BF312FA116}"/>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A3C97393-FFB5-8650-C6E3-3AAF1B9E877E}"/>
              </a:ext>
            </a:extLst>
          </p:cNvPr>
          <p:cNvSpPr>
            <a:spLocks noGrp="1"/>
          </p:cNvSpPr>
          <p:nvPr>
            <p:ph type="sldNum" sz="quarter" idx="12"/>
          </p:nvPr>
        </p:nvSpPr>
        <p:spPr/>
        <p:txBody>
          <a:bodyPr/>
          <a:lstStyle>
            <a:lvl1pPr eaLnBrk="0" hangingPunct="0">
              <a:defRPr/>
            </a:lvl1pPr>
          </a:lstStyle>
          <a:p>
            <a:fld id="{F1E0497F-D006-4D78-ADEA-1E7253B64A55}" type="slidenum">
              <a:rPr lang="en-US" altLang="fr-FR"/>
              <a:pPr/>
              <a:t>‹#›</a:t>
            </a:fld>
            <a:endParaRPr lang="en-US" altLang="fr-FR"/>
          </a:p>
        </p:txBody>
      </p:sp>
    </p:spTree>
    <p:extLst>
      <p:ext uri="{BB962C8B-B14F-4D97-AF65-F5344CB8AC3E}">
        <p14:creationId xmlns:p14="http://schemas.microsoft.com/office/powerpoint/2010/main" val="20581075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3"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3"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0EACF6-5753-70A9-C167-81E4BBCCB4F0}"/>
              </a:ext>
            </a:extLst>
          </p:cNvPr>
          <p:cNvSpPr>
            <a:spLocks noGrp="1"/>
          </p:cNvSpPr>
          <p:nvPr>
            <p:ph type="dt" sz="half" idx="10"/>
          </p:nvPr>
        </p:nvSpPr>
        <p:spPr/>
        <p:txBody>
          <a:bodyPr/>
          <a:lstStyle>
            <a:lvl1pPr eaLnBrk="0" hangingPunct="0">
              <a:defRPr/>
            </a:lvl1pPr>
          </a:lstStyle>
          <a:p>
            <a:pPr>
              <a:defRPr/>
            </a:pPr>
            <a:fld id="{A5264C94-B589-45B6-9509-AA89FF3F3F26}" type="datetime1">
              <a:rPr lang="en-US"/>
              <a:pPr>
                <a:defRPr/>
              </a:pPr>
              <a:t>2023-06-08</a:t>
            </a:fld>
            <a:endParaRPr lang="en-US" dirty="0"/>
          </a:p>
        </p:txBody>
      </p:sp>
      <p:sp>
        <p:nvSpPr>
          <p:cNvPr id="5" name="Footer Placeholder 4">
            <a:extLst>
              <a:ext uri="{FF2B5EF4-FFF2-40B4-BE49-F238E27FC236}">
                <a16:creationId xmlns:a16="http://schemas.microsoft.com/office/drawing/2014/main" id="{2BE6BD49-2F62-1624-AD1D-4C6876B0C310}"/>
              </a:ext>
            </a:extLst>
          </p:cNvPr>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a:extLst>
              <a:ext uri="{FF2B5EF4-FFF2-40B4-BE49-F238E27FC236}">
                <a16:creationId xmlns:a16="http://schemas.microsoft.com/office/drawing/2014/main" id="{7AE06B63-30F7-38BC-94CA-BEF547EF47B9}"/>
              </a:ext>
            </a:extLst>
          </p:cNvPr>
          <p:cNvSpPr>
            <a:spLocks noGrp="1"/>
          </p:cNvSpPr>
          <p:nvPr>
            <p:ph type="sldNum" sz="quarter" idx="12"/>
          </p:nvPr>
        </p:nvSpPr>
        <p:spPr/>
        <p:txBody>
          <a:bodyPr/>
          <a:lstStyle>
            <a:lvl1pPr eaLnBrk="0" hangingPunct="0">
              <a:defRPr/>
            </a:lvl1pPr>
          </a:lstStyle>
          <a:p>
            <a:fld id="{676BA6FC-A70B-4840-90EC-AA0413F015E7}" type="slidenum">
              <a:rPr lang="en-US" altLang="fr-FR"/>
              <a:pPr/>
              <a:t>‹#›</a:t>
            </a:fld>
            <a:endParaRPr lang="en-US" altLang="fr-FR"/>
          </a:p>
        </p:txBody>
      </p:sp>
    </p:spTree>
    <p:extLst>
      <p:ext uri="{BB962C8B-B14F-4D97-AF65-F5344CB8AC3E}">
        <p14:creationId xmlns:p14="http://schemas.microsoft.com/office/powerpoint/2010/main" val="3954422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DC39ED-E1E2-836B-02AF-9ECC90A2371B}"/>
              </a:ext>
            </a:extLst>
          </p:cNvPr>
          <p:cNvSpPr>
            <a:spLocks noChangeArrowheads="1"/>
          </p:cNvSpPr>
          <p:nvPr userDrawn="1"/>
        </p:nvSpPr>
        <p:spPr bwMode="auto">
          <a:xfrm>
            <a:off x="519113" y="304800"/>
            <a:ext cx="10352087"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lnSpc>
                <a:spcPts val="2000"/>
              </a:lnSpc>
              <a:defRPr/>
            </a:pPr>
            <a:r>
              <a:rPr lang="en-CA" altLang="en-US" sz="3200" baseline="30000">
                <a:solidFill>
                  <a:srgbClr val="1F497D"/>
                </a:solidFill>
                <a:cs typeface="Arial" charset="0"/>
              </a:rPr>
              <a:t>Centre for Emerging and Zoonotic Disease </a:t>
            </a:r>
          </a:p>
          <a:p>
            <a:pPr eaLnBrk="1" hangingPunct="1">
              <a:lnSpc>
                <a:spcPts val="2000"/>
              </a:lnSpc>
              <a:defRPr/>
            </a:pPr>
            <a:r>
              <a:rPr lang="en-CA" altLang="en-US" sz="3200" baseline="30000">
                <a:solidFill>
                  <a:srgbClr val="1F497D"/>
                </a:solidFill>
                <a:cs typeface="Arial" charset="0"/>
              </a:rPr>
              <a:t> </a:t>
            </a:r>
            <a:r>
              <a:rPr lang="en-CA" altLang="en-US" sz="3200">
                <a:solidFill>
                  <a:srgbClr val="1F497D"/>
                </a:solidFill>
                <a:cs typeface="Arial" charset="0"/>
              </a:rPr>
              <a:t>  </a:t>
            </a:r>
            <a:r>
              <a:rPr lang="en-CA" altLang="en-US" sz="3200" baseline="30000">
                <a:solidFill>
                  <a:srgbClr val="1F497D"/>
                </a:solidFill>
                <a:cs typeface="Arial" charset="0"/>
              </a:rPr>
              <a:t>Integrated Intelligence and Response [CEZD-IIR]</a:t>
            </a:r>
          </a:p>
        </p:txBody>
      </p:sp>
      <p:sp>
        <p:nvSpPr>
          <p:cNvPr id="3" name="Rectangle 2">
            <a:extLst>
              <a:ext uri="{FF2B5EF4-FFF2-40B4-BE49-F238E27FC236}">
                <a16:creationId xmlns:a16="http://schemas.microsoft.com/office/drawing/2014/main" id="{9F379AC0-677D-1DF1-BA81-678B6100479E}"/>
              </a:ext>
            </a:extLst>
          </p:cNvPr>
          <p:cNvSpPr>
            <a:spLocks noChangeArrowheads="1"/>
          </p:cNvSpPr>
          <p:nvPr userDrawn="1"/>
        </p:nvSpPr>
        <p:spPr bwMode="auto">
          <a:xfrm>
            <a:off x="914400" y="6430963"/>
            <a:ext cx="10858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1" hangingPunct="1">
              <a:defRPr/>
            </a:pPr>
            <a:r>
              <a:rPr lang="en-CA" altLang="en-US" b="1" baseline="30000">
                <a:solidFill>
                  <a:srgbClr val="C00000"/>
                </a:solidFill>
                <a:cs typeface="Arial" charset="0"/>
              </a:rPr>
              <a:t>Vision - </a:t>
            </a:r>
            <a:r>
              <a:rPr lang="en-CA" altLang="en-US" b="1" i="1" baseline="30000">
                <a:solidFill>
                  <a:prstClr val="black"/>
                </a:solidFill>
                <a:cs typeface="Arial" charset="0"/>
              </a:rPr>
              <a:t>Fostering multi-disciplinary perspectives to generate anticipatory intelligence for</a:t>
            </a:r>
            <a:r>
              <a:rPr lang="en-CA" altLang="en-US" b="1" i="1">
                <a:solidFill>
                  <a:prstClr val="black"/>
                </a:solidFill>
                <a:cs typeface="Arial" charset="0"/>
              </a:rPr>
              <a:t> </a:t>
            </a:r>
            <a:r>
              <a:rPr lang="en-CA" altLang="en-US" b="1" i="1" baseline="30000">
                <a:solidFill>
                  <a:prstClr val="black"/>
                </a:solidFill>
                <a:cs typeface="Arial" charset="0"/>
              </a:rPr>
              <a:t>emerging and zoonotic diseases.</a:t>
            </a:r>
          </a:p>
        </p:txBody>
      </p:sp>
      <p:cxnSp>
        <p:nvCxnSpPr>
          <p:cNvPr id="4" name="Straight Connector 8">
            <a:extLst>
              <a:ext uri="{FF2B5EF4-FFF2-40B4-BE49-F238E27FC236}">
                <a16:creationId xmlns:a16="http://schemas.microsoft.com/office/drawing/2014/main" id="{D2543913-C46C-2F10-8E58-C0BA77EF0159}"/>
              </a:ext>
            </a:extLst>
          </p:cNvPr>
          <p:cNvCxnSpPr/>
          <p:nvPr userDrawn="1"/>
        </p:nvCxnSpPr>
        <p:spPr>
          <a:xfrm>
            <a:off x="1219200" y="762000"/>
            <a:ext cx="8940800" cy="0"/>
          </a:xfrm>
          <a:prstGeom prst="line">
            <a:avLst/>
          </a:prstGeom>
          <a:ln w="3175">
            <a:solidFill>
              <a:srgbClr val="C00000"/>
            </a:solidFill>
            <a:headEnd type="ova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2906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9CC0CD5-03E2-3961-57A9-5726DD8AA44E}"/>
              </a:ext>
            </a:extLst>
          </p:cNvPr>
          <p:cNvSpPr>
            <a:spLocks noGrp="1"/>
          </p:cNvSpPr>
          <p:nvPr>
            <p:ph type="dt" sz="half" idx="10"/>
          </p:nvPr>
        </p:nvSpPr>
        <p:spPr/>
        <p:txBody>
          <a:bodyPr/>
          <a:lstStyle>
            <a:lvl1pPr>
              <a:defRPr/>
            </a:lvl1pPr>
          </a:lstStyle>
          <a:p>
            <a:pPr>
              <a:defRPr/>
            </a:pPr>
            <a:fld id="{D38EEF80-04C4-4380-9696-61E05BC6468B}" type="datetime1">
              <a:rPr lang="en-US"/>
              <a:pPr>
                <a:defRPr/>
              </a:pPr>
              <a:t>2023-06-08</a:t>
            </a:fld>
            <a:endParaRPr lang="en-US"/>
          </a:p>
        </p:txBody>
      </p:sp>
      <p:sp>
        <p:nvSpPr>
          <p:cNvPr id="5" name="Footer Placeholder 4">
            <a:extLst>
              <a:ext uri="{FF2B5EF4-FFF2-40B4-BE49-F238E27FC236}">
                <a16:creationId xmlns:a16="http://schemas.microsoft.com/office/drawing/2014/main" id="{924FD405-B0F3-5146-90DA-7ADE13FF0B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BAA6353-EDD9-2ADD-17E7-F39AC0CE78A2}"/>
              </a:ext>
            </a:extLst>
          </p:cNvPr>
          <p:cNvSpPr>
            <a:spLocks noGrp="1"/>
          </p:cNvSpPr>
          <p:nvPr>
            <p:ph type="sldNum" sz="quarter" idx="12"/>
          </p:nvPr>
        </p:nvSpPr>
        <p:spPr/>
        <p:txBody>
          <a:bodyPr/>
          <a:lstStyle>
            <a:lvl1pPr>
              <a:defRPr/>
            </a:lvl1pPr>
          </a:lstStyle>
          <a:p>
            <a:fld id="{0D9E0AC0-E7C9-4E4D-909D-F67A72F776C2}" type="slidenum">
              <a:rPr lang="en-US" altLang="fr-FR"/>
              <a:pPr/>
              <a:t>‹#›</a:t>
            </a:fld>
            <a:endParaRPr lang="en-US" altLang="fr-FR"/>
          </a:p>
        </p:txBody>
      </p:sp>
    </p:spTree>
    <p:extLst>
      <p:ext uri="{BB962C8B-B14F-4D97-AF65-F5344CB8AC3E}">
        <p14:creationId xmlns:p14="http://schemas.microsoft.com/office/powerpoint/2010/main" val="1056187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8CBB3E1-D8EA-54A2-B9C3-67B1CD61D331}"/>
              </a:ext>
            </a:extLst>
          </p:cNvPr>
          <p:cNvSpPr>
            <a:spLocks noGrp="1"/>
          </p:cNvSpPr>
          <p:nvPr>
            <p:ph type="dt" sz="half" idx="10"/>
          </p:nvPr>
        </p:nvSpPr>
        <p:spPr/>
        <p:txBody>
          <a:bodyPr/>
          <a:lstStyle>
            <a:lvl1pPr>
              <a:defRPr/>
            </a:lvl1pPr>
          </a:lstStyle>
          <a:p>
            <a:pPr>
              <a:defRPr/>
            </a:pPr>
            <a:fld id="{1C2D9F03-FBBC-4F5F-B833-2C446E2BE6E7}" type="datetime1">
              <a:rPr lang="en-US"/>
              <a:pPr>
                <a:defRPr/>
              </a:pPr>
              <a:t>2023-06-08</a:t>
            </a:fld>
            <a:endParaRPr lang="en-US"/>
          </a:p>
        </p:txBody>
      </p:sp>
      <p:sp>
        <p:nvSpPr>
          <p:cNvPr id="6" name="Footer Placeholder 4">
            <a:extLst>
              <a:ext uri="{FF2B5EF4-FFF2-40B4-BE49-F238E27FC236}">
                <a16:creationId xmlns:a16="http://schemas.microsoft.com/office/drawing/2014/main" id="{F4796106-F169-9328-E0DA-7F13B3B4AC7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EFBCCD2-7D76-C7F9-4FD3-7082BB5F88EE}"/>
              </a:ext>
            </a:extLst>
          </p:cNvPr>
          <p:cNvSpPr>
            <a:spLocks noGrp="1"/>
          </p:cNvSpPr>
          <p:nvPr>
            <p:ph type="sldNum" sz="quarter" idx="12"/>
          </p:nvPr>
        </p:nvSpPr>
        <p:spPr/>
        <p:txBody>
          <a:bodyPr/>
          <a:lstStyle>
            <a:lvl1pPr>
              <a:defRPr/>
            </a:lvl1pPr>
          </a:lstStyle>
          <a:p>
            <a:fld id="{7A0467A2-6F1E-46BA-BAAF-E5106F9F6EC2}" type="slidenum">
              <a:rPr lang="en-US" altLang="fr-FR"/>
              <a:pPr/>
              <a:t>‹#›</a:t>
            </a:fld>
            <a:endParaRPr lang="en-US" altLang="fr-FR"/>
          </a:p>
        </p:txBody>
      </p:sp>
    </p:spTree>
    <p:extLst>
      <p:ext uri="{BB962C8B-B14F-4D97-AF65-F5344CB8AC3E}">
        <p14:creationId xmlns:p14="http://schemas.microsoft.com/office/powerpoint/2010/main" val="1229861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C97A12A-D8EC-860E-6F83-DE1BA4672153}"/>
              </a:ext>
            </a:extLst>
          </p:cNvPr>
          <p:cNvSpPr>
            <a:spLocks noGrp="1"/>
          </p:cNvSpPr>
          <p:nvPr>
            <p:ph type="dt" sz="half" idx="10"/>
          </p:nvPr>
        </p:nvSpPr>
        <p:spPr/>
        <p:txBody>
          <a:bodyPr/>
          <a:lstStyle>
            <a:lvl1pPr>
              <a:defRPr/>
            </a:lvl1pPr>
          </a:lstStyle>
          <a:p>
            <a:pPr>
              <a:defRPr/>
            </a:pPr>
            <a:fld id="{7517CFC2-77D1-4000-8EBA-A5751FCF622C}" type="datetime1">
              <a:rPr lang="en-US"/>
              <a:pPr>
                <a:defRPr/>
              </a:pPr>
              <a:t>2023-06-08</a:t>
            </a:fld>
            <a:endParaRPr lang="en-US"/>
          </a:p>
        </p:txBody>
      </p:sp>
      <p:sp>
        <p:nvSpPr>
          <p:cNvPr id="8" name="Footer Placeholder 4">
            <a:extLst>
              <a:ext uri="{FF2B5EF4-FFF2-40B4-BE49-F238E27FC236}">
                <a16:creationId xmlns:a16="http://schemas.microsoft.com/office/drawing/2014/main" id="{3426F649-848A-0169-C78C-50B81764013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ED16953-B6C0-D85F-9CFC-5CA9102ADF05}"/>
              </a:ext>
            </a:extLst>
          </p:cNvPr>
          <p:cNvSpPr>
            <a:spLocks noGrp="1"/>
          </p:cNvSpPr>
          <p:nvPr>
            <p:ph type="sldNum" sz="quarter" idx="12"/>
          </p:nvPr>
        </p:nvSpPr>
        <p:spPr/>
        <p:txBody>
          <a:bodyPr/>
          <a:lstStyle>
            <a:lvl1pPr>
              <a:defRPr/>
            </a:lvl1pPr>
          </a:lstStyle>
          <a:p>
            <a:fld id="{2D6490ED-E3A2-486A-9C9A-314B31419B14}" type="slidenum">
              <a:rPr lang="en-US" altLang="fr-FR"/>
              <a:pPr/>
              <a:t>‹#›</a:t>
            </a:fld>
            <a:endParaRPr lang="en-US" altLang="fr-FR"/>
          </a:p>
        </p:txBody>
      </p:sp>
    </p:spTree>
    <p:extLst>
      <p:ext uri="{BB962C8B-B14F-4D97-AF65-F5344CB8AC3E}">
        <p14:creationId xmlns:p14="http://schemas.microsoft.com/office/powerpoint/2010/main" val="3339124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45DF28B-0B86-961E-226B-F9B758AB00DB}"/>
              </a:ext>
            </a:extLst>
          </p:cNvPr>
          <p:cNvSpPr>
            <a:spLocks noGrp="1"/>
          </p:cNvSpPr>
          <p:nvPr>
            <p:ph type="dt" sz="half" idx="10"/>
          </p:nvPr>
        </p:nvSpPr>
        <p:spPr/>
        <p:txBody>
          <a:bodyPr/>
          <a:lstStyle>
            <a:lvl1pPr>
              <a:defRPr/>
            </a:lvl1pPr>
          </a:lstStyle>
          <a:p>
            <a:pPr>
              <a:defRPr/>
            </a:pPr>
            <a:fld id="{CA7C3EDE-E0D1-412D-A95C-304B8E46A719}" type="datetime1">
              <a:rPr lang="en-US"/>
              <a:pPr>
                <a:defRPr/>
              </a:pPr>
              <a:t>2023-06-08</a:t>
            </a:fld>
            <a:endParaRPr lang="en-US"/>
          </a:p>
        </p:txBody>
      </p:sp>
      <p:sp>
        <p:nvSpPr>
          <p:cNvPr id="4" name="Footer Placeholder 4">
            <a:extLst>
              <a:ext uri="{FF2B5EF4-FFF2-40B4-BE49-F238E27FC236}">
                <a16:creationId xmlns:a16="http://schemas.microsoft.com/office/drawing/2014/main" id="{E02E606E-7746-64FD-C825-3D7CA871E57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E199EA1-8F0E-09ED-DC1B-6D39EAD66FF8}"/>
              </a:ext>
            </a:extLst>
          </p:cNvPr>
          <p:cNvSpPr>
            <a:spLocks noGrp="1"/>
          </p:cNvSpPr>
          <p:nvPr>
            <p:ph type="sldNum" sz="quarter" idx="12"/>
          </p:nvPr>
        </p:nvSpPr>
        <p:spPr/>
        <p:txBody>
          <a:bodyPr/>
          <a:lstStyle>
            <a:lvl1pPr>
              <a:defRPr/>
            </a:lvl1pPr>
          </a:lstStyle>
          <a:p>
            <a:fld id="{C1A6B33A-2D4E-467D-A20A-5F2654A0EF57}" type="slidenum">
              <a:rPr lang="en-US" altLang="fr-FR"/>
              <a:pPr/>
              <a:t>‹#›</a:t>
            </a:fld>
            <a:endParaRPr lang="en-US" altLang="fr-FR"/>
          </a:p>
        </p:txBody>
      </p:sp>
    </p:spTree>
    <p:extLst>
      <p:ext uri="{BB962C8B-B14F-4D97-AF65-F5344CB8AC3E}">
        <p14:creationId xmlns:p14="http://schemas.microsoft.com/office/powerpoint/2010/main" val="3156435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6119598-7436-13B5-89BB-34285F52EDF2}"/>
              </a:ext>
            </a:extLst>
          </p:cNvPr>
          <p:cNvSpPr>
            <a:spLocks noGrp="1"/>
          </p:cNvSpPr>
          <p:nvPr>
            <p:ph type="dt" sz="half" idx="10"/>
          </p:nvPr>
        </p:nvSpPr>
        <p:spPr/>
        <p:txBody>
          <a:bodyPr/>
          <a:lstStyle>
            <a:lvl1pPr>
              <a:defRPr/>
            </a:lvl1pPr>
          </a:lstStyle>
          <a:p>
            <a:pPr>
              <a:defRPr/>
            </a:pPr>
            <a:fld id="{E794205C-AB8D-4955-82C6-C2E80A2F0386}" type="datetime1">
              <a:rPr lang="en-US"/>
              <a:pPr>
                <a:defRPr/>
              </a:pPr>
              <a:t>2023-06-08</a:t>
            </a:fld>
            <a:endParaRPr lang="en-US"/>
          </a:p>
        </p:txBody>
      </p:sp>
      <p:sp>
        <p:nvSpPr>
          <p:cNvPr id="3" name="Footer Placeholder 4">
            <a:extLst>
              <a:ext uri="{FF2B5EF4-FFF2-40B4-BE49-F238E27FC236}">
                <a16:creationId xmlns:a16="http://schemas.microsoft.com/office/drawing/2014/main" id="{4B4C725E-BD8B-A17F-FF60-5A1B69666D8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24A6762-EB50-953E-7864-F700E9BB9BEF}"/>
              </a:ext>
            </a:extLst>
          </p:cNvPr>
          <p:cNvSpPr>
            <a:spLocks noGrp="1"/>
          </p:cNvSpPr>
          <p:nvPr>
            <p:ph type="sldNum" sz="quarter" idx="12"/>
          </p:nvPr>
        </p:nvSpPr>
        <p:spPr/>
        <p:txBody>
          <a:bodyPr/>
          <a:lstStyle>
            <a:lvl1pPr>
              <a:defRPr/>
            </a:lvl1pPr>
          </a:lstStyle>
          <a:p>
            <a:fld id="{C565CD03-6B58-450F-9A88-1D102D0FF5A4}" type="slidenum">
              <a:rPr lang="en-US" altLang="fr-FR"/>
              <a:pPr/>
              <a:t>‹#›</a:t>
            </a:fld>
            <a:endParaRPr lang="en-US" altLang="fr-FR"/>
          </a:p>
        </p:txBody>
      </p:sp>
    </p:spTree>
    <p:extLst>
      <p:ext uri="{BB962C8B-B14F-4D97-AF65-F5344CB8AC3E}">
        <p14:creationId xmlns:p14="http://schemas.microsoft.com/office/powerpoint/2010/main" val="1033333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CCB7A735-CD9F-9672-3C1B-F62D7F850DB2}"/>
              </a:ext>
            </a:extLst>
          </p:cNvPr>
          <p:cNvSpPr>
            <a:spLocks noGrp="1"/>
          </p:cNvSpPr>
          <p:nvPr>
            <p:ph type="dt" sz="half" idx="10"/>
          </p:nvPr>
        </p:nvSpPr>
        <p:spPr/>
        <p:txBody>
          <a:bodyPr/>
          <a:lstStyle>
            <a:lvl1pPr>
              <a:defRPr/>
            </a:lvl1pPr>
          </a:lstStyle>
          <a:p>
            <a:pPr>
              <a:defRPr/>
            </a:pPr>
            <a:fld id="{1178102D-B323-4341-B19A-BBE99AD1C97B}" type="datetime1">
              <a:rPr lang="en-US"/>
              <a:pPr>
                <a:defRPr/>
              </a:pPr>
              <a:t>2023-06-08</a:t>
            </a:fld>
            <a:endParaRPr lang="en-US"/>
          </a:p>
        </p:txBody>
      </p:sp>
      <p:sp>
        <p:nvSpPr>
          <p:cNvPr id="6" name="Footer Placeholder 4">
            <a:extLst>
              <a:ext uri="{FF2B5EF4-FFF2-40B4-BE49-F238E27FC236}">
                <a16:creationId xmlns:a16="http://schemas.microsoft.com/office/drawing/2014/main" id="{813B26AF-D0B1-757F-24F2-CC2A5A83C8D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36DFD2A-807A-E487-B966-F158CBE21C5F}"/>
              </a:ext>
            </a:extLst>
          </p:cNvPr>
          <p:cNvSpPr>
            <a:spLocks noGrp="1"/>
          </p:cNvSpPr>
          <p:nvPr>
            <p:ph type="sldNum" sz="quarter" idx="12"/>
          </p:nvPr>
        </p:nvSpPr>
        <p:spPr/>
        <p:txBody>
          <a:bodyPr/>
          <a:lstStyle>
            <a:lvl1pPr>
              <a:defRPr/>
            </a:lvl1pPr>
          </a:lstStyle>
          <a:p>
            <a:fld id="{CCB640DF-9385-4046-BF83-FD248513C6D9}" type="slidenum">
              <a:rPr lang="en-US" altLang="fr-FR"/>
              <a:pPr/>
              <a:t>‹#›</a:t>
            </a:fld>
            <a:endParaRPr lang="en-US" altLang="fr-FR"/>
          </a:p>
        </p:txBody>
      </p:sp>
    </p:spTree>
    <p:extLst>
      <p:ext uri="{BB962C8B-B14F-4D97-AF65-F5344CB8AC3E}">
        <p14:creationId xmlns:p14="http://schemas.microsoft.com/office/powerpoint/2010/main" val="3626143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2300C79A-BDDD-3CF2-ECF7-08E2ED796468}"/>
              </a:ext>
            </a:extLst>
          </p:cNvPr>
          <p:cNvSpPr>
            <a:spLocks noGrp="1"/>
          </p:cNvSpPr>
          <p:nvPr>
            <p:ph type="dt" sz="half" idx="10"/>
          </p:nvPr>
        </p:nvSpPr>
        <p:spPr/>
        <p:txBody>
          <a:bodyPr/>
          <a:lstStyle>
            <a:lvl1pPr>
              <a:defRPr/>
            </a:lvl1pPr>
          </a:lstStyle>
          <a:p>
            <a:pPr>
              <a:defRPr/>
            </a:pPr>
            <a:fld id="{749D7278-FAEF-4253-9007-DFA3B07500DD}" type="datetime1">
              <a:rPr lang="en-US"/>
              <a:pPr>
                <a:defRPr/>
              </a:pPr>
              <a:t>2023-06-08</a:t>
            </a:fld>
            <a:endParaRPr lang="en-US"/>
          </a:p>
        </p:txBody>
      </p:sp>
      <p:sp>
        <p:nvSpPr>
          <p:cNvPr id="6" name="Footer Placeholder 4">
            <a:extLst>
              <a:ext uri="{FF2B5EF4-FFF2-40B4-BE49-F238E27FC236}">
                <a16:creationId xmlns:a16="http://schemas.microsoft.com/office/drawing/2014/main" id="{977430EB-644E-FE9B-DA5D-11AE44F105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32301D4-D696-AE18-FE63-B00BE7DA16DA}"/>
              </a:ext>
            </a:extLst>
          </p:cNvPr>
          <p:cNvSpPr>
            <a:spLocks noGrp="1"/>
          </p:cNvSpPr>
          <p:nvPr>
            <p:ph type="sldNum" sz="quarter" idx="12"/>
          </p:nvPr>
        </p:nvSpPr>
        <p:spPr/>
        <p:txBody>
          <a:bodyPr/>
          <a:lstStyle>
            <a:lvl1pPr>
              <a:defRPr/>
            </a:lvl1pPr>
          </a:lstStyle>
          <a:p>
            <a:fld id="{BCFD70B3-E7F3-4964-B159-10C5C4AC02EC}" type="slidenum">
              <a:rPr lang="en-US" altLang="fr-FR"/>
              <a:pPr/>
              <a:t>‹#›</a:t>
            </a:fld>
            <a:endParaRPr lang="en-US" altLang="fr-FR"/>
          </a:p>
        </p:txBody>
      </p:sp>
    </p:spTree>
    <p:extLst>
      <p:ext uri="{BB962C8B-B14F-4D97-AF65-F5344CB8AC3E}">
        <p14:creationId xmlns:p14="http://schemas.microsoft.com/office/powerpoint/2010/main" val="271848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CB9FDC7-CC39-E987-AA44-5F27AE67C23D}"/>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AF4C5D6-616E-2ABD-0FBE-0E582FA7FBC9}"/>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C994B78-339C-9DBD-6D4A-920221C499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3B7C3EA-AC80-4FBC-AE1C-D0E41680ED37}" type="datetime1">
              <a:rPr lang="en-US"/>
              <a:pPr>
                <a:defRPr/>
              </a:pPr>
              <a:t>2023-06-08</a:t>
            </a:fld>
            <a:endParaRPr lang="en-US"/>
          </a:p>
        </p:txBody>
      </p:sp>
      <p:sp>
        <p:nvSpPr>
          <p:cNvPr id="5" name="Footer Placeholder 4">
            <a:extLst>
              <a:ext uri="{FF2B5EF4-FFF2-40B4-BE49-F238E27FC236}">
                <a16:creationId xmlns:a16="http://schemas.microsoft.com/office/drawing/2014/main" id="{9F80C979-EEA8-D764-9C5D-14814E6EB0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56818186-6147-1370-231B-B2E9E920A64F}"/>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BE6B404-B45F-4EFC-AFCD-786E7D99D868}" type="slidenum">
              <a:rPr lang="en-US" altLang="fr-FR"/>
              <a:pPr/>
              <a:t>‹#›</a:t>
            </a:fld>
            <a:endParaRPr lang="en-US" altLang="fr-FR"/>
          </a:p>
        </p:txBody>
      </p:sp>
    </p:spTree>
  </p:cSld>
  <p:clrMap bg1="lt1" tx1="dk1" bg2="lt2" tx2="dk2" accent1="accent1" accent2="accent2" accent3="accent3" accent4="accent4" accent5="accent5" accent6="accent6" hlink="hlink" folHlink="folHlink"/>
  <p:sldLayoutIdLst>
    <p:sldLayoutId id="2147483986" r:id="rId1"/>
    <p:sldLayoutId id="214748399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7" r:id="rId12"/>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26D32D2B-D088-944C-BD07-23F27239727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2E024894-31EF-E487-104D-E1EBA4874D99}"/>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6428190-5C21-F8B1-99F2-3498423885CB}"/>
              </a:ext>
            </a:extLst>
          </p:cNvPr>
          <p:cNvSpPr>
            <a:spLocks noGrp="1"/>
          </p:cNvSpPr>
          <p:nvPr>
            <p:ph type="dt" sz="half" idx="2"/>
          </p:nvPr>
        </p:nvSpPr>
        <p:spPr>
          <a:xfrm>
            <a:off x="609600" y="6356350"/>
            <a:ext cx="2844800" cy="365125"/>
          </a:xfrm>
          <a:prstGeom prst="rect">
            <a:avLst/>
          </a:prstGeom>
        </p:spPr>
        <p:txBody>
          <a:bodyPr vert="horz" lIns="91431" tIns="45715" rIns="91431" bIns="45715"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CC6169DA-A4FA-4E26-A47D-F8C516BB37A3}" type="datetime1">
              <a:rPr lang="en-US"/>
              <a:pPr>
                <a:defRPr/>
              </a:pPr>
              <a:t>2023-06-08</a:t>
            </a:fld>
            <a:endParaRPr lang="en-US" dirty="0"/>
          </a:p>
        </p:txBody>
      </p:sp>
      <p:sp>
        <p:nvSpPr>
          <p:cNvPr id="5" name="Footer Placeholder 4">
            <a:extLst>
              <a:ext uri="{FF2B5EF4-FFF2-40B4-BE49-F238E27FC236}">
                <a16:creationId xmlns:a16="http://schemas.microsoft.com/office/drawing/2014/main" id="{62A8FAB9-A9D2-6068-5613-4E94F4C1149C}"/>
              </a:ext>
            </a:extLst>
          </p:cNvPr>
          <p:cNvSpPr>
            <a:spLocks noGrp="1"/>
          </p:cNvSpPr>
          <p:nvPr>
            <p:ph type="ftr" sz="quarter" idx="3"/>
          </p:nvPr>
        </p:nvSpPr>
        <p:spPr>
          <a:xfrm>
            <a:off x="4165600" y="6356350"/>
            <a:ext cx="3860800" cy="365125"/>
          </a:xfrm>
          <a:prstGeom prst="rect">
            <a:avLst/>
          </a:prstGeom>
        </p:spPr>
        <p:txBody>
          <a:bodyPr vert="horz" lIns="91431" tIns="45715" rIns="91431" bIns="45715"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E6ACD850-B5A9-F495-6E9D-D430A7DA7D03}"/>
              </a:ext>
            </a:extLst>
          </p:cNvPr>
          <p:cNvSpPr>
            <a:spLocks noGrp="1"/>
          </p:cNvSpPr>
          <p:nvPr>
            <p:ph type="sldNum" sz="quarter" idx="4"/>
          </p:nvPr>
        </p:nvSpPr>
        <p:spPr>
          <a:xfrm>
            <a:off x="8737600" y="6356350"/>
            <a:ext cx="2844800" cy="365125"/>
          </a:xfrm>
          <a:prstGeom prst="rect">
            <a:avLst/>
          </a:prstGeom>
        </p:spPr>
        <p:txBody>
          <a:bodyPr vert="horz" wrap="square" lIns="91431" tIns="45715" rIns="91431" bIns="45715" numCol="1" anchor="ctr" anchorCtr="0" compatLnSpc="1">
            <a:prstTxWarp prst="textNoShape">
              <a:avLst/>
            </a:prstTxWarp>
          </a:bodyPr>
          <a:lstStyle>
            <a:lvl1pPr algn="r" eaLnBrk="1" hangingPunct="1">
              <a:defRPr sz="1200">
                <a:solidFill>
                  <a:srgbClr val="898989"/>
                </a:solidFill>
              </a:defRPr>
            </a:lvl1pPr>
          </a:lstStyle>
          <a:p>
            <a:fld id="{5F0B76AC-D17B-4F04-99AB-7DAEA914604E}" type="slidenum">
              <a:rPr lang="en-US" altLang="fr-FR"/>
              <a:pPr/>
              <a:t>‹#›</a:t>
            </a:fld>
            <a:endParaRPr lang="en-US" altLang="fr-FR"/>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53" algn="ctr" rtl="0" fontAlgn="base">
        <a:spcBef>
          <a:spcPct val="0"/>
        </a:spcBef>
        <a:spcAft>
          <a:spcPct val="0"/>
        </a:spcAft>
        <a:defRPr sz="4400">
          <a:solidFill>
            <a:schemeClr val="tx1"/>
          </a:solidFill>
          <a:latin typeface="Calibri" pitchFamily="34" charset="0"/>
        </a:defRPr>
      </a:lvl6pPr>
      <a:lvl7pPr marL="914305" algn="ctr" rtl="0" fontAlgn="base">
        <a:spcBef>
          <a:spcPct val="0"/>
        </a:spcBef>
        <a:spcAft>
          <a:spcPct val="0"/>
        </a:spcAft>
        <a:defRPr sz="4400">
          <a:solidFill>
            <a:schemeClr val="tx1"/>
          </a:solidFill>
          <a:latin typeface="Calibri" pitchFamily="34" charset="0"/>
        </a:defRPr>
      </a:lvl7pPr>
      <a:lvl8pPr marL="1371458" algn="ctr" rtl="0" fontAlgn="base">
        <a:spcBef>
          <a:spcPct val="0"/>
        </a:spcBef>
        <a:spcAft>
          <a:spcPct val="0"/>
        </a:spcAft>
        <a:defRPr sz="4400">
          <a:solidFill>
            <a:schemeClr val="tx1"/>
          </a:solidFill>
          <a:latin typeface="Calibri" pitchFamily="34" charset="0"/>
        </a:defRPr>
      </a:lvl8pPr>
      <a:lvl9pPr marL="1828610"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339"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2"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45"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798" indent="-228576" algn="l" defTabSz="91430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6"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1"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ezd.c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virtual-learning-center.fao.org/mod/resource/view.php?id=8434&amp;redirect=1"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nltimes.nl/2023/02/01/dutch-mad-cow-disease-case-concerns-variant-less-dangerous-humans"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hyperlink" Target="https://wahis.woah.org/#/in-review/4977" TargetMode="External"/><Relationship Id="rId5" Type="http://schemas.openxmlformats.org/officeDocument/2006/relationships/hyperlink" Target="https://promedmail.org/promed-post/?id=20230314.8708931" TargetMode="External"/><Relationship Id="rId4" Type="http://schemas.openxmlformats.org/officeDocument/2006/relationships/hyperlink" Target="https://www.gov.br/agricultura/pt-br/assuntos/noticias/mapa-adota-providencias-sobre-caso-de-eeb-no-brasil-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microsoft.com/office/2018/10/relationships/comments" Target="../comments/modernComment_118_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can01.safelinks.protection.outlook.com/?url=https%3A%2F%2Fwww.cdc.gov%2Fonehealth%2Fwhat-we-do%2Fzoonotic-disease-prioritization%2Ffact-sheet.html&amp;data=05%7C01%7Candrea.osborn%40inspection.gc.ca%7Cd6a6274a722345188bb608db518db440%7C18b5a5ed1d8641d394a0bc27dae32ab2%7C0%7C0%7C638193441276115912%7CUnknown%7CTWFpbGZsb3d8eyJWIjoiMC4wLjAwMDAiLCJQIjoiV2luMzIiLCJBTiI6Ik1haWwiLCJXVCI6Mn0%3D%7C3000%7C%7C%7C&amp;sdata=G6rNU2EgFPbGsCuJU6uqboom%2BqVKqz%2BqPCIFmpa3dtg%3D&amp;reserved=0" TargetMode="External"/><Relationship Id="rId7" Type="http://schemas.openxmlformats.org/officeDocument/2006/relationships/hyperlink" Target="https://can01.safelinks.protection.outlook.com/?url=https%3A%2F%2Fjournals.plos.org%2Fplosone%2Farticle%3Fid%3D10.1371%2Fjournal.pone.0072172&amp;data=05%7C01%7Candrea.osborn%40inspection.gc.ca%7Cd6a6274a722345188bb608db518db440%7C18b5a5ed1d8641d394a0bc27dae32ab2%7C0%7C0%7C638193441276115912%7CUnknown%7CTWFpbGZsb3d8eyJWIjoiMC4wLjAwMDAiLCJQIjoiV2luMzIiLCJBTiI6Ik1haWwiLCJXVCI6Mn0%3D%7C3000%7C%7C%7C&amp;sdata=bBc4%2BnjC0ptSFKjpo4D8v1EiHO7oHfcg4G7Wl7SF5rA%3D&amp;reserved=0"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s://can01.safelinks.protection.outlook.com/?url=https%3A%2F%2Fjournals.plos.org%2Fplosone%2Farticle%3Fid%3D10.1371%2Fjournal.pone.0048519&amp;data=05%7C01%7Candrea.osborn%40inspection.gc.ca%7Cd6a6274a722345188bb608db518db440%7C18b5a5ed1d8641d394a0bc27dae32ab2%7C0%7C0%7C638193441276115912%7CUnknown%7CTWFpbGZsb3d8eyJWIjoiMC4wLjAwMDAiLCJQIjoiV2luMzIiLCJBTiI6Ik1haWwiLCJXVCI6Mn0%3D%7C3000%7C%7C%7C&amp;sdata=yZxoy5uzio7iNohxAwPGVSS9VRiErpo2B%2F30AM1Yk9I%3D&amp;reserved=0" TargetMode="External"/><Relationship Id="rId5" Type="http://schemas.openxmlformats.org/officeDocument/2006/relationships/hyperlink" Target="https://can01.safelinks.protection.outlook.com/?url=https%3A%2F%2Fjournals.plos.org%2Fplosone%2Farticle%3Fid%3D10.1371%2Fjournal.pone.0029752&amp;data=05%7C01%7Candrea.osborn%40inspection.gc.ca%7Cd6a6274a722345188bb608db518db440%7C18b5a5ed1d8641d394a0bc27dae32ab2%7C0%7C0%7C638193441276115912%7CUnknown%7CTWFpbGZsb3d8eyJWIjoiMC4wLjAwMDAiLCJQIjoiV2luMzIiLCJBTiI6Ik1haWwiLCJXVCI6Mn0%3D%7C3000%7C%7C%7C&amp;sdata=xNbIVvDJgpRmQcABFwfH9Iw%2Fn2FzICZ2FVUqdkNPqsE%3D&amp;reserved=0" TargetMode="External"/><Relationship Id="rId4" Type="http://schemas.openxmlformats.org/officeDocument/2006/relationships/hyperlink" Target="https://can01.safelinks.protection.outlook.com/?url=https%3A%2F%2Fwww.who.int%2Fpublications%2Fi%2Fitem%2F9789241514934&amp;data=05%7C01%7Candrea.osborn%40inspection.gc.ca%7Cd6a6274a722345188bb608db518db440%7C18b5a5ed1d8641d394a0bc27dae32ab2%7C0%7C0%7C638193441276115912%7CUnknown%7CTWFpbGZsb3d8eyJWIjoiMC4wLjAwMDAiLCJQIjoiV2luMzIiLCJBTiI6Ik1haWwiLCJXVCI6Mn0%3D%7C3000%7C%7C%7C&amp;sdata=eZtJ1JvyJcrB4PTNtUTsp3NEKEZzVDnxQydemgGaFaI%3D&amp;reserved=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 picture containing dark&#10;&#10;Description automatically generated">
            <a:extLst>
              <a:ext uri="{FF2B5EF4-FFF2-40B4-BE49-F238E27FC236}">
                <a16:creationId xmlns:a16="http://schemas.microsoft.com/office/drawing/2014/main" id="{113C695A-DE1A-66D9-A971-808F5BCF0F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a:extLst>
              <a:ext uri="{FF2B5EF4-FFF2-40B4-BE49-F238E27FC236}">
                <a16:creationId xmlns:a16="http://schemas.microsoft.com/office/drawing/2014/main" id="{00707B4A-88AF-1683-14EA-46E5930545BF}"/>
              </a:ext>
            </a:extLst>
          </p:cNvPr>
          <p:cNvSpPr>
            <a:spLocks noGrp="1"/>
          </p:cNvSpPr>
          <p:nvPr>
            <p:ph type="ctrTitle"/>
          </p:nvPr>
        </p:nvSpPr>
        <p:spPr>
          <a:xfrm>
            <a:off x="0" y="1011238"/>
            <a:ext cx="12192000" cy="1498600"/>
          </a:xfrm>
        </p:spPr>
        <p:txBody>
          <a:bodyPr rtlCol="0">
            <a:noAutofit/>
          </a:bodyPr>
          <a:lstStyle/>
          <a:p>
            <a:pPr algn="r" eaLnBrk="1" fontAlgn="auto" hangingPunct="1">
              <a:spcAft>
                <a:spcPts val="0"/>
              </a:spcAft>
              <a:defRPr/>
            </a:pPr>
            <a:r>
              <a:rPr lang="fr-FR" sz="3600" b="1" dirty="0">
                <a:solidFill>
                  <a:schemeClr val="bg1"/>
                </a:solidFill>
                <a:latin typeface="+mn-lt"/>
              </a:rPr>
              <a:t>Communauté des maladies émergentes et zoonotiques</a:t>
            </a:r>
            <a:br>
              <a:rPr lang="fr-FR" sz="3600" b="1" dirty="0">
                <a:solidFill>
                  <a:schemeClr val="bg1"/>
                </a:solidFill>
                <a:latin typeface="+mn-lt"/>
              </a:rPr>
            </a:br>
            <a:r>
              <a:rPr lang="fr-FR" sz="2800" b="1" i="1" dirty="0">
                <a:solidFill>
                  <a:schemeClr val="bg1"/>
                </a:solidFill>
                <a:latin typeface="+mn-lt"/>
              </a:rPr>
              <a:t>Téléconférence communautaire mensuelle</a:t>
            </a:r>
            <a:endParaRPr lang="en-CA" sz="2800" b="1" i="1" dirty="0">
              <a:solidFill>
                <a:schemeClr val="bg1"/>
              </a:solidFill>
            </a:endParaRPr>
          </a:p>
        </p:txBody>
      </p:sp>
      <p:sp>
        <p:nvSpPr>
          <p:cNvPr id="18436" name="Subtitle 1">
            <a:extLst>
              <a:ext uri="{FF2B5EF4-FFF2-40B4-BE49-F238E27FC236}">
                <a16:creationId xmlns:a16="http://schemas.microsoft.com/office/drawing/2014/main" id="{225C70C4-8DB7-E0F4-4A8A-CA6CA411B5FD}"/>
              </a:ext>
            </a:extLst>
          </p:cNvPr>
          <p:cNvSpPr>
            <a:spLocks noGrp="1"/>
          </p:cNvSpPr>
          <p:nvPr>
            <p:ph type="subTitle" idx="1"/>
          </p:nvPr>
        </p:nvSpPr>
        <p:spPr>
          <a:xfrm>
            <a:off x="5500688" y="4075113"/>
            <a:ext cx="6591300" cy="1430337"/>
          </a:xfrm>
        </p:spPr>
        <p:txBody>
          <a:bodyPr/>
          <a:lstStyle/>
          <a:p>
            <a:pPr algn="r" eaLnBrk="1" hangingPunct="1"/>
            <a:r>
              <a:rPr lang="en-CA" altLang="en-US" b="1" dirty="0">
                <a:solidFill>
                  <a:schemeClr val="bg1"/>
                </a:solidFill>
              </a:rPr>
              <a:t>25 Mai 2023</a:t>
            </a:r>
          </a:p>
          <a:p>
            <a:pPr algn="r" eaLnBrk="1" hangingPunct="1"/>
            <a:endParaRPr lang="en-US" altLang="en-US" b="1" dirty="0">
              <a:solidFill>
                <a:schemeClr val="bg1"/>
              </a:solidFill>
            </a:endParaRPr>
          </a:p>
        </p:txBody>
      </p:sp>
      <p:sp>
        <p:nvSpPr>
          <p:cNvPr id="18437" name="Slide Number Placeholder 3">
            <a:extLst>
              <a:ext uri="{FF2B5EF4-FFF2-40B4-BE49-F238E27FC236}">
                <a16:creationId xmlns:a16="http://schemas.microsoft.com/office/drawing/2014/main" id="{08051A65-9502-BBC7-4842-9ADEF05DAA3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7134400-59F5-4291-9406-933E8929AD7B}" type="slidenum">
              <a:rPr lang="en-US" altLang="en-US" sz="1200">
                <a:solidFill>
                  <a:srgbClr val="898989"/>
                </a:solidFill>
              </a:rPr>
              <a:pPr>
                <a:lnSpc>
                  <a:spcPct val="100000"/>
                </a:lnSpc>
                <a:spcBef>
                  <a:spcPct val="0"/>
                </a:spcBef>
                <a:buFontTx/>
                <a:buNone/>
              </a:pPr>
              <a:t>1</a:t>
            </a:fld>
            <a:endParaRPr lang="en-US" altLang="en-US" sz="1200">
              <a:solidFill>
                <a:srgbClr val="898989"/>
              </a:solidFill>
            </a:endParaRPr>
          </a:p>
        </p:txBody>
      </p:sp>
      <p:sp>
        <p:nvSpPr>
          <p:cNvPr id="18438" name="TextBox 4">
            <a:extLst>
              <a:ext uri="{FF2B5EF4-FFF2-40B4-BE49-F238E27FC236}">
                <a16:creationId xmlns:a16="http://schemas.microsoft.com/office/drawing/2014/main" id="{B59337A0-915D-8008-AA9F-5358034D7D23}"/>
              </a:ext>
            </a:extLst>
          </p:cNvPr>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chemeClr val="bg1"/>
                </a:solidFill>
                <a:hlinkClick r:id="rId4"/>
              </a:rPr>
              <a:t>www.cezd.ca</a:t>
            </a:r>
            <a:r>
              <a:rPr lang="en-CA" altLang="en-US" sz="3600">
                <a:solidFill>
                  <a:schemeClr val="bg1"/>
                </a:solidFill>
              </a:rPr>
              <a:t> </a:t>
            </a:r>
            <a:endParaRPr lang="en-US" altLang="en-US" sz="3600">
              <a:solidFill>
                <a:schemeClr val="bg1"/>
              </a:solidFill>
            </a:endParaRPr>
          </a:p>
        </p:txBody>
      </p:sp>
    </p:spTree>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1577704-4BBB-07B7-31AC-76973B19B959}"/>
              </a:ext>
            </a:extLst>
          </p:cNvPr>
          <p:cNvSpPr>
            <a:spLocks noGrp="1"/>
          </p:cNvSpPr>
          <p:nvPr>
            <p:ph type="title"/>
          </p:nvPr>
        </p:nvSpPr>
        <p:spPr>
          <a:xfrm>
            <a:off x="431800" y="517526"/>
            <a:ext cx="10922000" cy="871537"/>
          </a:xfrm>
        </p:spPr>
        <p:txBody>
          <a:bodyPr rtlCol="0">
            <a:normAutofit fontScale="90000"/>
          </a:bodyPr>
          <a:lstStyle/>
          <a:p>
            <a:pPr eaLnBrk="1" fontAlgn="auto" hangingPunct="1">
              <a:spcAft>
                <a:spcPts val="0"/>
              </a:spcAft>
              <a:defRPr/>
            </a:pPr>
            <a:r>
              <a:rPr lang="en-CA" dirty="0"/>
              <a:t>#5 </a:t>
            </a:r>
            <a:r>
              <a:rPr lang="fr-CA" altLang="en-US" noProof="0" dirty="0"/>
              <a:t>Étendre notre portée: santé environnementale, changement climatique, couverture plus large des vecteurs</a:t>
            </a:r>
            <a:endParaRPr lang="en-US" dirty="0"/>
          </a:p>
        </p:txBody>
      </p:sp>
      <p:sp>
        <p:nvSpPr>
          <p:cNvPr id="34819" name="Slide Number Placeholder 3">
            <a:extLst>
              <a:ext uri="{FF2B5EF4-FFF2-40B4-BE49-F238E27FC236}">
                <a16:creationId xmlns:a16="http://schemas.microsoft.com/office/drawing/2014/main" id="{3A4A9C43-2BFA-4DC5-45BE-3F3CBB7C713B}"/>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79D03A4-7131-433E-9D4E-7C17DF480A43}" type="slidenum">
              <a:rPr lang="en-US" altLang="en-US" sz="1200">
                <a:solidFill>
                  <a:srgbClr val="898989"/>
                </a:solidFill>
              </a:rPr>
              <a:pPr>
                <a:lnSpc>
                  <a:spcPct val="100000"/>
                </a:lnSpc>
                <a:spcBef>
                  <a:spcPct val="0"/>
                </a:spcBef>
                <a:buFontTx/>
                <a:buNone/>
              </a:pPr>
              <a:t>10</a:t>
            </a:fld>
            <a:endParaRPr lang="en-US" altLang="en-US" sz="1200">
              <a:solidFill>
                <a:srgbClr val="898989"/>
              </a:solidFill>
            </a:endParaRPr>
          </a:p>
        </p:txBody>
      </p:sp>
      <p:sp>
        <p:nvSpPr>
          <p:cNvPr id="34820" name="TextBox 1">
            <a:extLst>
              <a:ext uri="{FF2B5EF4-FFF2-40B4-BE49-F238E27FC236}">
                <a16:creationId xmlns:a16="http://schemas.microsoft.com/office/drawing/2014/main" id="{39763D1C-E14E-155E-DB3A-EB193E4A63FD}"/>
              </a:ext>
            </a:extLst>
          </p:cNvPr>
          <p:cNvSpPr txBox="1">
            <a:spLocks noChangeArrowheads="1"/>
          </p:cNvSpPr>
          <p:nvPr/>
        </p:nvSpPr>
        <p:spPr bwMode="auto">
          <a:xfrm>
            <a:off x="1023938" y="1628578"/>
            <a:ext cx="1055846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fr-CA" altLang="en-US" sz="2400" dirty="0"/>
              <a:t>Comment pouvons-nous étendre notre portée pour inclure le changement climatique et la santé environnementale? </a:t>
            </a:r>
          </a:p>
          <a:p>
            <a:pPr>
              <a:lnSpc>
                <a:spcPct val="100000"/>
              </a:lnSpc>
              <a:spcBef>
                <a:spcPct val="0"/>
              </a:spcBef>
            </a:pPr>
            <a:r>
              <a:rPr lang="fr-CA" altLang="en-US" sz="2400" dirty="0"/>
              <a:t>Vecteurs</a:t>
            </a:r>
          </a:p>
          <a:p>
            <a:pPr lvl="1">
              <a:lnSpc>
                <a:spcPct val="100000"/>
              </a:lnSpc>
              <a:spcBef>
                <a:spcPct val="0"/>
              </a:spcBef>
            </a:pPr>
            <a:r>
              <a:rPr lang="fr-CA" altLang="en-US" dirty="0"/>
              <a:t>Il existe actuellement une certaine couverture, mais le dictionnaire des risques KIWI est basé sur les maladies.</a:t>
            </a:r>
          </a:p>
          <a:p>
            <a:pPr lvl="1">
              <a:lnSpc>
                <a:spcPct val="100000"/>
              </a:lnSpc>
              <a:spcBef>
                <a:spcPct val="0"/>
              </a:spcBef>
            </a:pPr>
            <a:r>
              <a:rPr lang="fr-CA" altLang="en-US" dirty="0"/>
              <a:t>Nous pourrions inclure les noms des vecteurs dans le dictionnaire des risques KIWI.</a:t>
            </a:r>
          </a:p>
          <a:p>
            <a:pPr lvl="1">
              <a:lnSpc>
                <a:spcPct val="100000"/>
              </a:lnSpc>
              <a:spcBef>
                <a:spcPct val="0"/>
              </a:spcBef>
            </a:pPr>
            <a:r>
              <a:rPr lang="fr-CA" altLang="en-US" dirty="0"/>
              <a:t>Pourrait explorer/inclure des sources d'information axées sur les vecteurs, les maladies à transmission vectorielle.</a:t>
            </a:r>
            <a:endParaRPr lang="en-CA" altLang="en-US" dirty="0"/>
          </a:p>
        </p:txBody>
      </p:sp>
      <p:pic>
        <p:nvPicPr>
          <p:cNvPr id="34821" name="Picture 3" descr="Tick | Tick, a species of Ixodidae. Jarrahdale State Forest,… | Flickr">
            <a:extLst>
              <a:ext uri="{FF2B5EF4-FFF2-40B4-BE49-F238E27FC236}">
                <a16:creationId xmlns:a16="http://schemas.microsoft.com/office/drawing/2014/main" id="{AD0E0DD1-2279-AC9C-5335-B39E5A5DEB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27237" y="4987945"/>
            <a:ext cx="3043237"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 descr="Free photo: Mosquito, Insect, Schnake, Fly - Free Image on Pixabay - 83639">
            <a:extLst>
              <a:ext uri="{FF2B5EF4-FFF2-40B4-BE49-F238E27FC236}">
                <a16:creationId xmlns:a16="http://schemas.microsoft.com/office/drawing/2014/main" id="{0350F1A8-CD19-DBBD-D0B1-177DE661D6C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62825" y="4826000"/>
            <a:ext cx="2801938"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1" name="Picture 7" descr="Honey Bee in flight photo WP41479">
            <a:extLst>
              <a:ext uri="{FF2B5EF4-FFF2-40B4-BE49-F238E27FC236}">
                <a16:creationId xmlns:a16="http://schemas.microsoft.com/office/drawing/2014/main" id="{61DB8D30-92E0-4664-F2A9-AB43E3E064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07612" y="316706"/>
            <a:ext cx="2084388"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CF8F5B05-F76F-836C-54DF-65439A4C5F00}"/>
              </a:ext>
            </a:extLst>
          </p:cNvPr>
          <p:cNvSpPr>
            <a:spLocks noGrp="1"/>
          </p:cNvSpPr>
          <p:nvPr>
            <p:ph type="title"/>
          </p:nvPr>
        </p:nvSpPr>
        <p:spPr>
          <a:xfrm>
            <a:off x="838200" y="77788"/>
            <a:ext cx="10515600" cy="871537"/>
          </a:xfrm>
        </p:spPr>
        <p:txBody>
          <a:bodyPr rtlCol="0">
            <a:normAutofit/>
          </a:bodyPr>
          <a:lstStyle/>
          <a:p>
            <a:pPr algn="ctr" eaLnBrk="1" fontAlgn="auto" hangingPunct="1">
              <a:spcAft>
                <a:spcPts val="0"/>
              </a:spcAft>
              <a:defRPr/>
            </a:pPr>
            <a:r>
              <a:rPr lang="en-CA" dirty="0"/>
              <a:t>Sources </a:t>
            </a:r>
            <a:r>
              <a:rPr lang="en-CA" dirty="0" err="1"/>
              <a:t>d’information</a:t>
            </a:r>
            <a:r>
              <a:rPr lang="en-CA" dirty="0"/>
              <a:t> sur les </a:t>
            </a:r>
            <a:r>
              <a:rPr lang="en-CA" dirty="0" err="1"/>
              <a:t>abeilles</a:t>
            </a:r>
            <a:endParaRPr lang="en-US" dirty="0"/>
          </a:p>
        </p:txBody>
      </p:sp>
      <p:sp>
        <p:nvSpPr>
          <p:cNvPr id="36867" name="Slide Number Placeholder 3">
            <a:extLst>
              <a:ext uri="{FF2B5EF4-FFF2-40B4-BE49-F238E27FC236}">
                <a16:creationId xmlns:a16="http://schemas.microsoft.com/office/drawing/2014/main" id="{4AA1FE8B-15CF-8FD7-2607-79AD3618C2A5}"/>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724544E-C515-418E-A919-8233C5BC4465}" type="slidenum">
              <a:rPr lang="en-US" altLang="en-US" sz="1200">
                <a:solidFill>
                  <a:srgbClr val="898989"/>
                </a:solidFill>
              </a:rPr>
              <a:pPr>
                <a:lnSpc>
                  <a:spcPct val="100000"/>
                </a:lnSpc>
                <a:spcBef>
                  <a:spcPct val="0"/>
                </a:spcBef>
                <a:buFontTx/>
                <a:buNone/>
              </a:pPr>
              <a:t>11</a:t>
            </a:fld>
            <a:endParaRPr lang="en-US" altLang="en-US" sz="1200">
              <a:solidFill>
                <a:srgbClr val="898989"/>
              </a:solidFill>
            </a:endParaRPr>
          </a:p>
        </p:txBody>
      </p:sp>
      <p:pic>
        <p:nvPicPr>
          <p:cNvPr id="36868" name="Picture 3">
            <a:extLst>
              <a:ext uri="{FF2B5EF4-FFF2-40B4-BE49-F238E27FC236}">
                <a16:creationId xmlns:a16="http://schemas.microsoft.com/office/drawing/2014/main" id="{6A848C18-50F0-9BF0-ABA3-F3930DEB2A8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950" y="1090613"/>
            <a:ext cx="8715375" cy="1662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6869" name="Picture 4">
            <a:extLst>
              <a:ext uri="{FF2B5EF4-FFF2-40B4-BE49-F238E27FC236}">
                <a16:creationId xmlns:a16="http://schemas.microsoft.com/office/drawing/2014/main" id="{16F332F9-65CD-18B0-2C18-C16023DF595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1188" y="2752725"/>
            <a:ext cx="8724900" cy="1800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6870" name="TextBox 5">
            <a:extLst>
              <a:ext uri="{FF2B5EF4-FFF2-40B4-BE49-F238E27FC236}">
                <a16:creationId xmlns:a16="http://schemas.microsoft.com/office/drawing/2014/main" id="{10842C97-5CB1-9D5D-EFFC-9265649F1975}"/>
              </a:ext>
            </a:extLst>
          </p:cNvPr>
          <p:cNvSpPr txBox="1">
            <a:spLocks noChangeArrowheads="1"/>
          </p:cNvSpPr>
          <p:nvPr/>
        </p:nvSpPr>
        <p:spPr bwMode="auto">
          <a:xfrm>
            <a:off x="2886075" y="4668838"/>
            <a:ext cx="87915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CA" altLang="en-US" sz="2400" b="1" dirty="0"/>
              <a:t>Il reste à ajouter toutes les maladies réglementées figurant sur le site web du SCSSA</a:t>
            </a:r>
            <a:r>
              <a:rPr lang="en-US" altLang="en-US" sz="2400" b="1" dirty="0"/>
              <a:t>.</a:t>
            </a:r>
          </a:p>
          <a:p>
            <a:pPr>
              <a:lnSpc>
                <a:spcPct val="100000"/>
              </a:lnSpc>
              <a:spcBef>
                <a:spcPct val="0"/>
              </a:spcBef>
              <a:buFontTx/>
              <a:buNone/>
            </a:pPr>
            <a:endParaRPr lang="en-US" altLang="en-US" sz="2400" b="1" dirty="0"/>
          </a:p>
          <a:p>
            <a:pPr>
              <a:lnSpc>
                <a:spcPct val="100000"/>
              </a:lnSpc>
              <a:spcBef>
                <a:spcPct val="0"/>
              </a:spcBef>
              <a:buFontTx/>
              <a:buNone/>
            </a:pPr>
            <a:r>
              <a:rPr lang="fr-CA" altLang="en-US" sz="2400" b="1" dirty="0"/>
              <a:t>Connaissez-vous des sources d'information sur les maladies apicoles</a:t>
            </a:r>
            <a:r>
              <a:rPr lang="en-US" altLang="en-US" sz="2400" b="1" dirty="0"/>
              <a:t>?</a:t>
            </a:r>
          </a:p>
          <a:p>
            <a:pPr>
              <a:lnSpc>
                <a:spcPct val="100000"/>
              </a:lnSpc>
              <a:spcBef>
                <a:spcPct val="0"/>
              </a:spcBef>
              <a:buFontTx/>
              <a:buNone/>
            </a:pPr>
            <a:endParaRPr lang="en-CA" altLang="en-US" sz="24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88B5EB-21CA-8CC4-D080-23BA33844403}"/>
              </a:ext>
            </a:extLst>
          </p:cNvPr>
          <p:cNvSpPr>
            <a:spLocks noGrp="1"/>
          </p:cNvSpPr>
          <p:nvPr>
            <p:ph type="title"/>
          </p:nvPr>
        </p:nvSpPr>
        <p:spPr>
          <a:xfrm>
            <a:off x="838200" y="77788"/>
            <a:ext cx="10515600" cy="871537"/>
          </a:xfrm>
        </p:spPr>
        <p:txBody>
          <a:bodyPr rtlCol="0">
            <a:normAutofit/>
          </a:bodyPr>
          <a:lstStyle/>
          <a:p>
            <a:pPr algn="ctr" eaLnBrk="1" fontAlgn="auto" hangingPunct="1">
              <a:spcAft>
                <a:spcPts val="0"/>
              </a:spcAft>
              <a:defRPr/>
            </a:pPr>
            <a:r>
              <a:rPr lang="fr-CA" dirty="0"/>
              <a:t>Fièvre aphteuse SAT-2</a:t>
            </a:r>
          </a:p>
        </p:txBody>
      </p:sp>
      <p:sp>
        <p:nvSpPr>
          <p:cNvPr id="38915" name="Slide Number Placeholder 3">
            <a:extLst>
              <a:ext uri="{FF2B5EF4-FFF2-40B4-BE49-F238E27FC236}">
                <a16:creationId xmlns:a16="http://schemas.microsoft.com/office/drawing/2014/main" id="{7FED05BE-9607-1B82-6B3F-F96F23934CF9}"/>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07CD9D9-4B7A-483C-B671-9C6CEC9E248C}" type="slidenum">
              <a:rPr lang="en-US" altLang="en-US" sz="1200">
                <a:solidFill>
                  <a:srgbClr val="898989"/>
                </a:solidFill>
              </a:rPr>
              <a:pPr>
                <a:lnSpc>
                  <a:spcPct val="100000"/>
                </a:lnSpc>
                <a:spcBef>
                  <a:spcPct val="0"/>
                </a:spcBef>
                <a:buFontTx/>
                <a:buNone/>
              </a:pPr>
              <a:t>12</a:t>
            </a:fld>
            <a:endParaRPr lang="en-US" altLang="en-US" sz="1200">
              <a:solidFill>
                <a:srgbClr val="898989"/>
              </a:solidFill>
            </a:endParaRPr>
          </a:p>
        </p:txBody>
      </p:sp>
      <p:pic>
        <p:nvPicPr>
          <p:cNvPr id="38916" name="Picture 3">
            <a:extLst>
              <a:ext uri="{FF2B5EF4-FFF2-40B4-BE49-F238E27FC236}">
                <a16:creationId xmlns:a16="http://schemas.microsoft.com/office/drawing/2014/main" id="{5FF024CB-F7C5-DDBE-D319-AFC09A130E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198563"/>
            <a:ext cx="5445125" cy="40846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7" name="TextBox 4">
            <a:extLst>
              <a:ext uri="{FF2B5EF4-FFF2-40B4-BE49-F238E27FC236}">
                <a16:creationId xmlns:a16="http://schemas.microsoft.com/office/drawing/2014/main" id="{0E7DD272-422B-8EF9-4266-595D507F36CC}"/>
              </a:ext>
            </a:extLst>
          </p:cNvPr>
          <p:cNvSpPr txBox="1">
            <a:spLocks noChangeArrowheads="1"/>
          </p:cNvSpPr>
          <p:nvPr/>
        </p:nvSpPr>
        <p:spPr bwMode="auto">
          <a:xfrm>
            <a:off x="549275" y="1198563"/>
            <a:ext cx="554672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fr-CA" altLang="en-US" dirty="0"/>
              <a:t>Ping - FA SAT-2 en Moyen-Orient </a:t>
            </a:r>
          </a:p>
          <a:p>
            <a:pPr>
              <a:lnSpc>
                <a:spcPct val="100000"/>
              </a:lnSpc>
              <a:spcBef>
                <a:spcPct val="0"/>
              </a:spcBef>
            </a:pPr>
            <a:r>
              <a:rPr lang="fr-CA" altLang="en-US" dirty="0"/>
              <a:t>27 avril 2023</a:t>
            </a:r>
          </a:p>
          <a:p>
            <a:pPr>
              <a:lnSpc>
                <a:spcPct val="100000"/>
              </a:lnSpc>
              <a:spcBef>
                <a:spcPct val="0"/>
              </a:spcBef>
            </a:pPr>
            <a:r>
              <a:rPr lang="fr-CA" altLang="en-US" dirty="0"/>
              <a:t>15 réponses</a:t>
            </a:r>
          </a:p>
          <a:p>
            <a:pPr>
              <a:lnSpc>
                <a:spcPct val="100000"/>
              </a:lnSpc>
              <a:spcBef>
                <a:spcPct val="0"/>
              </a:spcBef>
            </a:pPr>
            <a:r>
              <a:rPr lang="fr-CA" altLang="en-US" dirty="0"/>
              <a:t>Cote moyenne de 4.3 </a:t>
            </a:r>
            <a:r>
              <a:rPr lang="en-US" altLang="en-US" dirty="0"/>
              <a:t>(très/</a:t>
            </a:r>
            <a:r>
              <a:rPr lang="fr-CA" altLang="en-US" dirty="0"/>
              <a:t>extrêmement</a:t>
            </a:r>
            <a:r>
              <a:rPr lang="en-US" altLang="en-US" dirty="0"/>
              <a:t> pertinent)</a:t>
            </a:r>
            <a:endParaRPr lang="en-CA"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512872-146B-8943-84EE-627DA1CAB5F6}"/>
              </a:ext>
            </a:extLst>
          </p:cNvPr>
          <p:cNvSpPr>
            <a:spLocks noGrp="1"/>
          </p:cNvSpPr>
          <p:nvPr>
            <p:ph type="title"/>
          </p:nvPr>
        </p:nvSpPr>
        <p:spPr>
          <a:xfrm>
            <a:off x="838200" y="77788"/>
            <a:ext cx="10515600" cy="871537"/>
          </a:xfrm>
        </p:spPr>
        <p:txBody>
          <a:bodyPr rtlCol="0">
            <a:normAutofit/>
          </a:bodyPr>
          <a:lstStyle/>
          <a:p>
            <a:pPr algn="ctr" eaLnBrk="1" fontAlgn="auto" hangingPunct="1">
              <a:spcAft>
                <a:spcPts val="0"/>
              </a:spcAft>
              <a:defRPr/>
            </a:pPr>
            <a:r>
              <a:rPr lang="en-CA" dirty="0" err="1"/>
              <a:t>Fièvre</a:t>
            </a:r>
            <a:r>
              <a:rPr lang="en-CA" dirty="0"/>
              <a:t> </a:t>
            </a:r>
            <a:r>
              <a:rPr lang="en-CA" dirty="0" err="1"/>
              <a:t>aphteuse</a:t>
            </a:r>
            <a:r>
              <a:rPr lang="en-CA" dirty="0"/>
              <a:t> SAT-2</a:t>
            </a:r>
            <a:endParaRPr lang="en-US" dirty="0"/>
          </a:p>
        </p:txBody>
      </p:sp>
      <p:sp>
        <p:nvSpPr>
          <p:cNvPr id="40963" name="Slide Number Placeholder 3">
            <a:extLst>
              <a:ext uri="{FF2B5EF4-FFF2-40B4-BE49-F238E27FC236}">
                <a16:creationId xmlns:a16="http://schemas.microsoft.com/office/drawing/2014/main" id="{727A2BF5-54B0-E0C4-9F3C-C40504F05B66}"/>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41E8099-054C-400E-A126-5B584C92BBA0}" type="slidenum">
              <a:rPr lang="en-US" altLang="en-US" sz="1200">
                <a:solidFill>
                  <a:srgbClr val="898989"/>
                </a:solidFill>
              </a:rPr>
              <a:pPr>
                <a:lnSpc>
                  <a:spcPct val="100000"/>
                </a:lnSpc>
                <a:spcBef>
                  <a:spcPct val="0"/>
                </a:spcBef>
                <a:buFontTx/>
                <a:buNone/>
              </a:pPr>
              <a:t>13</a:t>
            </a:fld>
            <a:endParaRPr lang="en-US" altLang="en-US" sz="1200">
              <a:solidFill>
                <a:srgbClr val="898989"/>
              </a:solidFill>
            </a:endParaRPr>
          </a:p>
        </p:txBody>
      </p:sp>
      <p:pic>
        <p:nvPicPr>
          <p:cNvPr id="4" name="Content Placeholder 5">
            <a:extLst>
              <a:ext uri="{FF2B5EF4-FFF2-40B4-BE49-F238E27FC236}">
                <a16:creationId xmlns:a16="http://schemas.microsoft.com/office/drawing/2014/main" id="{AFDB4652-8AEE-AEC2-DE28-544792C15A64}"/>
              </a:ext>
            </a:extLst>
          </p:cNvPr>
          <p:cNvPicPr/>
          <p:nvPr/>
        </p:nvPicPr>
        <p:blipFill>
          <a:blip r:embed="rId3"/>
          <a:stretch>
            <a:fillRect/>
          </a:stretch>
        </p:blipFill>
        <p:spPr>
          <a:xfrm>
            <a:off x="1133475" y="1236663"/>
            <a:ext cx="10220325" cy="5119687"/>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B7571F4C-8EA6-25E5-6222-142BCB687C5B}"/>
              </a:ext>
            </a:extLst>
          </p:cNvPr>
          <p:cNvSpPr/>
          <p:nvPr/>
        </p:nvSpPr>
        <p:spPr>
          <a:xfrm>
            <a:off x="6937375" y="3795713"/>
            <a:ext cx="944563" cy="1700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dirty="0"/>
              <a:t>Covid in 2020</a:t>
            </a:r>
          </a:p>
          <a:p>
            <a:pPr algn="ctr">
              <a:defRPr/>
            </a:pPr>
            <a:r>
              <a:rPr lang="en-CA" dirty="0"/>
              <a:t>?</a:t>
            </a:r>
          </a:p>
        </p:txBody>
      </p:sp>
      <p:sp>
        <p:nvSpPr>
          <p:cNvPr id="6" name="Rectangle 5">
            <a:extLst>
              <a:ext uri="{FF2B5EF4-FFF2-40B4-BE49-F238E27FC236}">
                <a16:creationId xmlns:a16="http://schemas.microsoft.com/office/drawing/2014/main" id="{6A5E8ECA-C4B2-2364-F863-2B88DC8EEF09}"/>
              </a:ext>
            </a:extLst>
          </p:cNvPr>
          <p:cNvSpPr/>
          <p:nvPr/>
        </p:nvSpPr>
        <p:spPr>
          <a:xfrm>
            <a:off x="7881938" y="3795713"/>
            <a:ext cx="1284287" cy="16891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CA" dirty="0"/>
              <a:t>Covid in 2021</a:t>
            </a:r>
          </a:p>
          <a:p>
            <a:pPr algn="ctr">
              <a:defRPr/>
            </a:pPr>
            <a:r>
              <a:rPr lang="en-CA"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D07DE0-4888-04A2-DA4E-6F71CA25D737}"/>
              </a:ext>
            </a:extLst>
          </p:cNvPr>
          <p:cNvSpPr>
            <a:spLocks noGrp="1"/>
          </p:cNvSpPr>
          <p:nvPr>
            <p:ph type="title"/>
          </p:nvPr>
        </p:nvSpPr>
        <p:spPr>
          <a:xfrm>
            <a:off x="838200" y="77788"/>
            <a:ext cx="10515600" cy="871537"/>
          </a:xfrm>
        </p:spPr>
        <p:txBody>
          <a:bodyPr rtlCol="0">
            <a:normAutofit/>
          </a:bodyPr>
          <a:lstStyle/>
          <a:p>
            <a:pPr algn="ctr" eaLnBrk="1" fontAlgn="auto" hangingPunct="1">
              <a:spcAft>
                <a:spcPts val="0"/>
              </a:spcAft>
              <a:defRPr/>
            </a:pPr>
            <a:r>
              <a:rPr lang="en-CA" dirty="0" err="1"/>
              <a:t>Fièvre</a:t>
            </a:r>
            <a:r>
              <a:rPr lang="en-CA" dirty="0"/>
              <a:t> </a:t>
            </a:r>
            <a:r>
              <a:rPr lang="en-CA" dirty="0" err="1"/>
              <a:t>aphteuse</a:t>
            </a:r>
            <a:r>
              <a:rPr lang="en-CA" dirty="0"/>
              <a:t> – distribution </a:t>
            </a:r>
            <a:r>
              <a:rPr lang="en-CA" dirty="0" err="1"/>
              <a:t>globale</a:t>
            </a:r>
            <a:endParaRPr lang="en-US" dirty="0"/>
          </a:p>
        </p:txBody>
      </p:sp>
      <p:sp>
        <p:nvSpPr>
          <p:cNvPr id="43011" name="Slide Number Placeholder 3">
            <a:extLst>
              <a:ext uri="{FF2B5EF4-FFF2-40B4-BE49-F238E27FC236}">
                <a16:creationId xmlns:a16="http://schemas.microsoft.com/office/drawing/2014/main" id="{79D9DDE5-3A9D-F6B7-CD60-651F357D13D1}"/>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4EB3DAB-9E96-4A5B-8BBD-8F77AA5FC506}" type="slidenum">
              <a:rPr lang="en-US" altLang="en-US" sz="1200">
                <a:solidFill>
                  <a:srgbClr val="898989"/>
                </a:solidFill>
              </a:rPr>
              <a:pPr>
                <a:lnSpc>
                  <a:spcPct val="100000"/>
                </a:lnSpc>
                <a:spcBef>
                  <a:spcPct val="0"/>
                </a:spcBef>
                <a:buFontTx/>
                <a:buNone/>
              </a:pPr>
              <a:t>14</a:t>
            </a:fld>
            <a:endParaRPr lang="en-US" altLang="en-US" sz="1200">
              <a:solidFill>
                <a:srgbClr val="898989"/>
              </a:solidFill>
            </a:endParaRPr>
          </a:p>
        </p:txBody>
      </p:sp>
      <p:pic>
        <p:nvPicPr>
          <p:cNvPr id="43012" name="Picture 3">
            <a:extLst>
              <a:ext uri="{FF2B5EF4-FFF2-40B4-BE49-F238E27FC236}">
                <a16:creationId xmlns:a16="http://schemas.microsoft.com/office/drawing/2014/main" id="{D4AC3A30-BFD5-393E-0158-E82CA9C97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98563"/>
            <a:ext cx="10906125" cy="51577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013" name="TextBox 1">
            <a:extLst>
              <a:ext uri="{FF2B5EF4-FFF2-40B4-BE49-F238E27FC236}">
                <a16:creationId xmlns:a16="http://schemas.microsoft.com/office/drawing/2014/main" id="{A19DF1EB-749F-0682-965F-F918C4DDA978}"/>
              </a:ext>
            </a:extLst>
          </p:cNvPr>
          <p:cNvSpPr txBox="1">
            <a:spLocks noChangeArrowheads="1"/>
          </p:cNvSpPr>
          <p:nvPr/>
        </p:nvSpPr>
        <p:spPr bwMode="auto">
          <a:xfrm>
            <a:off x="838200" y="6397625"/>
            <a:ext cx="525765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dirty="0"/>
              <a:t>Distribution </a:t>
            </a:r>
            <a:r>
              <a:rPr lang="en-US" altLang="en-US" sz="1800" b="1" dirty="0" err="1"/>
              <a:t>globale</a:t>
            </a:r>
            <a:r>
              <a:rPr lang="en-US" altLang="en-US" sz="1800" b="1" dirty="0"/>
              <a:t> de FA– Merck Veterinary Manual</a:t>
            </a:r>
            <a:endParaRPr lang="en-CA" altLang="en-US" sz="1800" dirty="0"/>
          </a:p>
          <a:p>
            <a:pPr>
              <a:lnSpc>
                <a:spcPct val="100000"/>
              </a:lnSpc>
              <a:spcBef>
                <a:spcPct val="0"/>
              </a:spcBef>
              <a:buFontTx/>
              <a:buNone/>
            </a:pPr>
            <a:endParaRPr lang="en-CA" altLang="en-US" sz="1800" dirty="0"/>
          </a:p>
        </p:txBody>
      </p:sp>
      <p:sp>
        <p:nvSpPr>
          <p:cNvPr id="43014" name="Text Box 2">
            <a:extLst>
              <a:ext uri="{FF2B5EF4-FFF2-40B4-BE49-F238E27FC236}">
                <a16:creationId xmlns:a16="http://schemas.microsoft.com/office/drawing/2014/main" id="{17638505-2751-A8DD-5B58-711BA5B8A8C7}"/>
              </a:ext>
            </a:extLst>
          </p:cNvPr>
          <p:cNvSpPr txBox="1">
            <a:spLocks noChangeArrowheads="1"/>
          </p:cNvSpPr>
          <p:nvPr/>
        </p:nvSpPr>
        <p:spPr bwMode="auto">
          <a:xfrm>
            <a:off x="9880600" y="2909888"/>
            <a:ext cx="11938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7000"/>
              </a:lnSpc>
              <a:spcBef>
                <a:spcPct val="0"/>
              </a:spcBef>
              <a:buFontTx/>
              <a:buNone/>
            </a:pPr>
            <a:r>
              <a:rPr lang="en-CA" altLang="en-US" sz="1800" b="1">
                <a:ea typeface="Calibri" panose="020F0502020204030204" pitchFamily="34" charset="0"/>
                <a:cs typeface="Times New Roman" panose="02020603050405020304" pitchFamily="18" charset="0"/>
              </a:rPr>
              <a:t>    Pool 1 </a:t>
            </a:r>
          </a:p>
          <a:p>
            <a:pPr>
              <a:lnSpc>
                <a:spcPct val="107000"/>
              </a:lnSpc>
              <a:spcBef>
                <a:spcPct val="0"/>
              </a:spcBef>
              <a:buFontTx/>
              <a:buNone/>
            </a:pPr>
            <a:r>
              <a:rPr lang="en-CA" altLang="en-US" sz="1800" b="1">
                <a:ea typeface="Calibri" panose="020F0502020204030204" pitchFamily="34" charset="0"/>
                <a:cs typeface="Times New Roman" panose="02020603050405020304" pitchFamily="18" charset="0"/>
              </a:rPr>
              <a:t>(</a:t>
            </a:r>
            <a:r>
              <a:rPr lang="en-CA" altLang="en-US" sz="1400" b="1">
                <a:ea typeface="Calibri" panose="020F0502020204030204" pitchFamily="34" charset="0"/>
                <a:cs typeface="Times New Roman" panose="02020603050405020304" pitchFamily="18" charset="0"/>
              </a:rPr>
              <a:t>O, A, Asia 1)</a:t>
            </a:r>
            <a:endParaRPr lang="en-CA" altLang="en-US" sz="1800" b="1">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D20B55-D5C6-98CE-AF2A-A4DAFFD14CCF}"/>
              </a:ext>
            </a:extLst>
          </p:cNvPr>
          <p:cNvSpPr>
            <a:spLocks noGrp="1"/>
          </p:cNvSpPr>
          <p:nvPr>
            <p:ph type="title"/>
          </p:nvPr>
        </p:nvSpPr>
        <p:spPr>
          <a:xfrm>
            <a:off x="838200" y="77788"/>
            <a:ext cx="10515600" cy="871537"/>
          </a:xfrm>
        </p:spPr>
        <p:txBody>
          <a:bodyPr rtlCol="0">
            <a:normAutofit/>
          </a:bodyPr>
          <a:lstStyle/>
          <a:p>
            <a:pPr algn="ctr" eaLnBrk="1" fontAlgn="auto" hangingPunct="1">
              <a:spcAft>
                <a:spcPts val="0"/>
              </a:spcAft>
              <a:defRPr/>
            </a:pPr>
            <a:r>
              <a:rPr lang="en-CA" dirty="0" err="1"/>
              <a:t>Fièvre</a:t>
            </a:r>
            <a:r>
              <a:rPr lang="en-CA" dirty="0"/>
              <a:t> </a:t>
            </a:r>
            <a:r>
              <a:rPr lang="en-CA" dirty="0" err="1"/>
              <a:t>aphteuse</a:t>
            </a:r>
            <a:r>
              <a:rPr lang="en-CA" dirty="0"/>
              <a:t> – </a:t>
            </a:r>
            <a:r>
              <a:rPr lang="en-CA" dirty="0" err="1"/>
              <a:t>Ligne</a:t>
            </a:r>
            <a:r>
              <a:rPr lang="en-CA" dirty="0"/>
              <a:t> du temps de SAT-2</a:t>
            </a:r>
            <a:endParaRPr lang="en-US" dirty="0"/>
          </a:p>
        </p:txBody>
      </p:sp>
      <p:sp>
        <p:nvSpPr>
          <p:cNvPr id="45059" name="Slide Number Placeholder 3">
            <a:extLst>
              <a:ext uri="{FF2B5EF4-FFF2-40B4-BE49-F238E27FC236}">
                <a16:creationId xmlns:a16="http://schemas.microsoft.com/office/drawing/2014/main" id="{68EBD8D3-998E-520A-AF57-663DB319ED30}"/>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F429194-1B21-4C27-90F2-D10D9F662BD4}" type="slidenum">
              <a:rPr lang="en-US" altLang="en-US" sz="1200">
                <a:solidFill>
                  <a:srgbClr val="898989"/>
                </a:solidFill>
              </a:rPr>
              <a:pPr>
                <a:lnSpc>
                  <a:spcPct val="100000"/>
                </a:lnSpc>
                <a:spcBef>
                  <a:spcPct val="0"/>
                </a:spcBef>
                <a:buFontTx/>
                <a:buNone/>
              </a:pPr>
              <a:t>15</a:t>
            </a:fld>
            <a:endParaRPr lang="en-US" altLang="en-US" sz="1200">
              <a:solidFill>
                <a:srgbClr val="898989"/>
              </a:solidFill>
            </a:endParaRPr>
          </a:p>
        </p:txBody>
      </p:sp>
      <p:pic>
        <p:nvPicPr>
          <p:cNvPr id="45060" name="Picture 4">
            <a:extLst>
              <a:ext uri="{FF2B5EF4-FFF2-40B4-BE49-F238E27FC236}">
                <a16:creationId xmlns:a16="http://schemas.microsoft.com/office/drawing/2014/main" id="{A9CE09A9-CC7F-FC35-9D69-D0A8907683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8400" y="1274763"/>
            <a:ext cx="98552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6446919-4D6A-0C25-F837-A333906EE047}"/>
              </a:ext>
            </a:extLst>
          </p:cNvPr>
          <p:cNvSpPr/>
          <p:nvPr/>
        </p:nvSpPr>
        <p:spPr>
          <a:xfrm>
            <a:off x="8815388" y="1544638"/>
            <a:ext cx="1524000" cy="2946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317AA3-26E5-A8F1-906D-7FD19DAF5302}"/>
              </a:ext>
            </a:extLst>
          </p:cNvPr>
          <p:cNvSpPr>
            <a:spLocks noGrp="1"/>
          </p:cNvSpPr>
          <p:nvPr>
            <p:ph type="title"/>
          </p:nvPr>
        </p:nvSpPr>
        <p:spPr>
          <a:xfrm>
            <a:off x="838200" y="77788"/>
            <a:ext cx="10515600" cy="871537"/>
          </a:xfrm>
        </p:spPr>
        <p:txBody>
          <a:bodyPr rtlCol="0">
            <a:normAutofit/>
          </a:bodyPr>
          <a:lstStyle/>
          <a:p>
            <a:pPr algn="ctr" eaLnBrk="1" fontAlgn="auto" hangingPunct="1">
              <a:spcAft>
                <a:spcPts val="0"/>
              </a:spcAft>
              <a:defRPr/>
            </a:pPr>
            <a:r>
              <a:rPr lang="en-CA" dirty="0" err="1"/>
              <a:t>Fièvre</a:t>
            </a:r>
            <a:r>
              <a:rPr lang="en-CA" dirty="0"/>
              <a:t> </a:t>
            </a:r>
            <a:r>
              <a:rPr lang="en-CA" dirty="0" err="1"/>
              <a:t>aphteuse</a:t>
            </a:r>
            <a:r>
              <a:rPr lang="en-CA" dirty="0"/>
              <a:t> – </a:t>
            </a:r>
            <a:r>
              <a:rPr lang="en-CA" dirty="0" err="1"/>
              <a:t>Irak</a:t>
            </a:r>
            <a:endParaRPr lang="en-US" dirty="0"/>
          </a:p>
        </p:txBody>
      </p:sp>
      <p:sp>
        <p:nvSpPr>
          <p:cNvPr id="47107" name="Slide Number Placeholder 3">
            <a:extLst>
              <a:ext uri="{FF2B5EF4-FFF2-40B4-BE49-F238E27FC236}">
                <a16:creationId xmlns:a16="http://schemas.microsoft.com/office/drawing/2014/main" id="{87E9B9E3-9380-EF37-1739-992DDD7746C6}"/>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5452CB7-A741-4C2A-B7A6-621049911B9B}" type="slidenum">
              <a:rPr lang="en-US" altLang="en-US" sz="1200">
                <a:solidFill>
                  <a:srgbClr val="898989"/>
                </a:solidFill>
              </a:rPr>
              <a:pPr>
                <a:lnSpc>
                  <a:spcPct val="100000"/>
                </a:lnSpc>
                <a:spcBef>
                  <a:spcPct val="0"/>
                </a:spcBef>
                <a:buFontTx/>
                <a:buNone/>
              </a:pPr>
              <a:t>16</a:t>
            </a:fld>
            <a:endParaRPr lang="en-US" altLang="en-US" sz="1200">
              <a:solidFill>
                <a:srgbClr val="898989"/>
              </a:solidFill>
            </a:endParaRPr>
          </a:p>
        </p:txBody>
      </p:sp>
      <p:pic>
        <p:nvPicPr>
          <p:cNvPr id="47108" name="Picture 4">
            <a:extLst>
              <a:ext uri="{FF2B5EF4-FFF2-40B4-BE49-F238E27FC236}">
                <a16:creationId xmlns:a16="http://schemas.microsoft.com/office/drawing/2014/main" id="{C7AC0FAE-790B-7FEF-CE83-3CA49C4265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4863" y="1095375"/>
            <a:ext cx="4662487" cy="31146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7109" name="TextBox 5">
            <a:extLst>
              <a:ext uri="{FF2B5EF4-FFF2-40B4-BE49-F238E27FC236}">
                <a16:creationId xmlns:a16="http://schemas.microsoft.com/office/drawing/2014/main" id="{7C2786DB-28D8-C218-849C-725E35703403}"/>
              </a:ext>
            </a:extLst>
          </p:cNvPr>
          <p:cNvSpPr txBox="1">
            <a:spLocks noChangeArrowheads="1"/>
          </p:cNvSpPr>
          <p:nvPr/>
        </p:nvSpPr>
        <p:spPr bwMode="auto">
          <a:xfrm>
            <a:off x="442913" y="949325"/>
            <a:ext cx="671195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fr-CA" altLang="en-US" sz="2400" dirty="0"/>
              <a:t>Premier foyer de fièvre aphteuse SAT-2 signalé dans le nord de l'Irak le 3 janvier 2023</a:t>
            </a:r>
          </a:p>
          <a:p>
            <a:pPr>
              <a:lnSpc>
                <a:spcPct val="100000"/>
              </a:lnSpc>
              <a:spcBef>
                <a:spcPct val="0"/>
              </a:spcBef>
            </a:pPr>
            <a:r>
              <a:rPr lang="fr-CA" altLang="en-US" sz="2400" dirty="0"/>
              <a:t>Topotype SAT-2 XIV confirmé le 2 février 2023.</a:t>
            </a:r>
          </a:p>
          <a:p>
            <a:pPr lvl="1">
              <a:lnSpc>
                <a:spcPct val="100000"/>
              </a:lnSpc>
              <a:spcBef>
                <a:spcPct val="0"/>
              </a:spcBef>
            </a:pPr>
            <a:r>
              <a:rPr lang="fr-CA" altLang="en-US" dirty="0"/>
              <a:t>Très proche des souches SAT-2 collectées en Éthiopie en 2022</a:t>
            </a:r>
          </a:p>
          <a:p>
            <a:pPr>
              <a:lnSpc>
                <a:spcPct val="100000"/>
              </a:lnSpc>
              <a:spcBef>
                <a:spcPct val="0"/>
              </a:spcBef>
            </a:pPr>
            <a:r>
              <a:rPr lang="fr-CA" altLang="en-US" sz="2400" dirty="0"/>
              <a:t>La voie d’introduction de ce virus est encore sous investigation</a:t>
            </a:r>
          </a:p>
          <a:p>
            <a:pPr>
              <a:lnSpc>
                <a:spcPct val="100000"/>
              </a:lnSpc>
              <a:spcBef>
                <a:spcPct val="0"/>
              </a:spcBef>
            </a:pPr>
            <a:r>
              <a:rPr lang="fr-CA" altLang="en-US" sz="2400" dirty="0"/>
              <a:t>Au total, 36 foyers de fièvre aphteuse SAT-2 ont été signalés en Irak depuis le début de l'événement en janvier 2023.</a:t>
            </a:r>
          </a:p>
          <a:p>
            <a:pPr>
              <a:lnSpc>
                <a:spcPct val="100000"/>
              </a:lnSpc>
              <a:spcBef>
                <a:spcPct val="0"/>
              </a:spcBef>
            </a:pPr>
            <a:r>
              <a:rPr lang="fr-CA" altLang="en-US" sz="2400" dirty="0"/>
              <a:t>Foyers dans les régions limitrophes du Koweït, de la Syrie, de la Turquie et de l'Iran</a:t>
            </a:r>
          </a:p>
          <a:p>
            <a:pPr>
              <a:lnSpc>
                <a:spcPct val="100000"/>
              </a:lnSpc>
              <a:spcBef>
                <a:spcPct val="0"/>
              </a:spcBef>
            </a:pPr>
            <a:r>
              <a:rPr lang="fr-CA" altLang="en-US" sz="2400" dirty="0"/>
              <a:t>Les laboratoires ne disposent que d'un nombre limité de tests diagnostiques pour diagnostiquer et différencier la fièvre aphteuse.</a:t>
            </a:r>
          </a:p>
          <a:p>
            <a:pPr>
              <a:lnSpc>
                <a:spcPct val="100000"/>
              </a:lnSpc>
              <a:spcBef>
                <a:spcPct val="0"/>
              </a:spcBef>
            </a:pPr>
            <a:r>
              <a:rPr lang="fr-CA" altLang="en-US" sz="2400" dirty="0"/>
              <a:t>Pas de vaccination au 14 mars (dernière mise à jour) en raison de retards dans les achats.</a:t>
            </a:r>
            <a:endParaRPr lang="en-CA" alt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4B0F5C-8F63-A8D0-B7C3-16A4503FC455}"/>
              </a:ext>
            </a:extLst>
          </p:cNvPr>
          <p:cNvSpPr>
            <a:spLocks noGrp="1"/>
          </p:cNvSpPr>
          <p:nvPr>
            <p:ph type="title"/>
          </p:nvPr>
        </p:nvSpPr>
        <p:spPr>
          <a:xfrm>
            <a:off x="838200" y="77788"/>
            <a:ext cx="10515600" cy="871537"/>
          </a:xfrm>
        </p:spPr>
        <p:txBody>
          <a:bodyPr rtlCol="0">
            <a:normAutofit/>
          </a:bodyPr>
          <a:lstStyle/>
          <a:p>
            <a:pPr algn="ctr" eaLnBrk="1" fontAlgn="auto" hangingPunct="1">
              <a:spcAft>
                <a:spcPts val="0"/>
              </a:spcAft>
              <a:defRPr/>
            </a:pPr>
            <a:r>
              <a:rPr lang="en-CA" dirty="0" err="1"/>
              <a:t>Fièvre</a:t>
            </a:r>
            <a:r>
              <a:rPr lang="en-CA" dirty="0"/>
              <a:t> </a:t>
            </a:r>
            <a:r>
              <a:rPr lang="en-CA" dirty="0" err="1"/>
              <a:t>aphteuse</a:t>
            </a:r>
            <a:r>
              <a:rPr lang="en-CA" dirty="0"/>
              <a:t> - </a:t>
            </a:r>
            <a:r>
              <a:rPr lang="en-CA" dirty="0" err="1"/>
              <a:t>Jordanie</a:t>
            </a:r>
            <a:endParaRPr lang="en-US" dirty="0"/>
          </a:p>
        </p:txBody>
      </p:sp>
      <p:sp>
        <p:nvSpPr>
          <p:cNvPr id="49155" name="Slide Number Placeholder 3">
            <a:extLst>
              <a:ext uri="{FF2B5EF4-FFF2-40B4-BE49-F238E27FC236}">
                <a16:creationId xmlns:a16="http://schemas.microsoft.com/office/drawing/2014/main" id="{E114FA13-328A-D810-4AC6-B9410012FB13}"/>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6F2C462E-F0A0-4242-AB34-9B2089F1E2DE}" type="slidenum">
              <a:rPr lang="en-US" altLang="en-US" sz="1200">
                <a:solidFill>
                  <a:srgbClr val="898989"/>
                </a:solidFill>
              </a:rPr>
              <a:pPr>
                <a:lnSpc>
                  <a:spcPct val="100000"/>
                </a:lnSpc>
                <a:spcBef>
                  <a:spcPct val="0"/>
                </a:spcBef>
                <a:buFontTx/>
                <a:buNone/>
              </a:pPr>
              <a:t>17</a:t>
            </a:fld>
            <a:endParaRPr lang="en-US" altLang="en-US" sz="1200">
              <a:solidFill>
                <a:srgbClr val="898989"/>
              </a:solidFill>
            </a:endParaRPr>
          </a:p>
        </p:txBody>
      </p:sp>
      <p:pic>
        <p:nvPicPr>
          <p:cNvPr id="49156" name="Picture 3">
            <a:extLst>
              <a:ext uri="{FF2B5EF4-FFF2-40B4-BE49-F238E27FC236}">
                <a16:creationId xmlns:a16="http://schemas.microsoft.com/office/drawing/2014/main" id="{85359542-6CF1-C038-5BB4-9B57E9F20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7525" y="1095375"/>
            <a:ext cx="4999038" cy="30702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9157" name="TextBox 1">
            <a:extLst>
              <a:ext uri="{FF2B5EF4-FFF2-40B4-BE49-F238E27FC236}">
                <a16:creationId xmlns:a16="http://schemas.microsoft.com/office/drawing/2014/main" id="{F091C66A-8D5B-01D8-AC73-365377D62B26}"/>
              </a:ext>
            </a:extLst>
          </p:cNvPr>
          <p:cNvSpPr txBox="1">
            <a:spLocks noChangeArrowheads="1"/>
          </p:cNvSpPr>
          <p:nvPr/>
        </p:nvSpPr>
        <p:spPr bwMode="auto">
          <a:xfrm>
            <a:off x="441325" y="969963"/>
            <a:ext cx="6218238"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fr-CA" altLang="en-US" sz="2400" dirty="0"/>
              <a:t>1 éclosion de FA SAT-2 signalé en Jordanie</a:t>
            </a:r>
          </a:p>
          <a:p>
            <a:pPr>
              <a:lnSpc>
                <a:spcPct val="100000"/>
              </a:lnSpc>
              <a:spcBef>
                <a:spcPct val="0"/>
              </a:spcBef>
            </a:pPr>
            <a:r>
              <a:rPr lang="fr-CA" altLang="en-US" sz="2400" dirty="0"/>
              <a:t>L’éclosion a eu lieu le 26 janvier 2023.</a:t>
            </a:r>
          </a:p>
          <a:p>
            <a:pPr>
              <a:lnSpc>
                <a:spcPct val="100000"/>
              </a:lnSpc>
              <a:spcBef>
                <a:spcPct val="0"/>
              </a:spcBef>
            </a:pPr>
            <a:r>
              <a:rPr lang="fr-CA" altLang="en-US" sz="2400" dirty="0"/>
              <a:t>La population affectée est une ferme de bovins à </a:t>
            </a:r>
            <a:r>
              <a:rPr lang="fr-CA" altLang="en-US" sz="2400" dirty="0" err="1"/>
              <a:t>Dhlail</a:t>
            </a:r>
            <a:r>
              <a:rPr lang="fr-CA" altLang="en-US" sz="2400" dirty="0"/>
              <a:t> </a:t>
            </a:r>
          </a:p>
          <a:p>
            <a:pPr>
              <a:lnSpc>
                <a:spcPct val="100000"/>
              </a:lnSpc>
              <a:spcBef>
                <a:spcPct val="0"/>
              </a:spcBef>
            </a:pPr>
            <a:r>
              <a:rPr lang="fr-CA" altLang="en-US" sz="2400" dirty="0"/>
              <a:t>L’origine de l’infection est inconnue. </a:t>
            </a:r>
          </a:p>
          <a:p>
            <a:pPr>
              <a:lnSpc>
                <a:spcPct val="100000"/>
              </a:lnSpc>
              <a:spcBef>
                <a:spcPct val="0"/>
              </a:spcBef>
            </a:pPr>
            <a:r>
              <a:rPr lang="fr-CA" altLang="en-US" sz="2400" dirty="0"/>
              <a:t>Pas de nouveaux cas, l’évènement est terminé</a:t>
            </a:r>
          </a:p>
          <a:p>
            <a:pPr>
              <a:lnSpc>
                <a:spcPct val="100000"/>
              </a:lnSpc>
              <a:spcBef>
                <a:spcPct val="0"/>
              </a:spcBef>
            </a:pPr>
            <a:r>
              <a:rPr lang="fr-CA" altLang="en-US" sz="2400" dirty="0"/>
              <a:t>Tous les bovins dans la zone affectée ont été vaccinés avec une dose de rappel de vaccin contre la fièvre aphteuse contenant le sérotype inactivé SAT-2 </a:t>
            </a:r>
            <a:r>
              <a:rPr lang="fr-CA" altLang="en-US" sz="2400" dirty="0" err="1"/>
              <a:t>Eritrea</a:t>
            </a:r>
            <a:r>
              <a:rPr lang="fr-CA" altLang="en-US" sz="2400" dirty="0"/>
              <a:t>. </a:t>
            </a:r>
          </a:p>
          <a:p>
            <a:pPr>
              <a:lnSpc>
                <a:spcPct val="100000"/>
              </a:lnSpc>
              <a:spcBef>
                <a:spcPct val="0"/>
              </a:spcBef>
            </a:pPr>
            <a:r>
              <a:rPr lang="fr-CA" altLang="en-US" sz="2400" dirty="0"/>
              <a:t>Le séquençage indique que c’est le topotype XIV, qui est génétiquement rapproché des séquences provenant de l’Irak. </a:t>
            </a:r>
          </a:p>
          <a:p>
            <a:pPr>
              <a:lnSpc>
                <a:spcPct val="100000"/>
              </a:lnSpc>
              <a:spcBef>
                <a:spcPct val="0"/>
              </a:spcBef>
            </a:pPr>
            <a:r>
              <a:rPr lang="fr-CA" altLang="en-US" sz="2400" dirty="0"/>
              <a:t>L’aliment est importé, mais cet aliment est vendu à travers le pays.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600F61-E9EE-E871-5AEC-B2859F09E622}"/>
              </a:ext>
            </a:extLst>
          </p:cNvPr>
          <p:cNvSpPr>
            <a:spLocks noGrp="1"/>
          </p:cNvSpPr>
          <p:nvPr>
            <p:ph type="title"/>
          </p:nvPr>
        </p:nvSpPr>
        <p:spPr>
          <a:xfrm>
            <a:off x="838200" y="77788"/>
            <a:ext cx="10515600" cy="871537"/>
          </a:xfrm>
        </p:spPr>
        <p:txBody>
          <a:bodyPr rtlCol="0">
            <a:normAutofit/>
          </a:bodyPr>
          <a:lstStyle/>
          <a:p>
            <a:pPr algn="ctr" eaLnBrk="1" fontAlgn="auto" hangingPunct="1">
              <a:spcAft>
                <a:spcPts val="0"/>
              </a:spcAft>
              <a:defRPr/>
            </a:pPr>
            <a:r>
              <a:rPr lang="en-CA" dirty="0" err="1"/>
              <a:t>Fièvre</a:t>
            </a:r>
            <a:r>
              <a:rPr lang="en-CA" dirty="0"/>
              <a:t> </a:t>
            </a:r>
            <a:r>
              <a:rPr lang="en-CA" dirty="0" err="1"/>
              <a:t>aphteuse</a:t>
            </a:r>
            <a:r>
              <a:rPr lang="en-CA" dirty="0"/>
              <a:t> – T</a:t>
            </a:r>
            <a:r>
              <a:rPr lang="en-US" dirty="0"/>
              <a:t>ü</a:t>
            </a:r>
            <a:r>
              <a:rPr lang="en-CA" dirty="0" err="1"/>
              <a:t>rkiye</a:t>
            </a:r>
            <a:endParaRPr lang="en-US" dirty="0"/>
          </a:p>
        </p:txBody>
      </p:sp>
      <p:sp>
        <p:nvSpPr>
          <p:cNvPr id="51203" name="Slide Number Placeholder 3">
            <a:extLst>
              <a:ext uri="{FF2B5EF4-FFF2-40B4-BE49-F238E27FC236}">
                <a16:creationId xmlns:a16="http://schemas.microsoft.com/office/drawing/2014/main" id="{BA056420-8818-9133-7158-E7001B62605B}"/>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F9FCC6F-76E8-42C8-8CF2-1413FCFB0784}" type="slidenum">
              <a:rPr lang="en-US" altLang="en-US" sz="1200">
                <a:solidFill>
                  <a:srgbClr val="898989"/>
                </a:solidFill>
              </a:rPr>
              <a:pPr>
                <a:lnSpc>
                  <a:spcPct val="100000"/>
                </a:lnSpc>
                <a:spcBef>
                  <a:spcPct val="0"/>
                </a:spcBef>
                <a:buFontTx/>
                <a:buNone/>
              </a:pPr>
              <a:t>18</a:t>
            </a:fld>
            <a:endParaRPr lang="en-US" altLang="en-US" sz="1200">
              <a:solidFill>
                <a:srgbClr val="898989"/>
              </a:solidFill>
            </a:endParaRPr>
          </a:p>
        </p:txBody>
      </p:sp>
      <p:pic>
        <p:nvPicPr>
          <p:cNvPr id="51204" name="Picture 3">
            <a:extLst>
              <a:ext uri="{FF2B5EF4-FFF2-40B4-BE49-F238E27FC236}">
                <a16:creationId xmlns:a16="http://schemas.microsoft.com/office/drawing/2014/main" id="{A5D3693C-7FE6-477C-5704-14F148514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238" y="1131888"/>
            <a:ext cx="5197475" cy="29114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5-Point Star 1">
            <a:extLst>
              <a:ext uri="{FF2B5EF4-FFF2-40B4-BE49-F238E27FC236}">
                <a16:creationId xmlns:a16="http://schemas.microsoft.com/office/drawing/2014/main" id="{652F70AD-5BC7-E961-6226-7691E34C47CD}"/>
              </a:ext>
            </a:extLst>
          </p:cNvPr>
          <p:cNvSpPr/>
          <p:nvPr/>
        </p:nvSpPr>
        <p:spPr>
          <a:xfrm>
            <a:off x="7038975" y="1131888"/>
            <a:ext cx="228600" cy="17938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1206" name="TextBox 6">
            <a:extLst>
              <a:ext uri="{FF2B5EF4-FFF2-40B4-BE49-F238E27FC236}">
                <a16:creationId xmlns:a16="http://schemas.microsoft.com/office/drawing/2014/main" id="{E33013FD-5C6D-5C49-5569-93156EE83927}"/>
              </a:ext>
            </a:extLst>
          </p:cNvPr>
          <p:cNvSpPr txBox="1">
            <a:spLocks noChangeArrowheads="1"/>
          </p:cNvSpPr>
          <p:nvPr/>
        </p:nvSpPr>
        <p:spPr bwMode="auto">
          <a:xfrm>
            <a:off x="417513" y="958850"/>
            <a:ext cx="5678487"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fr-CA" altLang="en-US" sz="2400" dirty="0"/>
              <a:t>6 éclosions de FA SAT-2 rapportés en Türkiye</a:t>
            </a:r>
          </a:p>
          <a:p>
            <a:pPr>
              <a:lnSpc>
                <a:spcPct val="100000"/>
              </a:lnSpc>
              <a:spcBef>
                <a:spcPct val="0"/>
              </a:spcBef>
            </a:pPr>
            <a:r>
              <a:rPr lang="fr-CA" altLang="en-US" sz="2400" dirty="0"/>
              <a:t>Topotype XIV</a:t>
            </a:r>
          </a:p>
          <a:p>
            <a:pPr>
              <a:lnSpc>
                <a:spcPct val="100000"/>
              </a:lnSpc>
              <a:spcBef>
                <a:spcPct val="0"/>
              </a:spcBef>
            </a:pPr>
            <a:r>
              <a:rPr lang="fr-CA" altLang="en-US" sz="2400" dirty="0"/>
              <a:t>Premier cas rapporté le 3 mars 2023</a:t>
            </a:r>
          </a:p>
          <a:p>
            <a:pPr>
              <a:lnSpc>
                <a:spcPct val="100000"/>
              </a:lnSpc>
              <a:spcBef>
                <a:spcPct val="0"/>
              </a:spcBef>
            </a:pPr>
            <a:r>
              <a:rPr lang="fr-CA" altLang="en-US" sz="2400" dirty="0"/>
              <a:t>5 éclosions résolus, 1 encore en cours au </a:t>
            </a:r>
            <a:r>
              <a:rPr lang="fr-CA" altLang="en-US" sz="2400" dirty="0" err="1"/>
              <a:t>Bayramli</a:t>
            </a:r>
            <a:endParaRPr lang="fr-CA" altLang="en-US" sz="2400" dirty="0"/>
          </a:p>
          <a:p>
            <a:pPr>
              <a:lnSpc>
                <a:spcPct val="100000"/>
              </a:lnSpc>
              <a:spcBef>
                <a:spcPct val="0"/>
              </a:spcBef>
            </a:pPr>
            <a:r>
              <a:rPr lang="fr-CA" altLang="en-US" sz="2400" dirty="0"/>
              <a:t>Tous situés dans le nord-est de la Türkiye</a:t>
            </a:r>
          </a:p>
          <a:p>
            <a:pPr>
              <a:lnSpc>
                <a:spcPct val="100000"/>
              </a:lnSpc>
              <a:spcBef>
                <a:spcPct val="0"/>
              </a:spcBef>
            </a:pPr>
            <a:r>
              <a:rPr lang="fr-CA" altLang="en-US" sz="2400" dirty="0"/>
              <a:t>Le 22 mars 2023, la Türkiye a reçu un don de 500 000 doses de vaccin SAT2 monovalent de la banque européenne de vaccins contre la fièvre aphteuse. </a:t>
            </a:r>
          </a:p>
          <a:p>
            <a:pPr>
              <a:lnSpc>
                <a:spcPct val="100000"/>
              </a:lnSpc>
              <a:spcBef>
                <a:spcPct val="0"/>
              </a:spcBef>
            </a:pPr>
            <a:r>
              <a:rPr lang="fr-CA" altLang="en-US" sz="2400" dirty="0"/>
              <a:t>Pas de fièvre aphteuse détectée en Thrace (étoile rouge), la zone tampon vaccinée qui empêche l’introduction de la FA en Europe.</a:t>
            </a:r>
            <a:endParaRPr lang="en-CA" alt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6F8662-88F6-63F0-7D2A-94CBF495C643}"/>
              </a:ext>
            </a:extLst>
          </p:cNvPr>
          <p:cNvSpPr>
            <a:spLocks noGrp="1"/>
          </p:cNvSpPr>
          <p:nvPr>
            <p:ph type="title"/>
          </p:nvPr>
        </p:nvSpPr>
        <p:spPr>
          <a:xfrm>
            <a:off x="838200" y="77788"/>
            <a:ext cx="10515600" cy="871537"/>
          </a:xfrm>
        </p:spPr>
        <p:txBody>
          <a:bodyPr rtlCol="0">
            <a:normAutofit/>
          </a:bodyPr>
          <a:lstStyle/>
          <a:p>
            <a:pPr algn="ctr" eaLnBrk="1" fontAlgn="auto" hangingPunct="1">
              <a:spcAft>
                <a:spcPts val="0"/>
              </a:spcAft>
              <a:defRPr/>
            </a:pPr>
            <a:r>
              <a:rPr lang="en-CA" dirty="0" err="1"/>
              <a:t>Fièvre</a:t>
            </a:r>
            <a:r>
              <a:rPr lang="en-CA" dirty="0"/>
              <a:t> </a:t>
            </a:r>
            <a:r>
              <a:rPr lang="en-CA" dirty="0" err="1"/>
              <a:t>aphteuse</a:t>
            </a:r>
            <a:r>
              <a:rPr lang="en-CA" dirty="0"/>
              <a:t> – Pays à </a:t>
            </a:r>
            <a:r>
              <a:rPr lang="en-CA" dirty="0" err="1"/>
              <a:t>risque</a:t>
            </a:r>
            <a:endParaRPr lang="en-US" dirty="0"/>
          </a:p>
        </p:txBody>
      </p:sp>
      <p:sp>
        <p:nvSpPr>
          <p:cNvPr id="53251" name="Slide Number Placeholder 3">
            <a:extLst>
              <a:ext uri="{FF2B5EF4-FFF2-40B4-BE49-F238E27FC236}">
                <a16:creationId xmlns:a16="http://schemas.microsoft.com/office/drawing/2014/main" id="{AFE7D29C-8D34-4D71-E88A-5839567BFA28}"/>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3120A98-40EF-4143-AD6A-BE15A33B3B7D}" type="slidenum">
              <a:rPr lang="en-US" altLang="en-US" sz="1200">
                <a:solidFill>
                  <a:srgbClr val="898989"/>
                </a:solidFill>
              </a:rPr>
              <a:pPr>
                <a:lnSpc>
                  <a:spcPct val="100000"/>
                </a:lnSpc>
                <a:spcBef>
                  <a:spcPct val="0"/>
                </a:spcBef>
                <a:buFontTx/>
                <a:buNone/>
              </a:pPr>
              <a:t>19</a:t>
            </a:fld>
            <a:endParaRPr lang="en-US" altLang="en-US" sz="1200">
              <a:solidFill>
                <a:srgbClr val="898989"/>
              </a:solidFill>
            </a:endParaRPr>
          </a:p>
        </p:txBody>
      </p:sp>
      <p:sp>
        <p:nvSpPr>
          <p:cNvPr id="2" name="TextBox 1">
            <a:extLst>
              <a:ext uri="{FF2B5EF4-FFF2-40B4-BE49-F238E27FC236}">
                <a16:creationId xmlns:a16="http://schemas.microsoft.com/office/drawing/2014/main" id="{ABC62DC9-3CF3-C8AA-1715-D4ADF6C55458}"/>
              </a:ext>
            </a:extLst>
          </p:cNvPr>
          <p:cNvSpPr txBox="1"/>
          <p:nvPr/>
        </p:nvSpPr>
        <p:spPr>
          <a:xfrm>
            <a:off x="1195388" y="949325"/>
            <a:ext cx="10852150" cy="6740307"/>
          </a:xfrm>
          <a:prstGeom prst="rect">
            <a:avLst/>
          </a:prstGeom>
          <a:noFill/>
        </p:spPr>
        <p:txBody>
          <a:bodyPr>
            <a:spAutoFit/>
          </a:bodyPr>
          <a:lstStyle/>
          <a:p>
            <a:pPr>
              <a:defRPr/>
            </a:pPr>
            <a:r>
              <a:rPr lang="fr-CA" sz="2400" b="1" dirty="0"/>
              <a:t>Israël:</a:t>
            </a:r>
          </a:p>
          <a:p>
            <a:pPr marL="342900" indent="-342900">
              <a:buFont typeface="Arial" panose="020B0604020202020204" pitchFamily="34" charset="0"/>
              <a:buChar char="•"/>
              <a:defRPr/>
            </a:pPr>
            <a:r>
              <a:rPr lang="fr-CA" sz="2400" dirty="0"/>
              <a:t>Mars 2022 – Février 2023 - 93 éclosions rapportées de FA sérotype O</a:t>
            </a:r>
          </a:p>
          <a:p>
            <a:pPr marL="342900" indent="-342900">
              <a:buFont typeface="Arial" panose="020B0604020202020204" pitchFamily="34" charset="0"/>
              <a:buChar char="•"/>
              <a:defRPr/>
            </a:pPr>
            <a:r>
              <a:rPr lang="fr-CA" sz="2400" dirty="0"/>
              <a:t>Des directives préventives pour SAT-2 ont été publiées, sensibilisant le public à la nécessité d'une biosécurité stricte.</a:t>
            </a:r>
          </a:p>
          <a:p>
            <a:pPr marL="342900" indent="-342900">
              <a:buFont typeface="Arial" panose="020B0604020202020204" pitchFamily="34" charset="0"/>
              <a:buChar char="•"/>
              <a:defRPr/>
            </a:pPr>
            <a:r>
              <a:rPr lang="fr-CA" sz="2400" dirty="0"/>
              <a:t>Il existe un stock d'urgence de vaccins congelés contre la fièvre aphteuse SAT-2, mais la quantité est très limitée.</a:t>
            </a:r>
          </a:p>
          <a:p>
            <a:pPr marL="342900" indent="-342900">
              <a:buFont typeface="Arial" panose="020B0604020202020204" pitchFamily="34" charset="0"/>
              <a:buChar char="•"/>
              <a:defRPr/>
            </a:pPr>
            <a:r>
              <a:rPr lang="fr-CA" sz="2400" dirty="0"/>
              <a:t>Le rapport de 2017 sur la fièvre aphteuse SAT-2 en Palestine (bande de Gaza) indique que les animaux ont été importés d'Israël (vaccinés contre les souches endémiques de fièvre aphteuse, mais pas contre la souche SAT-2).</a:t>
            </a:r>
          </a:p>
          <a:p>
            <a:pPr>
              <a:defRPr/>
            </a:pPr>
            <a:r>
              <a:rPr lang="fr-CA" sz="2400" b="1" dirty="0"/>
              <a:t>Iran:</a:t>
            </a:r>
          </a:p>
          <a:p>
            <a:pPr marL="342900" indent="-342900">
              <a:buFont typeface="Arial" panose="020B0604020202020204" pitchFamily="34" charset="0"/>
              <a:buChar char="•"/>
              <a:defRPr/>
            </a:pPr>
            <a:r>
              <a:rPr lang="fr-CA" sz="2400" dirty="0"/>
              <a:t>Accord avec la Russie pour la distribution de vaccins SAT-2 contre la fièvre aphteuse</a:t>
            </a:r>
          </a:p>
          <a:p>
            <a:pPr marL="342900" indent="-342900">
              <a:buFont typeface="Arial" panose="020B0604020202020204" pitchFamily="34" charset="0"/>
              <a:buChar char="•"/>
              <a:defRPr/>
            </a:pPr>
            <a:r>
              <a:rPr lang="fr-CA" sz="2400" dirty="0"/>
              <a:t>Importante population sensible (5,4 millions de bovins et 58,2 millions de petits ruminants)</a:t>
            </a:r>
          </a:p>
          <a:p>
            <a:pPr marL="342900" indent="-342900">
              <a:buFont typeface="Arial" panose="020B0604020202020204" pitchFamily="34" charset="0"/>
              <a:buChar char="•"/>
              <a:defRPr/>
            </a:pPr>
            <a:r>
              <a:rPr lang="fr-CA" sz="2400" dirty="0"/>
              <a:t>Proximité des foyers d'Irak et de Türkiye</a:t>
            </a:r>
          </a:p>
          <a:p>
            <a:pPr>
              <a:defRPr/>
            </a:pPr>
            <a:r>
              <a:rPr lang="fr-CA" sz="2400" b="1" dirty="0"/>
              <a:t>Syrie ? Arménie?</a:t>
            </a:r>
          </a:p>
          <a:p>
            <a:pPr>
              <a:defRPr/>
            </a:pPr>
            <a:endParaRPr lang="fr-CA" sz="2400" dirty="0"/>
          </a:p>
          <a:p>
            <a:pPr>
              <a:defRPr/>
            </a:pPr>
            <a:endParaRPr lang="fr-CA" sz="2400" dirty="0"/>
          </a:p>
          <a:p>
            <a:pPr>
              <a:defRPr/>
            </a:pPr>
            <a:endParaRPr lang="fr-CA"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67C3D-3E4C-E52C-08AF-447FBE7956C2}"/>
              </a:ext>
            </a:extLst>
          </p:cNvPr>
          <p:cNvSpPr>
            <a:spLocks noGrp="1"/>
          </p:cNvSpPr>
          <p:nvPr>
            <p:ph type="title"/>
          </p:nvPr>
        </p:nvSpPr>
        <p:spPr/>
        <p:txBody>
          <a:bodyPr/>
          <a:lstStyle/>
          <a:p>
            <a:pPr>
              <a:defRPr/>
            </a:pPr>
            <a:r>
              <a:rPr lang="en-CA" dirty="0"/>
              <a:t>Ordre du jour</a:t>
            </a:r>
          </a:p>
        </p:txBody>
      </p:sp>
      <p:sp>
        <p:nvSpPr>
          <p:cNvPr id="20483" name="Text Placeholder 2">
            <a:extLst>
              <a:ext uri="{FF2B5EF4-FFF2-40B4-BE49-F238E27FC236}">
                <a16:creationId xmlns:a16="http://schemas.microsoft.com/office/drawing/2014/main" id="{602F0E3C-A532-C3B7-9732-DDFAFD84DA81}"/>
              </a:ext>
            </a:extLst>
          </p:cNvPr>
          <p:cNvSpPr>
            <a:spLocks noGrp="1"/>
          </p:cNvSpPr>
          <p:nvPr>
            <p:ph type="body" sz="quarter" idx="13"/>
          </p:nvPr>
        </p:nvSpPr>
        <p:spPr>
          <a:xfrm>
            <a:off x="838200" y="1909763"/>
            <a:ext cx="10515600" cy="4162425"/>
          </a:xfrm>
        </p:spPr>
        <p:txBody>
          <a:bodyPr/>
          <a:lstStyle/>
          <a:p>
            <a:r>
              <a:rPr lang="fr-CA" altLang="en-US" dirty="0"/>
              <a:t>Prise des présences (~10 mins)</a:t>
            </a:r>
          </a:p>
          <a:p>
            <a:r>
              <a:rPr lang="fr-CA" altLang="en-US" dirty="0"/>
              <a:t>Mises à jour (~2 mins)</a:t>
            </a:r>
          </a:p>
          <a:p>
            <a:r>
              <a:rPr lang="fr-CA" altLang="en-US" dirty="0"/>
              <a:t>Priorités de la CMEZ pour l'année à venir (~25 mins) </a:t>
            </a:r>
          </a:p>
          <a:p>
            <a:r>
              <a:rPr lang="fr-CA" altLang="en-US" dirty="0"/>
              <a:t>Sources d'information fiables sur les maladies des abeilles (~5 mins) </a:t>
            </a:r>
          </a:p>
          <a:p>
            <a:r>
              <a:rPr lang="fr-CA" altLang="en-US" dirty="0"/>
              <a:t>Signaux d'intérêt (~10 mins) </a:t>
            </a:r>
          </a:p>
          <a:p>
            <a:pPr lvl="1"/>
            <a:r>
              <a:rPr lang="fr-CA" altLang="en-US" dirty="0"/>
              <a:t>FA-SAT-2</a:t>
            </a:r>
          </a:p>
          <a:p>
            <a:pPr lvl="1"/>
            <a:r>
              <a:rPr lang="fr-CA" altLang="en-US" dirty="0"/>
              <a:t>ESB</a:t>
            </a:r>
          </a:p>
        </p:txBody>
      </p:sp>
      <p:sp>
        <p:nvSpPr>
          <p:cNvPr id="4" name="Slide Number Placeholder 3">
            <a:extLst>
              <a:ext uri="{FF2B5EF4-FFF2-40B4-BE49-F238E27FC236}">
                <a16:creationId xmlns:a16="http://schemas.microsoft.com/office/drawing/2014/main" id="{C38E817E-9BBA-EDE5-A767-601A5097EBFD}"/>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2701A46-910F-4923-9F9E-F4F219E66724}" type="slidenum">
              <a:rPr lang="en-US" altLang="fr-FR">
                <a:solidFill>
                  <a:srgbClr val="898989"/>
                </a:solidFill>
              </a:rPr>
              <a:pPr/>
              <a:t>2</a:t>
            </a:fld>
            <a:endParaRPr lang="en-US" altLang="fr-FR">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44BA7B-35CE-DD87-FB54-6EBEAB707E81}"/>
              </a:ext>
            </a:extLst>
          </p:cNvPr>
          <p:cNvSpPr>
            <a:spLocks noGrp="1"/>
          </p:cNvSpPr>
          <p:nvPr>
            <p:ph type="title"/>
          </p:nvPr>
        </p:nvSpPr>
        <p:spPr>
          <a:xfrm>
            <a:off x="838200" y="77788"/>
            <a:ext cx="10515600" cy="871537"/>
          </a:xfrm>
        </p:spPr>
        <p:txBody>
          <a:bodyPr rtlCol="0">
            <a:normAutofit/>
          </a:bodyPr>
          <a:lstStyle/>
          <a:p>
            <a:pPr algn="ctr" eaLnBrk="1" fontAlgn="auto" hangingPunct="1">
              <a:spcAft>
                <a:spcPts val="0"/>
              </a:spcAft>
              <a:defRPr/>
            </a:pPr>
            <a:r>
              <a:rPr lang="fr-CA" dirty="0">
                <a:hlinkClick r:id="rId3"/>
              </a:rPr>
              <a:t>Série de webinaires de la FAO en mars 2023</a:t>
            </a:r>
            <a:endParaRPr lang="en-US" dirty="0"/>
          </a:p>
        </p:txBody>
      </p:sp>
      <p:sp>
        <p:nvSpPr>
          <p:cNvPr id="55299" name="Slide Number Placeholder 3">
            <a:extLst>
              <a:ext uri="{FF2B5EF4-FFF2-40B4-BE49-F238E27FC236}">
                <a16:creationId xmlns:a16="http://schemas.microsoft.com/office/drawing/2014/main" id="{352DC7A9-6AAB-42EF-9456-5EA3414745ED}"/>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5AB0DE7A-AD4C-4847-8C1B-2A8B69F8E105}" type="slidenum">
              <a:rPr lang="en-US" altLang="en-US" sz="1200">
                <a:solidFill>
                  <a:srgbClr val="898989"/>
                </a:solidFill>
              </a:rPr>
              <a:pPr>
                <a:lnSpc>
                  <a:spcPct val="100000"/>
                </a:lnSpc>
                <a:spcBef>
                  <a:spcPct val="0"/>
                </a:spcBef>
                <a:buFontTx/>
                <a:buNone/>
              </a:pPr>
              <a:t>20</a:t>
            </a:fld>
            <a:endParaRPr lang="en-US" altLang="en-US" sz="1200">
              <a:solidFill>
                <a:srgbClr val="898989"/>
              </a:solidFill>
            </a:endParaRPr>
          </a:p>
        </p:txBody>
      </p:sp>
      <p:sp>
        <p:nvSpPr>
          <p:cNvPr id="55300" name="TextBox 1">
            <a:extLst>
              <a:ext uri="{FF2B5EF4-FFF2-40B4-BE49-F238E27FC236}">
                <a16:creationId xmlns:a16="http://schemas.microsoft.com/office/drawing/2014/main" id="{36034A21-A5CF-0185-1561-15188B589B62}"/>
              </a:ext>
            </a:extLst>
          </p:cNvPr>
          <p:cNvSpPr txBox="1">
            <a:spLocks noChangeArrowheads="1"/>
          </p:cNvSpPr>
          <p:nvPr/>
        </p:nvSpPr>
        <p:spPr bwMode="auto">
          <a:xfrm>
            <a:off x="985838" y="949325"/>
            <a:ext cx="10367962"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2000" dirty="0"/>
          </a:p>
          <a:p>
            <a:pPr>
              <a:lnSpc>
                <a:spcPct val="100000"/>
              </a:lnSpc>
              <a:spcBef>
                <a:spcPct val="0"/>
              </a:spcBef>
              <a:buFontTx/>
              <a:buNone/>
            </a:pPr>
            <a:r>
              <a:rPr lang="fr-CA" altLang="en-US" sz="2000" b="1" dirty="0"/>
              <a:t>Série de webinaires pour améliorer la préparation au sérotype SAT2 de la fièvre aphteuse au Moyen-Orient et dans l'ouest de l'Eurasie</a:t>
            </a:r>
          </a:p>
          <a:p>
            <a:pPr>
              <a:lnSpc>
                <a:spcPct val="100000"/>
              </a:lnSpc>
              <a:spcBef>
                <a:spcPct val="0"/>
              </a:spcBef>
              <a:buFontTx/>
              <a:buNone/>
            </a:pPr>
            <a:endParaRPr lang="en-US" altLang="en-US" sz="2000" b="1" dirty="0"/>
          </a:p>
          <a:p>
            <a:pPr>
              <a:lnSpc>
                <a:spcPct val="100000"/>
              </a:lnSpc>
              <a:spcBef>
                <a:spcPct val="0"/>
              </a:spcBef>
              <a:buFontTx/>
              <a:buNone/>
            </a:pPr>
            <a:r>
              <a:rPr lang="en-US" altLang="en-US" sz="2000" dirty="0" err="1"/>
              <a:t>Objectifs</a:t>
            </a:r>
            <a:r>
              <a:rPr lang="en-US" altLang="en-US" sz="2000" dirty="0"/>
              <a:t>:</a:t>
            </a:r>
          </a:p>
          <a:p>
            <a:pPr lvl="1">
              <a:lnSpc>
                <a:spcPct val="100000"/>
              </a:lnSpc>
              <a:spcBef>
                <a:spcPct val="0"/>
              </a:spcBef>
              <a:buFontTx/>
              <a:buNone/>
            </a:pPr>
            <a:r>
              <a:rPr lang="fr-CA" altLang="en-US" sz="2000" dirty="0"/>
              <a:t>1. Mise à jour concernant le sérotype 2 du virus de la fièvre aphteuse au Moyen-Orient et dans l'ouest de l'Eurasie</a:t>
            </a:r>
          </a:p>
          <a:p>
            <a:pPr lvl="1">
              <a:lnSpc>
                <a:spcPct val="100000"/>
              </a:lnSpc>
              <a:spcBef>
                <a:spcPct val="0"/>
              </a:spcBef>
              <a:buFontTx/>
              <a:buNone/>
            </a:pPr>
            <a:r>
              <a:rPr lang="fr-CA" altLang="en-US" sz="2000" dirty="0"/>
              <a:t>2. Sensibilisation aux problèmes techniques liés à la préparation aux situations d'urgence en matière de fièvre aphteuse, à la biosécurité, aux diagnostics de laboratoire, à la surveillance et à la gestion des risques afin de protéger le bétail et les moyens de subsistance.</a:t>
            </a:r>
          </a:p>
          <a:p>
            <a:pPr lvl="1">
              <a:lnSpc>
                <a:spcPct val="100000"/>
              </a:lnSpc>
              <a:spcBef>
                <a:spcPct val="0"/>
              </a:spcBef>
              <a:buFontTx/>
              <a:buNone/>
            </a:pPr>
            <a:r>
              <a:rPr lang="fr-CA" altLang="en-US" sz="2000" dirty="0"/>
              <a:t>3. Partager des recommandations sur la prévention et le contrôle des introductions de sérotypes exotiques du virus de la fièvre aphteuse.</a:t>
            </a:r>
            <a:r>
              <a:rPr lang="en-US" altLang="en-US" sz="2000" b="1" dirty="0"/>
              <a:t> </a:t>
            </a:r>
            <a:endParaRPr lang="en-US" alt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B50D0-1CBC-A6F0-1824-1A8C6E0728D7}"/>
              </a:ext>
            </a:extLst>
          </p:cNvPr>
          <p:cNvSpPr>
            <a:spLocks noGrp="1"/>
          </p:cNvSpPr>
          <p:nvPr>
            <p:ph type="title"/>
          </p:nvPr>
        </p:nvSpPr>
        <p:spPr/>
        <p:txBody>
          <a:bodyPr/>
          <a:lstStyle/>
          <a:p>
            <a:pPr>
              <a:defRPr/>
            </a:pPr>
            <a:r>
              <a:rPr lang="en-CA" dirty="0"/>
              <a:t>Cas </a:t>
            </a:r>
            <a:r>
              <a:rPr lang="en-CA" dirty="0" err="1"/>
              <a:t>d’ESB</a:t>
            </a:r>
            <a:endParaRPr lang="en-CA" dirty="0"/>
          </a:p>
        </p:txBody>
      </p:sp>
      <p:sp>
        <p:nvSpPr>
          <p:cNvPr id="4" name="Slide Number Placeholder 3">
            <a:extLst>
              <a:ext uri="{FF2B5EF4-FFF2-40B4-BE49-F238E27FC236}">
                <a16:creationId xmlns:a16="http://schemas.microsoft.com/office/drawing/2014/main" id="{BCFDEA3E-50BF-1EC3-F10C-5697AC4C4F54}"/>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A0CAA57-B010-4718-9F02-E35986FF4EFD}" type="slidenum">
              <a:rPr lang="en-US" altLang="fr-FR">
                <a:solidFill>
                  <a:srgbClr val="898989"/>
                </a:solidFill>
              </a:rPr>
              <a:pPr/>
              <a:t>21</a:t>
            </a:fld>
            <a:endParaRPr lang="en-US" altLang="fr-FR">
              <a:solidFill>
                <a:srgbClr val="898989"/>
              </a:solidFill>
            </a:endParaRPr>
          </a:p>
        </p:txBody>
      </p:sp>
      <p:sp>
        <p:nvSpPr>
          <p:cNvPr id="57348" name="Content Placeholder 9">
            <a:extLst>
              <a:ext uri="{FF2B5EF4-FFF2-40B4-BE49-F238E27FC236}">
                <a16:creationId xmlns:a16="http://schemas.microsoft.com/office/drawing/2014/main" id="{8DB6DE3D-C22E-1D0D-CB68-49D0E27C1251}"/>
              </a:ext>
            </a:extLst>
          </p:cNvPr>
          <p:cNvSpPr>
            <a:spLocks noGrp="1"/>
          </p:cNvSpPr>
          <p:nvPr>
            <p:ph type="body" sz="quarter" idx="13"/>
          </p:nvPr>
        </p:nvSpPr>
        <p:spPr>
          <a:xfrm>
            <a:off x="935038" y="1690688"/>
            <a:ext cx="10515600" cy="4014787"/>
          </a:xfrm>
        </p:spPr>
        <p:txBody>
          <a:bodyPr/>
          <a:lstStyle/>
          <a:p>
            <a:r>
              <a:rPr lang="fr-CA" altLang="en-US" dirty="0">
                <a:hlinkClick r:id="rId3"/>
              </a:rPr>
              <a:t>Pays-Bas</a:t>
            </a:r>
            <a:r>
              <a:rPr lang="fr-CA" altLang="en-US" dirty="0"/>
              <a:t> – Février 2023 – ESB </a:t>
            </a:r>
            <a:r>
              <a:rPr lang="fr-CA" altLang="en-US" b="1" dirty="0">
                <a:solidFill>
                  <a:srgbClr val="7030A0"/>
                </a:solidFill>
              </a:rPr>
              <a:t>atypique</a:t>
            </a:r>
            <a:r>
              <a:rPr lang="fr-CA" altLang="en-US" dirty="0"/>
              <a:t> dans le cadavre d’une vache de 8 ans dans le sud de la Hollande. </a:t>
            </a:r>
          </a:p>
          <a:p>
            <a:r>
              <a:rPr lang="fr-CA" altLang="en-US" dirty="0">
                <a:hlinkClick r:id="rId4"/>
              </a:rPr>
              <a:t>Brésil</a:t>
            </a:r>
            <a:r>
              <a:rPr lang="fr-CA" altLang="en-US" dirty="0"/>
              <a:t> – Février 2023 – ESB</a:t>
            </a:r>
            <a:r>
              <a:rPr lang="fr-CA" altLang="en-US" b="1" dirty="0">
                <a:solidFill>
                  <a:srgbClr val="7030A0"/>
                </a:solidFill>
              </a:rPr>
              <a:t> atypique</a:t>
            </a:r>
            <a:r>
              <a:rPr lang="fr-CA" altLang="en-US" dirty="0"/>
              <a:t> chez un animal de 9 ans sur une petite propriété de la municipalité de Marabá </a:t>
            </a:r>
          </a:p>
          <a:p>
            <a:r>
              <a:rPr lang="fr-CA" altLang="en-US" dirty="0">
                <a:hlinkClick r:id="rId5"/>
              </a:rPr>
              <a:t>Suisse</a:t>
            </a:r>
            <a:r>
              <a:rPr lang="fr-CA" altLang="en-US" dirty="0"/>
              <a:t> – Mars 2023 vache de 12 ans – ESB </a:t>
            </a:r>
            <a:r>
              <a:rPr lang="fr-CA" altLang="en-US" b="1" dirty="0">
                <a:solidFill>
                  <a:srgbClr val="7030A0"/>
                </a:solidFill>
              </a:rPr>
              <a:t>atypique</a:t>
            </a:r>
            <a:endParaRPr lang="fr-CA" altLang="en-US" dirty="0"/>
          </a:p>
          <a:p>
            <a:r>
              <a:rPr lang="fr-CA" altLang="en-US" dirty="0">
                <a:hlinkClick r:id="rId6"/>
              </a:rPr>
              <a:t>Royaume Uni</a:t>
            </a:r>
            <a:r>
              <a:rPr lang="fr-CA" altLang="en-US" dirty="0"/>
              <a:t> – Mars 2023 – ESB </a:t>
            </a:r>
            <a:r>
              <a:rPr lang="fr-CA" altLang="en-US" b="1" dirty="0">
                <a:solidFill>
                  <a:srgbClr val="7030A0"/>
                </a:solidFill>
              </a:rPr>
              <a:t>atypique</a:t>
            </a:r>
            <a:r>
              <a:rPr lang="fr-CA" altLang="en-US" dirty="0"/>
              <a:t> chez une vache de boucherie de 17 ans à Cornwall, au Royaume Uni</a:t>
            </a:r>
          </a:p>
          <a:p>
            <a:r>
              <a:rPr lang="fr-CA" altLang="en-US" dirty="0"/>
              <a:t>États-Unis – Mai 2023 - ESB </a:t>
            </a:r>
            <a:r>
              <a:rPr lang="fr-CA" altLang="en-US" b="1" dirty="0">
                <a:solidFill>
                  <a:srgbClr val="7030A0"/>
                </a:solidFill>
              </a:rPr>
              <a:t>atypique</a:t>
            </a:r>
            <a:r>
              <a:rPr lang="fr-CA" altLang="en-US" dirty="0"/>
              <a:t> détecté chez une vache de boucherie de 5 ans à l’abattoir en Caroline du Sud.</a:t>
            </a:r>
          </a:p>
          <a:p>
            <a:r>
              <a:rPr lang="fr-CA" altLang="en-US" dirty="0"/>
              <a:t>États-Unis – Mai 2023 – ESB </a:t>
            </a:r>
            <a:r>
              <a:rPr lang="fr-CA" altLang="en-US" b="1" dirty="0">
                <a:solidFill>
                  <a:srgbClr val="7030A0"/>
                </a:solidFill>
              </a:rPr>
              <a:t>atypique</a:t>
            </a:r>
            <a:r>
              <a:rPr lang="fr-CA" altLang="en-US" dirty="0"/>
              <a:t> détecté chez une vache de boucherie de 9 ans au Tennessee</a:t>
            </a:r>
          </a:p>
          <a:p>
            <a:endParaRPr lang="fr-CA" altLang="en-US" dirty="0"/>
          </a:p>
          <a:p>
            <a:endParaRPr lang="fr-CA"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A7332-AF02-0775-B852-E3244FD3DB10}"/>
              </a:ext>
            </a:extLst>
          </p:cNvPr>
          <p:cNvSpPr>
            <a:spLocks noGrp="1"/>
          </p:cNvSpPr>
          <p:nvPr>
            <p:ph type="title"/>
          </p:nvPr>
        </p:nvSpPr>
        <p:spPr/>
        <p:txBody>
          <a:bodyPr/>
          <a:lstStyle/>
          <a:p>
            <a:pPr>
              <a:defRPr/>
            </a:pPr>
            <a:r>
              <a:rPr lang="en-CA" b="1" dirty="0">
                <a:latin typeface="+mn-lt"/>
              </a:rPr>
              <a:t>Mises à jour</a:t>
            </a:r>
          </a:p>
        </p:txBody>
      </p:sp>
      <p:sp>
        <p:nvSpPr>
          <p:cNvPr id="5" name="Content Placeholder 4">
            <a:extLst>
              <a:ext uri="{FF2B5EF4-FFF2-40B4-BE49-F238E27FC236}">
                <a16:creationId xmlns:a16="http://schemas.microsoft.com/office/drawing/2014/main" id="{662BE1F6-C27E-E9BE-7864-17D9769EF6CC}"/>
              </a:ext>
            </a:extLst>
          </p:cNvPr>
          <p:cNvSpPr>
            <a:spLocks noGrp="1"/>
          </p:cNvSpPr>
          <p:nvPr>
            <p:ph sz="half" idx="1"/>
          </p:nvPr>
        </p:nvSpPr>
        <p:spPr>
          <a:xfrm>
            <a:off x="914400" y="2625725"/>
            <a:ext cx="5181600" cy="2206625"/>
          </a:xfrm>
        </p:spPr>
        <p:txBody>
          <a:bodyPr/>
          <a:lstStyle/>
          <a:p>
            <a:pPr>
              <a:defRPr/>
            </a:pPr>
            <a:r>
              <a:rPr lang="fr-CA" dirty="0"/>
              <a:t>La CMEZ présentera à la réunion annuelle du RCTLSA (4-7 juin)</a:t>
            </a:r>
          </a:p>
          <a:p>
            <a:pPr marL="457200" lvl="1" indent="0">
              <a:buFont typeface="Arial" panose="020B0604020202020204" pitchFamily="34" charset="0"/>
              <a:buNone/>
              <a:defRPr/>
            </a:pPr>
            <a:r>
              <a:rPr lang="fr-CA" dirty="0" smtClean="0"/>
              <a:t>“Renseignements a ‘une seule sante’ et la Communauté des </a:t>
            </a:r>
            <a:r>
              <a:rPr lang="fr-CA" smtClean="0"/>
              <a:t>maladies émergentes </a:t>
            </a:r>
            <a:r>
              <a:rPr lang="fr-CA" dirty="0" smtClean="0"/>
              <a:t>et zoonotiques”</a:t>
            </a:r>
            <a:endParaRPr lang="fr-CA" dirty="0"/>
          </a:p>
          <a:p>
            <a:pPr marL="0" indent="0">
              <a:buFont typeface="Arial" panose="020B0604020202020204" pitchFamily="34" charset="0"/>
              <a:buNone/>
              <a:defRPr/>
            </a:pPr>
            <a:endParaRPr lang="en-CA" dirty="0"/>
          </a:p>
        </p:txBody>
      </p:sp>
      <p:pic>
        <p:nvPicPr>
          <p:cNvPr id="21508" name="Content Placeholder 6">
            <a:extLst>
              <a:ext uri="{FF2B5EF4-FFF2-40B4-BE49-F238E27FC236}">
                <a16:creationId xmlns:a16="http://schemas.microsoft.com/office/drawing/2014/main" id="{65D9E9CE-B509-C180-E613-E2DD1DFD2BB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62738" y="1435100"/>
            <a:ext cx="5103812" cy="4921250"/>
          </a:xfrm>
        </p:spPr>
      </p:pic>
      <p:sp>
        <p:nvSpPr>
          <p:cNvPr id="4" name="Slide Number Placeholder 3">
            <a:extLst>
              <a:ext uri="{FF2B5EF4-FFF2-40B4-BE49-F238E27FC236}">
                <a16:creationId xmlns:a16="http://schemas.microsoft.com/office/drawing/2014/main" id="{30AF1F62-F602-0E2F-0D93-A565CF9BEF04}"/>
              </a:ext>
            </a:extLst>
          </p:cNvPr>
          <p:cNvSpPr>
            <a:spLocks noGrp="1"/>
          </p:cNvSpPr>
          <p:nvPr>
            <p:ph type="sldNum" sz="quarter" idx="12"/>
          </p:nvPr>
        </p:nvSpPr>
        <p:spPr>
          <a:xfrm>
            <a:off x="9448800" y="6356350"/>
            <a:ext cx="27432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4D4CBE1-5265-466A-B292-FBA573B59620}" type="slidenum">
              <a:rPr lang="en-US" altLang="fr-FR">
                <a:solidFill>
                  <a:srgbClr val="898989"/>
                </a:solidFill>
              </a:rPr>
              <a:pPr/>
              <a:t>3</a:t>
            </a:fld>
            <a:endParaRPr lang="en-US" altLang="fr-FR">
              <a:solidFill>
                <a:srgbClr val="898989"/>
              </a:solidFill>
            </a:endParaRPr>
          </a:p>
        </p:txBody>
      </p:sp>
      <p:pic>
        <p:nvPicPr>
          <p:cNvPr id="21510" name="Picture 7">
            <a:extLst>
              <a:ext uri="{FF2B5EF4-FFF2-40B4-BE49-F238E27FC236}">
                <a16:creationId xmlns:a16="http://schemas.microsoft.com/office/drawing/2014/main" id="{D8D7DA6C-E1AF-4D3E-E88F-658F164A60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5650" y="1435100"/>
            <a:ext cx="3468688"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extLst mod="1">
    <p:ext uri="{6950BFC3-D8DA-4A85-94F7-54DA5524770B}">
      <p188:commentRel xmlns:p188="http://schemas.microsoft.com/office/powerpoint/2018/8/main" xmlns="" r:id="rId4"/>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53C520-07B0-42D1-5CFF-886523206D94}"/>
              </a:ext>
            </a:extLst>
          </p:cNvPr>
          <p:cNvSpPr>
            <a:spLocks noGrp="1"/>
          </p:cNvSpPr>
          <p:nvPr>
            <p:ph type="title"/>
          </p:nvPr>
        </p:nvSpPr>
        <p:spPr>
          <a:xfrm>
            <a:off x="838200" y="77788"/>
            <a:ext cx="10515600" cy="871537"/>
          </a:xfrm>
        </p:spPr>
        <p:txBody>
          <a:bodyPr rtlCol="0">
            <a:normAutofit/>
          </a:bodyPr>
          <a:lstStyle/>
          <a:p>
            <a:pPr algn="ctr" eaLnBrk="1" fontAlgn="auto" hangingPunct="1">
              <a:spcAft>
                <a:spcPts val="0"/>
              </a:spcAft>
              <a:defRPr/>
            </a:pPr>
            <a:r>
              <a:rPr lang="en-CA" dirty="0"/>
              <a:t>Sondage </a:t>
            </a:r>
            <a:r>
              <a:rPr lang="en-CA" dirty="0" err="1"/>
              <a:t>annuel</a:t>
            </a:r>
            <a:endParaRPr lang="en-US" dirty="0"/>
          </a:p>
        </p:txBody>
      </p:sp>
      <p:sp>
        <p:nvSpPr>
          <p:cNvPr id="22531" name="Slide Number Placeholder 3">
            <a:extLst>
              <a:ext uri="{FF2B5EF4-FFF2-40B4-BE49-F238E27FC236}">
                <a16:creationId xmlns:a16="http://schemas.microsoft.com/office/drawing/2014/main" id="{E77AE489-8265-6880-B6C0-C70CF1CF0FF9}"/>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F80FAF2-8C71-4317-A241-F5B2A129E31C}" type="slidenum">
              <a:rPr lang="en-US" altLang="en-US" sz="1200">
                <a:solidFill>
                  <a:srgbClr val="898989"/>
                </a:solidFill>
              </a:rPr>
              <a:pPr>
                <a:lnSpc>
                  <a:spcPct val="100000"/>
                </a:lnSpc>
                <a:spcBef>
                  <a:spcPct val="0"/>
                </a:spcBef>
                <a:buFontTx/>
                <a:buNone/>
              </a:pPr>
              <a:t>4</a:t>
            </a:fld>
            <a:endParaRPr lang="en-US" altLang="en-US" sz="1200">
              <a:solidFill>
                <a:srgbClr val="898989"/>
              </a:solidFill>
            </a:endParaRPr>
          </a:p>
        </p:txBody>
      </p:sp>
      <p:sp>
        <p:nvSpPr>
          <p:cNvPr id="20484" name="Content Placeholder 2">
            <a:extLst>
              <a:ext uri="{FF2B5EF4-FFF2-40B4-BE49-F238E27FC236}">
                <a16:creationId xmlns:a16="http://schemas.microsoft.com/office/drawing/2014/main" id="{6579806D-D6CB-81D4-8295-66E61540A350}"/>
              </a:ext>
            </a:extLst>
          </p:cNvPr>
          <p:cNvSpPr txBox="1">
            <a:spLocks/>
          </p:cNvSpPr>
          <p:nvPr/>
        </p:nvSpPr>
        <p:spPr bwMode="auto">
          <a:xfrm>
            <a:off x="1036638" y="1236663"/>
            <a:ext cx="5287962"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defRPr/>
            </a:pPr>
            <a:r>
              <a:rPr lang="fr-CA" altLang="en-US" dirty="0"/>
              <a:t>S’est terminé le 31 mars</a:t>
            </a:r>
          </a:p>
          <a:p>
            <a:pPr>
              <a:defRPr/>
            </a:pPr>
            <a:r>
              <a:rPr lang="fr-CA" altLang="en-US" dirty="0"/>
              <a:t>N = 51</a:t>
            </a:r>
          </a:p>
          <a:p>
            <a:pPr>
              <a:defRPr/>
            </a:pPr>
            <a:r>
              <a:rPr lang="fr-CA" altLang="en-US" dirty="0"/>
              <a:t>Priorités:</a:t>
            </a:r>
          </a:p>
          <a:p>
            <a:pPr lvl="1">
              <a:defRPr/>
            </a:pPr>
            <a:r>
              <a:rPr lang="fr-CA" altLang="en-US" dirty="0"/>
              <a:t>Collaboration</a:t>
            </a:r>
          </a:p>
          <a:p>
            <a:pPr lvl="1">
              <a:defRPr/>
            </a:pPr>
            <a:r>
              <a:rPr lang="fr-CA" altLang="en-US" dirty="0"/>
              <a:t>Rapports</a:t>
            </a:r>
          </a:p>
          <a:p>
            <a:pPr lvl="1">
              <a:defRPr/>
            </a:pPr>
            <a:r>
              <a:rPr lang="fr-CA" altLang="en-US" dirty="0"/>
              <a:t>Présentations/Webinaires</a:t>
            </a:r>
          </a:p>
          <a:p>
            <a:pPr lvl="1">
              <a:defRPr/>
            </a:pPr>
            <a:r>
              <a:rPr lang="fr-CA" altLang="en-US" dirty="0"/>
              <a:t>portée</a:t>
            </a:r>
          </a:p>
          <a:p>
            <a:pPr>
              <a:defRPr/>
            </a:pPr>
            <a:r>
              <a:rPr lang="fr-CA" altLang="en-US" dirty="0"/>
              <a:t>On vous a demandé de les classer</a:t>
            </a:r>
          </a:p>
          <a:p>
            <a:pPr>
              <a:defRPr/>
            </a:pPr>
            <a:endParaRPr lang="fr-CA" altLang="en-US" dirty="0"/>
          </a:p>
          <a:p>
            <a:pPr marL="457200" lvl="1" indent="0">
              <a:buFont typeface="Arial" panose="020B0604020202020204" pitchFamily="34" charset="0"/>
              <a:buNone/>
              <a:defRPr/>
            </a:pPr>
            <a:endParaRPr lang="en-US" altLang="en-US" dirty="0"/>
          </a:p>
        </p:txBody>
      </p:sp>
      <p:pic>
        <p:nvPicPr>
          <p:cNvPr id="22533" name="Picture 1">
            <a:extLst>
              <a:ext uri="{FF2B5EF4-FFF2-40B4-BE49-F238E27FC236}">
                <a16:creationId xmlns:a16="http://schemas.microsoft.com/office/drawing/2014/main" id="{9E9E402C-3E28-2C39-E743-08827E503F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84988" y="1235075"/>
            <a:ext cx="4545012" cy="5121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B1025B-4D23-74C1-0030-6D616A782C9D}"/>
              </a:ext>
            </a:extLst>
          </p:cNvPr>
          <p:cNvSpPr>
            <a:spLocks noGrp="1"/>
          </p:cNvSpPr>
          <p:nvPr>
            <p:ph type="title"/>
          </p:nvPr>
        </p:nvSpPr>
        <p:spPr>
          <a:xfrm>
            <a:off x="838200" y="77788"/>
            <a:ext cx="10515600" cy="871537"/>
          </a:xfrm>
        </p:spPr>
        <p:txBody>
          <a:bodyPr rtlCol="0">
            <a:normAutofit/>
          </a:bodyPr>
          <a:lstStyle/>
          <a:p>
            <a:pPr algn="ctr" eaLnBrk="1" fontAlgn="auto" hangingPunct="1">
              <a:spcAft>
                <a:spcPts val="0"/>
              </a:spcAft>
              <a:defRPr/>
            </a:pPr>
            <a:r>
              <a:rPr lang="en-CA" dirty="0"/>
              <a:t>Priorities</a:t>
            </a:r>
            <a:endParaRPr lang="en-US" dirty="0"/>
          </a:p>
        </p:txBody>
      </p:sp>
      <p:sp>
        <p:nvSpPr>
          <p:cNvPr id="24579" name="Slide Number Placeholder 3">
            <a:extLst>
              <a:ext uri="{FF2B5EF4-FFF2-40B4-BE49-F238E27FC236}">
                <a16:creationId xmlns:a16="http://schemas.microsoft.com/office/drawing/2014/main" id="{A0921423-3D8F-5438-909C-18C318EFDD86}"/>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73237F3-94D6-49AE-9BFD-90ED41EAA768}" type="slidenum">
              <a:rPr lang="en-US" altLang="en-US" sz="1200">
                <a:solidFill>
                  <a:srgbClr val="898989"/>
                </a:solidFill>
              </a:rPr>
              <a:pPr>
                <a:lnSpc>
                  <a:spcPct val="100000"/>
                </a:lnSpc>
                <a:spcBef>
                  <a:spcPct val="0"/>
                </a:spcBef>
                <a:buFontTx/>
                <a:buNone/>
              </a:pPr>
              <a:t>5</a:t>
            </a:fld>
            <a:endParaRPr lang="en-US" altLang="en-US" sz="1200">
              <a:solidFill>
                <a:srgbClr val="898989"/>
              </a:solidFill>
            </a:endParaRPr>
          </a:p>
        </p:txBody>
      </p:sp>
      <p:pic>
        <p:nvPicPr>
          <p:cNvPr id="24580" name="Picture 4">
            <a:extLst>
              <a:ext uri="{FF2B5EF4-FFF2-40B4-BE49-F238E27FC236}">
                <a16:creationId xmlns:a16="http://schemas.microsoft.com/office/drawing/2014/main" id="{91C5FB0C-C5CD-8F29-6731-27D54E508F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7225" y="9525"/>
            <a:ext cx="10877550" cy="673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E69AE8A7-A0D5-083A-D8C0-81FE9AAD489D}"/>
              </a:ext>
            </a:extLst>
          </p:cNvPr>
          <p:cNvSpPr/>
          <p:nvPr/>
        </p:nvSpPr>
        <p:spPr>
          <a:xfrm>
            <a:off x="857250" y="1914525"/>
            <a:ext cx="10496550" cy="292576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629FEB-B318-E345-0465-81F4CB94098E}"/>
              </a:ext>
            </a:extLst>
          </p:cNvPr>
          <p:cNvSpPr>
            <a:spLocks noGrp="1"/>
          </p:cNvSpPr>
          <p:nvPr>
            <p:ph type="title"/>
          </p:nvPr>
        </p:nvSpPr>
        <p:spPr>
          <a:xfrm>
            <a:off x="431800" y="220663"/>
            <a:ext cx="10515600" cy="871537"/>
          </a:xfrm>
        </p:spPr>
        <p:txBody>
          <a:bodyPr rtlCol="0">
            <a:normAutofit fontScale="90000"/>
          </a:bodyPr>
          <a:lstStyle/>
          <a:p>
            <a:pPr eaLnBrk="1" fontAlgn="auto" hangingPunct="1">
              <a:spcAft>
                <a:spcPts val="0"/>
              </a:spcAft>
              <a:defRPr/>
            </a:pPr>
            <a:r>
              <a:rPr lang="en-CA" dirty="0"/>
              <a:t>#1 </a:t>
            </a:r>
            <a:r>
              <a:rPr lang="fr-CA" dirty="0"/>
              <a:t>Développer une liste de maladies émergentes et zoonotiques prioritaires au Canada</a:t>
            </a:r>
            <a:endParaRPr lang="en-US" dirty="0"/>
          </a:p>
        </p:txBody>
      </p:sp>
      <p:sp>
        <p:nvSpPr>
          <p:cNvPr id="26627" name="Slide Number Placeholder 3">
            <a:extLst>
              <a:ext uri="{FF2B5EF4-FFF2-40B4-BE49-F238E27FC236}">
                <a16:creationId xmlns:a16="http://schemas.microsoft.com/office/drawing/2014/main" id="{C1821850-4D77-2F04-1801-363EC51DF67E}"/>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6BDB9F2-2852-4041-A9A3-B2F73B97398A}" type="slidenum">
              <a:rPr lang="en-US" altLang="en-US" sz="1200">
                <a:solidFill>
                  <a:srgbClr val="898989"/>
                </a:solidFill>
              </a:rPr>
              <a:pPr>
                <a:lnSpc>
                  <a:spcPct val="100000"/>
                </a:lnSpc>
                <a:spcBef>
                  <a:spcPct val="0"/>
                </a:spcBef>
                <a:buFontTx/>
                <a:buNone/>
              </a:pPr>
              <a:t>6</a:t>
            </a:fld>
            <a:endParaRPr lang="en-US" altLang="en-US" sz="1200">
              <a:solidFill>
                <a:srgbClr val="898989"/>
              </a:solidFill>
            </a:endParaRPr>
          </a:p>
        </p:txBody>
      </p:sp>
      <p:sp>
        <p:nvSpPr>
          <p:cNvPr id="2" name="TextBox 1">
            <a:extLst>
              <a:ext uri="{FF2B5EF4-FFF2-40B4-BE49-F238E27FC236}">
                <a16:creationId xmlns:a16="http://schemas.microsoft.com/office/drawing/2014/main" id="{A169DF23-BFF5-514D-8671-82B14691BB5A}"/>
              </a:ext>
            </a:extLst>
          </p:cNvPr>
          <p:cNvSpPr txBox="1"/>
          <p:nvPr/>
        </p:nvSpPr>
        <p:spPr>
          <a:xfrm>
            <a:off x="431800" y="1524000"/>
            <a:ext cx="11414125" cy="4586288"/>
          </a:xfrm>
          <a:prstGeom prst="rect">
            <a:avLst/>
          </a:prstGeom>
          <a:noFill/>
        </p:spPr>
        <p:txBody>
          <a:bodyPr>
            <a:spAutoFit/>
          </a:bodyPr>
          <a:lstStyle/>
          <a:p>
            <a:pPr>
              <a:defRPr/>
            </a:pPr>
            <a:r>
              <a:rPr lang="en-US" sz="2800" dirty="0"/>
              <a:t>Il </a:t>
            </a:r>
            <a:r>
              <a:rPr lang="en-US" sz="2800" dirty="0" err="1"/>
              <a:t>existe</a:t>
            </a:r>
            <a:r>
              <a:rPr lang="en-US" sz="2800" dirty="0"/>
              <a:t> </a:t>
            </a:r>
            <a:r>
              <a:rPr lang="en-US" sz="2800" dirty="0" err="1"/>
              <a:t>différents</a:t>
            </a:r>
            <a:r>
              <a:rPr lang="en-US" sz="2800" dirty="0"/>
              <a:t> </a:t>
            </a:r>
            <a:r>
              <a:rPr lang="en-US" sz="2800" dirty="0" err="1"/>
              <a:t>outils</a:t>
            </a:r>
            <a:r>
              <a:rPr lang="en-US" sz="2800" dirty="0"/>
              <a:t> de </a:t>
            </a:r>
            <a:r>
              <a:rPr lang="en-US" sz="2800" dirty="0" err="1"/>
              <a:t>priorisation</a:t>
            </a:r>
            <a:r>
              <a:rPr lang="en-US" sz="2800" dirty="0"/>
              <a:t>: </a:t>
            </a:r>
          </a:p>
          <a:p>
            <a:pPr marL="285750" indent="-285750">
              <a:buFont typeface="Arial" panose="020B0604020202020204" pitchFamily="34" charset="0"/>
              <a:buChar char="•"/>
              <a:defRPr/>
            </a:pPr>
            <a:r>
              <a:rPr lang="en-US" sz="2400" dirty="0">
                <a:hlinkClick r:id="rId3"/>
              </a:rPr>
              <a:t>CDC One Health Zoonotic Disease Prioritization</a:t>
            </a:r>
            <a:r>
              <a:rPr lang="en-US" sz="2400" dirty="0"/>
              <a:t> (2022)</a:t>
            </a:r>
          </a:p>
          <a:p>
            <a:pPr>
              <a:defRPr/>
            </a:pPr>
            <a:endParaRPr lang="en-CA" sz="2400" dirty="0"/>
          </a:p>
          <a:p>
            <a:pPr marL="285750" indent="-285750">
              <a:buFont typeface="Arial" panose="020B0604020202020204" pitchFamily="34" charset="0"/>
              <a:buChar char="•"/>
              <a:defRPr/>
            </a:pPr>
            <a:r>
              <a:rPr lang="en-US" sz="2400" dirty="0">
                <a:hlinkClick r:id="rId4"/>
              </a:rPr>
              <a:t>Taking a </a:t>
            </a:r>
            <a:r>
              <a:rPr lang="en-US" sz="2400" dirty="0" err="1">
                <a:hlinkClick r:id="rId4"/>
              </a:rPr>
              <a:t>multisectoral</a:t>
            </a:r>
            <a:r>
              <a:rPr lang="en-US" sz="2400" dirty="0">
                <a:hlinkClick r:id="rId4"/>
              </a:rPr>
              <a:t>, one health approach: a tripartite guide to addressing zoonotic diseases in countries (who.int)</a:t>
            </a:r>
            <a:r>
              <a:rPr lang="en-US" sz="2400" dirty="0"/>
              <a:t> (2019)</a:t>
            </a:r>
            <a:endParaRPr lang="en-US" sz="3200" dirty="0"/>
          </a:p>
          <a:p>
            <a:pPr>
              <a:defRPr/>
            </a:pPr>
            <a:r>
              <a:rPr lang="en-US" sz="2400" dirty="0" err="1"/>
              <a:t>Canadien</a:t>
            </a:r>
            <a:endParaRPr lang="en-US" sz="2400" dirty="0"/>
          </a:p>
          <a:p>
            <a:pPr marL="285750" indent="-285750">
              <a:buFont typeface="Arial" panose="020B0604020202020204" pitchFamily="34" charset="0"/>
              <a:buChar char="•"/>
              <a:defRPr/>
            </a:pPr>
            <a:r>
              <a:rPr lang="en-CA" sz="2400" u="sng" dirty="0">
                <a:hlinkClick r:id="rId5"/>
              </a:rPr>
              <a:t>A Stakeholder-Informed Approach to the Identification of Criteria for the Prioritization of Zoonoses in Canada | PLOS ONE</a:t>
            </a:r>
            <a:r>
              <a:rPr lang="en-CA" sz="2400" dirty="0"/>
              <a:t> (2012)</a:t>
            </a:r>
          </a:p>
          <a:p>
            <a:pPr marL="285750" indent="-285750">
              <a:buFont typeface="Arial" panose="020B0604020202020204" pitchFamily="34" charset="0"/>
              <a:buChar char="•"/>
              <a:defRPr/>
            </a:pPr>
            <a:r>
              <a:rPr lang="en-CA" sz="2400" u="sng" dirty="0">
                <a:hlinkClick r:id="rId6"/>
              </a:rPr>
              <a:t>A Quantitative and Novel Approach to the Prioritization of Zoonotic Diseases in North America: A Public Perspective | PLOS ONE</a:t>
            </a:r>
            <a:r>
              <a:rPr lang="en-CA" sz="2400" dirty="0"/>
              <a:t> (2012)</a:t>
            </a:r>
          </a:p>
          <a:p>
            <a:pPr marL="285750" indent="-285750">
              <a:buFont typeface="Arial" panose="020B0604020202020204" pitchFamily="34" charset="0"/>
              <a:buChar char="•"/>
              <a:defRPr/>
            </a:pPr>
            <a:r>
              <a:rPr lang="en-CA" sz="2400" u="sng" dirty="0">
                <a:hlinkClick r:id="rId7"/>
              </a:rPr>
              <a:t>A Quantitative Approach to the Prioritization of Zoonotic Diseases in North America: A Health Professionals’ Perspective | PLOS ONE</a:t>
            </a:r>
            <a:r>
              <a:rPr lang="en-CA" sz="2400" dirty="0"/>
              <a:t> (2013)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73A81B-5F74-EDEE-AB66-8AC66DA36FDB}"/>
              </a:ext>
            </a:extLst>
          </p:cNvPr>
          <p:cNvSpPr>
            <a:spLocks noGrp="1"/>
          </p:cNvSpPr>
          <p:nvPr>
            <p:ph type="title"/>
          </p:nvPr>
        </p:nvSpPr>
        <p:spPr>
          <a:xfrm>
            <a:off x="431800" y="142875"/>
            <a:ext cx="10515600" cy="871538"/>
          </a:xfrm>
        </p:spPr>
        <p:txBody>
          <a:bodyPr rtlCol="0">
            <a:normAutofit fontScale="90000"/>
          </a:bodyPr>
          <a:lstStyle/>
          <a:p>
            <a:pPr eaLnBrk="1" fontAlgn="auto" hangingPunct="1">
              <a:spcAft>
                <a:spcPts val="0"/>
              </a:spcAft>
              <a:defRPr/>
            </a:pPr>
            <a:r>
              <a:rPr lang="en-CA" dirty="0"/>
              <a:t>#1 </a:t>
            </a:r>
            <a:r>
              <a:rPr lang="fr-CA" dirty="0"/>
              <a:t>Développer une liste de maladies émergentes et zoonotiques prioritaires au Canada</a:t>
            </a:r>
            <a:endParaRPr lang="en-US" dirty="0"/>
          </a:p>
        </p:txBody>
      </p:sp>
      <p:sp>
        <p:nvSpPr>
          <p:cNvPr id="28675" name="Slide Number Placeholder 3">
            <a:extLst>
              <a:ext uri="{FF2B5EF4-FFF2-40B4-BE49-F238E27FC236}">
                <a16:creationId xmlns:a16="http://schemas.microsoft.com/office/drawing/2014/main" id="{8792F3F1-57FA-B7E3-974B-20DF792C2594}"/>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76146A52-6B73-4F97-92E6-F2BD05638DB0}" type="slidenum">
              <a:rPr lang="en-US" altLang="en-US" sz="1200">
                <a:solidFill>
                  <a:srgbClr val="898989"/>
                </a:solidFill>
              </a:rPr>
              <a:pPr>
                <a:lnSpc>
                  <a:spcPct val="100000"/>
                </a:lnSpc>
                <a:spcBef>
                  <a:spcPct val="0"/>
                </a:spcBef>
                <a:buFontTx/>
                <a:buNone/>
              </a:pPr>
              <a:t>7</a:t>
            </a:fld>
            <a:endParaRPr lang="en-US" altLang="en-US" sz="1200">
              <a:solidFill>
                <a:srgbClr val="898989"/>
              </a:solidFill>
            </a:endParaRPr>
          </a:p>
        </p:txBody>
      </p:sp>
      <p:pic>
        <p:nvPicPr>
          <p:cNvPr id="28676" name="Picture 3">
            <a:extLst>
              <a:ext uri="{FF2B5EF4-FFF2-40B4-BE49-F238E27FC236}">
                <a16:creationId xmlns:a16="http://schemas.microsoft.com/office/drawing/2014/main" id="{A199846E-FE83-7A0C-D939-FE248D5029A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75525" y="1014413"/>
            <a:ext cx="4692650" cy="516413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677" name="TextBox 5">
            <a:extLst>
              <a:ext uri="{FF2B5EF4-FFF2-40B4-BE49-F238E27FC236}">
                <a16:creationId xmlns:a16="http://schemas.microsoft.com/office/drawing/2014/main" id="{E5BE328C-6C48-2120-C5D7-C4580D9BEA80}"/>
              </a:ext>
            </a:extLst>
          </p:cNvPr>
          <p:cNvSpPr txBox="1">
            <a:spLocks noChangeArrowheads="1"/>
          </p:cNvSpPr>
          <p:nvPr/>
        </p:nvSpPr>
        <p:spPr bwMode="auto">
          <a:xfrm>
            <a:off x="7375525" y="6178550"/>
            <a:ext cx="4367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dirty="0" err="1"/>
              <a:t>Procédure</a:t>
            </a:r>
            <a:r>
              <a:rPr lang="en-US" altLang="en-US" sz="1800" b="1" dirty="0"/>
              <a:t> de </a:t>
            </a:r>
            <a:r>
              <a:rPr lang="en-US" altLang="en-US" sz="1800" b="1" dirty="0" err="1"/>
              <a:t>hiérarchisation</a:t>
            </a:r>
            <a:r>
              <a:rPr lang="en-US" altLang="en-US" sz="1800" b="1" dirty="0"/>
              <a:t> des </a:t>
            </a:r>
            <a:r>
              <a:rPr lang="en-US" altLang="en-US" sz="1800" b="1" dirty="0" err="1"/>
              <a:t>priorités</a:t>
            </a:r>
            <a:r>
              <a:rPr lang="en-US" altLang="en-US" sz="1800" b="1" dirty="0"/>
              <a:t> du  CDC One Health Zoonotic Disease</a:t>
            </a:r>
            <a:endParaRPr lang="en-CA" altLang="en-US" sz="1800" b="1" dirty="0"/>
          </a:p>
        </p:txBody>
      </p:sp>
      <p:sp>
        <p:nvSpPr>
          <p:cNvPr id="28678" name="TextBox 6">
            <a:extLst>
              <a:ext uri="{FF2B5EF4-FFF2-40B4-BE49-F238E27FC236}">
                <a16:creationId xmlns:a16="http://schemas.microsoft.com/office/drawing/2014/main" id="{28B96CF4-AB3B-D006-EA8F-CA301EF5436B}"/>
              </a:ext>
            </a:extLst>
          </p:cNvPr>
          <p:cNvSpPr txBox="1">
            <a:spLocks noChangeArrowheads="1"/>
          </p:cNvSpPr>
          <p:nvPr/>
        </p:nvSpPr>
        <p:spPr bwMode="auto">
          <a:xfrm>
            <a:off x="696913" y="1479550"/>
            <a:ext cx="61372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fr-CA" altLang="en-US" sz="2400" dirty="0"/>
              <a:t>Quelle sera notre perspective?</a:t>
            </a:r>
          </a:p>
          <a:p>
            <a:pPr lvl="1">
              <a:lnSpc>
                <a:spcPct val="100000"/>
              </a:lnSpc>
              <a:spcBef>
                <a:spcPct val="0"/>
              </a:spcBef>
            </a:pPr>
            <a:r>
              <a:rPr lang="fr-CA" altLang="en-US" dirty="0"/>
              <a:t>Maladies animales émergentes?</a:t>
            </a:r>
          </a:p>
          <a:p>
            <a:pPr lvl="1">
              <a:lnSpc>
                <a:spcPct val="100000"/>
              </a:lnSpc>
              <a:spcBef>
                <a:spcPct val="0"/>
              </a:spcBef>
            </a:pPr>
            <a:r>
              <a:rPr lang="fr-CA" altLang="en-US" dirty="0"/>
              <a:t>Strictement les maladies zoonotiques?</a:t>
            </a:r>
          </a:p>
          <a:p>
            <a:pPr>
              <a:lnSpc>
                <a:spcPct val="100000"/>
              </a:lnSpc>
              <a:spcBef>
                <a:spcPct val="0"/>
              </a:spcBef>
            </a:pPr>
            <a:r>
              <a:rPr lang="fr-CA" altLang="en-US" sz="2400" dirty="0"/>
              <a:t>Quelles seront les actions entreprises avec la liste des priorités si nous en établissons une?</a:t>
            </a:r>
          </a:p>
          <a:p>
            <a:pPr lvl="1">
              <a:lnSpc>
                <a:spcPct val="100000"/>
              </a:lnSpc>
              <a:spcBef>
                <a:spcPct val="0"/>
              </a:spcBef>
            </a:pPr>
            <a:r>
              <a:rPr lang="fr-CA" altLang="en-US" dirty="0"/>
              <a:t>Recommandations</a:t>
            </a:r>
          </a:p>
          <a:p>
            <a:pPr lvl="1">
              <a:lnSpc>
                <a:spcPct val="100000"/>
              </a:lnSpc>
              <a:spcBef>
                <a:spcPct val="0"/>
              </a:spcBef>
            </a:pPr>
            <a:r>
              <a:rPr lang="fr-CA" altLang="en-US" dirty="0"/>
              <a:t>Une recherche plus active des sujets prioritaires</a:t>
            </a:r>
          </a:p>
          <a:p>
            <a:pPr lvl="1">
              <a:lnSpc>
                <a:spcPct val="100000"/>
              </a:lnSpc>
              <a:spcBef>
                <a:spcPct val="0"/>
              </a:spcBef>
            </a:pPr>
            <a:r>
              <a:rPr lang="fr-CA" altLang="en-US" dirty="0"/>
              <a:t>Présentations des experts</a:t>
            </a:r>
          </a:p>
          <a:p>
            <a:pPr>
              <a:lnSpc>
                <a:spcPct val="100000"/>
              </a:lnSpc>
              <a:spcBef>
                <a:spcPct val="0"/>
              </a:spcBef>
            </a:pPr>
            <a:r>
              <a:rPr lang="fr-CA" altLang="en-US" sz="2400" dirty="0"/>
              <a:t>Quelqu'un a-t-il de l'expérience dans la conduite d'un processus de hiérarchisation des priorités et pourrait-il diriger cet effort?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72520C-C7DA-1361-5929-C1B5A8DF43DF}"/>
              </a:ext>
            </a:extLst>
          </p:cNvPr>
          <p:cNvSpPr>
            <a:spLocks noGrp="1"/>
          </p:cNvSpPr>
          <p:nvPr>
            <p:ph type="title"/>
          </p:nvPr>
        </p:nvSpPr>
        <p:spPr>
          <a:xfrm>
            <a:off x="431800" y="220663"/>
            <a:ext cx="10515600" cy="871537"/>
          </a:xfrm>
        </p:spPr>
        <p:txBody>
          <a:bodyPr rtlCol="0">
            <a:normAutofit fontScale="90000"/>
          </a:bodyPr>
          <a:lstStyle/>
          <a:p>
            <a:pPr eaLnBrk="1" fontAlgn="auto" hangingPunct="1">
              <a:spcAft>
                <a:spcPts val="0"/>
              </a:spcAft>
              <a:defRPr/>
            </a:pPr>
            <a:r>
              <a:rPr lang="en-CA" dirty="0"/>
              <a:t>#2 </a:t>
            </a:r>
            <a:r>
              <a:rPr lang="fr-CA" altLang="en-US" noProof="0" dirty="0"/>
              <a:t>Rapporter/résumer les tendances à travers le temps</a:t>
            </a:r>
            <a:endParaRPr lang="en-US" dirty="0"/>
          </a:p>
        </p:txBody>
      </p:sp>
      <p:sp>
        <p:nvSpPr>
          <p:cNvPr id="30723" name="Slide Number Placeholder 3">
            <a:extLst>
              <a:ext uri="{FF2B5EF4-FFF2-40B4-BE49-F238E27FC236}">
                <a16:creationId xmlns:a16="http://schemas.microsoft.com/office/drawing/2014/main" id="{A5E0B309-AB81-7201-2DA2-FB3C08EEBA64}"/>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2A55A53D-02D4-4FD0-9111-A2D71458CF5A}" type="slidenum">
              <a:rPr lang="en-US" altLang="en-US" sz="1200">
                <a:solidFill>
                  <a:srgbClr val="898989"/>
                </a:solidFill>
              </a:rPr>
              <a:pPr>
                <a:lnSpc>
                  <a:spcPct val="100000"/>
                </a:lnSpc>
                <a:spcBef>
                  <a:spcPct val="0"/>
                </a:spcBef>
                <a:buFontTx/>
                <a:buNone/>
              </a:pPr>
              <a:t>8</a:t>
            </a:fld>
            <a:endParaRPr lang="en-US" altLang="en-US" sz="1200">
              <a:solidFill>
                <a:srgbClr val="898989"/>
              </a:solidFill>
            </a:endParaRPr>
          </a:p>
        </p:txBody>
      </p:sp>
      <p:pic>
        <p:nvPicPr>
          <p:cNvPr id="4" name="Content Placeholder 5">
            <a:extLst>
              <a:ext uri="{FF2B5EF4-FFF2-40B4-BE49-F238E27FC236}">
                <a16:creationId xmlns:a16="http://schemas.microsoft.com/office/drawing/2014/main" id="{D67E20CC-09B5-7EB0-26E1-F4325CD4E727}"/>
              </a:ext>
            </a:extLst>
          </p:cNvPr>
          <p:cNvPicPr/>
          <p:nvPr/>
        </p:nvPicPr>
        <p:blipFill>
          <a:blip r:embed="rId3"/>
          <a:stretch>
            <a:fillRect/>
          </a:stretch>
        </p:blipFill>
        <p:spPr>
          <a:xfrm>
            <a:off x="4298950" y="3076575"/>
            <a:ext cx="6850063" cy="2990850"/>
          </a:xfrm>
          <a:prstGeom prst="rect">
            <a:avLst/>
          </a:prstGeom>
          <a:ln>
            <a:noFill/>
          </a:ln>
          <a:effectLst>
            <a:outerShdw blurRad="292100" dist="139700" dir="2700000" algn="tl" rotWithShape="0">
              <a:srgbClr val="333333">
                <a:alpha val="65000"/>
              </a:srgbClr>
            </a:outerShdw>
          </a:effectLst>
        </p:spPr>
      </p:pic>
      <p:sp>
        <p:nvSpPr>
          <p:cNvPr id="30725" name="TextBox 1">
            <a:extLst>
              <a:ext uri="{FF2B5EF4-FFF2-40B4-BE49-F238E27FC236}">
                <a16:creationId xmlns:a16="http://schemas.microsoft.com/office/drawing/2014/main" id="{8E88FC9A-4CFA-99E4-810E-4F104ACDA5D3}"/>
              </a:ext>
            </a:extLst>
          </p:cNvPr>
          <p:cNvSpPr txBox="1">
            <a:spLocks noChangeArrowheads="1"/>
          </p:cNvSpPr>
          <p:nvPr/>
        </p:nvSpPr>
        <p:spPr bwMode="auto">
          <a:xfrm>
            <a:off x="665163" y="1217613"/>
            <a:ext cx="726757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fr-CA" altLang="en-US" sz="2400" dirty="0"/>
              <a:t>Fournir des tendances lors des rapports/présentations trimestriels du SCSSA </a:t>
            </a:r>
          </a:p>
          <a:p>
            <a:pPr>
              <a:lnSpc>
                <a:spcPct val="100000"/>
              </a:lnSpc>
              <a:spcBef>
                <a:spcPct val="0"/>
              </a:spcBef>
            </a:pPr>
            <a:r>
              <a:rPr lang="fr-CA" altLang="en-US" sz="2400" dirty="0"/>
              <a:t>Démonstration du KIWI Hazard Trends Tool </a:t>
            </a:r>
          </a:p>
          <a:p>
            <a:pPr>
              <a:lnSpc>
                <a:spcPct val="100000"/>
              </a:lnSpc>
              <a:spcBef>
                <a:spcPct val="0"/>
              </a:spcBef>
            </a:pPr>
            <a:r>
              <a:rPr lang="fr-CA" altLang="en-US" sz="2400" dirty="0"/>
              <a:t>Autres méthodes pour rapporter des tendances?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CEFDF2-69CC-E784-119E-829583E47E55}"/>
              </a:ext>
            </a:extLst>
          </p:cNvPr>
          <p:cNvSpPr>
            <a:spLocks noGrp="1"/>
          </p:cNvSpPr>
          <p:nvPr>
            <p:ph type="title"/>
          </p:nvPr>
        </p:nvSpPr>
        <p:spPr>
          <a:xfrm>
            <a:off x="431800" y="820738"/>
            <a:ext cx="10515600" cy="871537"/>
          </a:xfrm>
        </p:spPr>
        <p:txBody>
          <a:bodyPr rtlCol="0">
            <a:normAutofit fontScale="90000"/>
          </a:bodyPr>
          <a:lstStyle/>
          <a:p>
            <a:pPr eaLnBrk="1" fontAlgn="auto" hangingPunct="1">
              <a:spcAft>
                <a:spcPts val="0"/>
              </a:spcAft>
              <a:defRPr/>
            </a:pPr>
            <a:r>
              <a:rPr lang="en-CA" dirty="0"/>
              <a:t>#3 </a:t>
            </a:r>
            <a:r>
              <a:rPr lang="fr-CA" altLang="en-US" noProof="0" dirty="0"/>
              <a:t>Fournir des mises à jour sur la recherche et les meilleures pratiques en contrôle et prévention des maladies</a:t>
            </a:r>
            <a:br>
              <a:rPr lang="fr-CA" altLang="en-US" noProof="0" dirty="0"/>
            </a:br>
            <a:endParaRPr lang="en-US" dirty="0"/>
          </a:p>
        </p:txBody>
      </p:sp>
      <p:sp>
        <p:nvSpPr>
          <p:cNvPr id="32771" name="Slide Number Placeholder 3">
            <a:extLst>
              <a:ext uri="{FF2B5EF4-FFF2-40B4-BE49-F238E27FC236}">
                <a16:creationId xmlns:a16="http://schemas.microsoft.com/office/drawing/2014/main" id="{9EC79AB8-5696-E3BE-E1E3-4A42E7564299}"/>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0220505-45F3-4024-AB49-CB5704BBC76A}" type="slidenum">
              <a:rPr lang="en-US" altLang="en-US" sz="1200">
                <a:solidFill>
                  <a:srgbClr val="898989"/>
                </a:solidFill>
              </a:rPr>
              <a:pPr>
                <a:lnSpc>
                  <a:spcPct val="100000"/>
                </a:lnSpc>
                <a:spcBef>
                  <a:spcPct val="0"/>
                </a:spcBef>
                <a:buFontTx/>
                <a:buNone/>
              </a:pPr>
              <a:t>9</a:t>
            </a:fld>
            <a:endParaRPr lang="en-US" altLang="en-US" sz="1200">
              <a:solidFill>
                <a:srgbClr val="898989"/>
              </a:solidFill>
            </a:endParaRPr>
          </a:p>
        </p:txBody>
      </p:sp>
      <p:sp>
        <p:nvSpPr>
          <p:cNvPr id="2" name="TextBox 1">
            <a:extLst>
              <a:ext uri="{FF2B5EF4-FFF2-40B4-BE49-F238E27FC236}">
                <a16:creationId xmlns:a16="http://schemas.microsoft.com/office/drawing/2014/main" id="{7137469D-8E10-DFEF-055E-8FC3F2E1D75C}"/>
              </a:ext>
            </a:extLst>
          </p:cNvPr>
          <p:cNvSpPr txBox="1"/>
          <p:nvPr/>
        </p:nvSpPr>
        <p:spPr>
          <a:xfrm>
            <a:off x="690563" y="1845345"/>
            <a:ext cx="8758237" cy="1568450"/>
          </a:xfrm>
          <a:prstGeom prst="rect">
            <a:avLst/>
          </a:prstGeom>
          <a:noFill/>
        </p:spPr>
        <p:txBody>
          <a:bodyPr>
            <a:spAutoFit/>
          </a:bodyPr>
          <a:lstStyle/>
          <a:p>
            <a:pPr>
              <a:defRPr/>
            </a:pPr>
            <a:r>
              <a:rPr lang="fr-CA" sz="2400" dirty="0"/>
              <a:t>Comment devons-nous procéder:</a:t>
            </a:r>
          </a:p>
          <a:p>
            <a:pPr marL="742950" lvl="1" indent="-285750">
              <a:buFont typeface="Arial" panose="020B0604020202020204" pitchFamily="34" charset="0"/>
              <a:buChar char="•"/>
              <a:defRPr/>
            </a:pPr>
            <a:r>
              <a:rPr lang="fr-CA" sz="2400" dirty="0"/>
              <a:t>Inviter des chercheurs à donner des présentations</a:t>
            </a:r>
          </a:p>
          <a:p>
            <a:pPr marL="742950" lvl="1" indent="-285750">
              <a:buFont typeface="Arial" panose="020B0604020202020204" pitchFamily="34" charset="0"/>
              <a:buChar char="•"/>
              <a:defRPr/>
            </a:pPr>
            <a:r>
              <a:rPr lang="fr-CA" sz="2400" dirty="0"/>
              <a:t>Balayage additionnel pour des publications</a:t>
            </a:r>
          </a:p>
          <a:p>
            <a:pPr lvl="1">
              <a:defRPr/>
            </a:pPr>
            <a:endParaRPr lang="en-CA" sz="2400" dirty="0"/>
          </a:p>
        </p:txBody>
      </p:sp>
      <p:sp>
        <p:nvSpPr>
          <p:cNvPr id="6" name="Title 2">
            <a:extLst>
              <a:ext uri="{FF2B5EF4-FFF2-40B4-BE49-F238E27FC236}">
                <a16:creationId xmlns:a16="http://schemas.microsoft.com/office/drawing/2014/main" id="{89A6ECE7-53A8-981D-7E73-FF89A297F6A0}"/>
              </a:ext>
            </a:extLst>
          </p:cNvPr>
          <p:cNvSpPr txBox="1">
            <a:spLocks/>
          </p:cNvSpPr>
          <p:nvPr/>
        </p:nvSpPr>
        <p:spPr bwMode="auto">
          <a:xfrm>
            <a:off x="431800" y="3194050"/>
            <a:ext cx="10922000" cy="87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82500" lnSpcReduction="20000"/>
          </a:bodyPr>
          <a:lstStyle>
            <a:lvl1pPr algn="l" rtl="0" eaLnBrk="0" fontAlgn="base" hangingPunct="0">
              <a:lnSpc>
                <a:spcPct val="90000"/>
              </a:lnSpc>
              <a:spcBef>
                <a:spcPct val="0"/>
              </a:spcBef>
              <a:spcAft>
                <a:spcPct val="0"/>
              </a:spcAft>
              <a:defRPr sz="4400" b="1" kern="1200">
                <a:solidFill>
                  <a:schemeClr val="tx1"/>
                </a:solidFill>
                <a:latin typeface="+mn-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eaLnBrk="1" fontAlgn="auto" hangingPunct="1">
              <a:spcAft>
                <a:spcPts val="0"/>
              </a:spcAft>
              <a:defRPr/>
            </a:pPr>
            <a:r>
              <a:rPr lang="en-CA" dirty="0"/>
              <a:t>#4 </a:t>
            </a:r>
            <a:r>
              <a:rPr lang="fr-CA" altLang="en-US" noProof="0" dirty="0"/>
              <a:t>Explorer des partenariats avec des programmes de gestion des urgences provinciaux et municipaux</a:t>
            </a:r>
          </a:p>
        </p:txBody>
      </p:sp>
      <p:sp>
        <p:nvSpPr>
          <p:cNvPr id="32774" name="TextBox 6">
            <a:extLst>
              <a:ext uri="{FF2B5EF4-FFF2-40B4-BE49-F238E27FC236}">
                <a16:creationId xmlns:a16="http://schemas.microsoft.com/office/drawing/2014/main" id="{07E69620-0A5A-6E15-B291-C679333B389C}"/>
              </a:ext>
            </a:extLst>
          </p:cNvPr>
          <p:cNvSpPr txBox="1">
            <a:spLocks noChangeArrowheads="1"/>
          </p:cNvSpPr>
          <p:nvPr/>
        </p:nvSpPr>
        <p:spPr bwMode="auto">
          <a:xfrm>
            <a:off x="690563" y="3997325"/>
            <a:ext cx="980122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fr-CA" altLang="en-US" sz="2400" dirty="0"/>
              <a:t>Augmenter l’intérêt (membres passifs) des professionnels des programmes de gestion d’urgences. </a:t>
            </a:r>
          </a:p>
          <a:p>
            <a:pPr>
              <a:lnSpc>
                <a:spcPct val="100000"/>
              </a:lnSpc>
              <a:spcBef>
                <a:spcPct val="0"/>
              </a:spcBef>
            </a:pPr>
            <a:r>
              <a:rPr lang="fr-CA" altLang="en-US" sz="2400" dirty="0"/>
              <a:t>Est-ce qu’il faut autre chose?</a:t>
            </a:r>
          </a:p>
          <a:p>
            <a:pPr>
              <a:lnSpc>
                <a:spcPct val="100000"/>
              </a:lnSpc>
              <a:spcBef>
                <a:spcPct val="0"/>
              </a:spcBef>
            </a:pPr>
            <a:r>
              <a:rPr lang="fr-CA" altLang="en-US" sz="2400" dirty="0"/>
              <a:t>Identifier les programmes de gestion d’urgences, fournir de l’information/des présentations de la CMEZ?</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EZ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14273</TotalTime>
  <Words>2863</Words>
  <Application>Microsoft Office PowerPoint</Application>
  <PresentationFormat>Widescreen</PresentationFormat>
  <Paragraphs>241</Paragraphs>
  <Slides>21</Slides>
  <Notes>19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Times New Roman</vt:lpstr>
      <vt:lpstr>Office Theme</vt:lpstr>
      <vt:lpstr>CEZD</vt:lpstr>
      <vt:lpstr>Communauté des maladies émergentes et zoonotiques Téléconférence communautaire mensuelle</vt:lpstr>
      <vt:lpstr>Ordre du jour</vt:lpstr>
      <vt:lpstr>Mises à jour</vt:lpstr>
      <vt:lpstr>Sondage annuel</vt:lpstr>
      <vt:lpstr>Priorities</vt:lpstr>
      <vt:lpstr>#1 Développer une liste de maladies émergentes et zoonotiques prioritaires au Canada</vt:lpstr>
      <vt:lpstr>#1 Développer une liste de maladies émergentes et zoonotiques prioritaires au Canada</vt:lpstr>
      <vt:lpstr>#2 Rapporter/résumer les tendances à travers le temps</vt:lpstr>
      <vt:lpstr>#3 Fournir des mises à jour sur la recherche et les meilleures pratiques en contrôle et prévention des maladies </vt:lpstr>
      <vt:lpstr>#5 Étendre notre portée: santé environnementale, changement climatique, couverture plus large des vecteurs</vt:lpstr>
      <vt:lpstr>Sources d’information sur les abeilles</vt:lpstr>
      <vt:lpstr>Fièvre aphteuse SAT-2</vt:lpstr>
      <vt:lpstr>Fièvre aphteuse SAT-2</vt:lpstr>
      <vt:lpstr>Fièvre aphteuse – distribution globale</vt:lpstr>
      <vt:lpstr>Fièvre aphteuse – Ligne du temps de SAT-2</vt:lpstr>
      <vt:lpstr>Fièvre aphteuse – Irak</vt:lpstr>
      <vt:lpstr>Fièvre aphteuse - Jordanie</vt:lpstr>
      <vt:lpstr>Fièvre aphteuse – Türkiye</vt:lpstr>
      <vt:lpstr>Fièvre aphteuse – Pays à risque</vt:lpstr>
      <vt:lpstr>Série de webinaires de la FAO en mars 2023</vt:lpstr>
      <vt:lpstr>Cas d’ESB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Derek Ellis</dc:creator>
  <cp:lastModifiedBy>Osborn, Andrea (CFIA/ACIA)</cp:lastModifiedBy>
  <cp:revision>440</cp:revision>
  <dcterms:created xsi:type="dcterms:W3CDTF">2016-10-26T18:45:40Z</dcterms:created>
  <dcterms:modified xsi:type="dcterms:W3CDTF">2023-06-08T22:15:44Z</dcterms:modified>
</cp:coreProperties>
</file>