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91" r:id="rId3"/>
    <p:sldId id="384" r:id="rId4"/>
    <p:sldId id="388" r:id="rId5"/>
    <p:sldId id="490" r:id="rId6"/>
    <p:sldId id="340" r:id="rId7"/>
    <p:sldId id="389" r:id="rId8"/>
    <p:sldId id="390" r:id="rId9"/>
    <p:sldId id="386"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8" autoAdjust="0"/>
    <p:restoredTop sz="81663" autoAdjust="0"/>
  </p:normalViewPr>
  <p:slideViewPr>
    <p:cSldViewPr snapToGrid="0">
      <p:cViewPr varScale="1">
        <p:scale>
          <a:sx n="60" d="100"/>
          <a:sy n="60" d="100"/>
        </p:scale>
        <p:origin x="228"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Le nombre de cas a augmenté de 4 animaux depuis la dernière présentation en décembre.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Le séquençage génomique indique que les isolats présentent une corrélation étroite entre les chevaux infectés et l'exploitation de référence en Floride.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Les isolats ne correspondent pas aux souches des </a:t>
            </a:r>
            <a:r>
              <a:rPr lang="en-CA" dirty="0" err="1"/>
              <a:t>cas</a:t>
            </a:r>
            <a:r>
              <a:rPr lang="en-CA" dirty="0"/>
              <a:t> précédents aux États-Unis. Les isolats actuels appartiennent au même clade que deux isolats internationaux obtenus précédemment, mais ils ne sont pas étroitement apparentés.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56601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D4E2072-7CC1-3459-6C32-995FD69293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0557068-17FB-B680-6564-CF62301D8A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virus de l'encéphalite japonaise (JEV) est un flavivirus qui provoque des encéphalites chez l'homme, principalement en Asie et dans le Pacifique occidental. Le virus provoque également des maladies neurologiques chez les porcs et les chevaux, ainsi que des troubles de la reproduction chez les porcs. </a:t>
            </a:r>
          </a:p>
          <a:p>
            <a:endParaRPr lang="en-CA" altLang="en-US" dirty="0"/>
          </a:p>
          <a:p>
            <a:r>
              <a:rPr lang="en-CA" altLang="en-US" dirty="0">
                <a:solidFill>
                  <a:srgbClr val="1C1D1F"/>
                </a:solidFill>
                <a:latin typeface="Nunito" pitchFamily="2" charset="0"/>
              </a:rPr>
              <a:t>Le virus JE est transmis à l'homme par les piqûres de moustiques infectés de l'espèce </a:t>
            </a:r>
            <a:r>
              <a:rPr lang="en-CA" altLang="en-US" i="1" dirty="0">
                <a:solidFill>
                  <a:srgbClr val="1C1D1F"/>
                </a:solidFill>
                <a:latin typeface="Nunito" pitchFamily="2" charset="0"/>
              </a:rPr>
              <a:t>Culex</a:t>
            </a:r>
            <a:r>
              <a:rPr lang="en-CA" altLang="en-US" dirty="0">
                <a:solidFill>
                  <a:srgbClr val="1C1D1F"/>
                </a:solidFill>
                <a:latin typeface="Nunito" pitchFamily="2" charset="0"/>
              </a:rPr>
              <a:t>, en particulier </a:t>
            </a:r>
            <a:r>
              <a:rPr lang="en-CA" altLang="en-US" i="1" dirty="0">
                <a:solidFill>
                  <a:srgbClr val="1C1D1F"/>
                </a:solidFill>
                <a:latin typeface="Nunito" pitchFamily="2" charset="0"/>
              </a:rPr>
              <a:t>Culex </a:t>
            </a:r>
            <a:r>
              <a:rPr lang="en-CA" altLang="en-US" i="1" dirty="0" err="1">
                <a:solidFill>
                  <a:srgbClr val="1C1D1F"/>
                </a:solidFill>
                <a:latin typeface="Nunito" pitchFamily="2" charset="0"/>
              </a:rPr>
              <a:t>tritaeniorhynchus</a:t>
            </a:r>
            <a:r>
              <a:rPr lang="en-CA" altLang="en-US" dirty="0">
                <a:solidFill>
                  <a:srgbClr val="1C1D1F"/>
                </a:solidFill>
                <a:latin typeface="Nunito" pitchFamily="2" charset="0"/>
              </a:rPr>
              <a:t>.</a:t>
            </a:r>
          </a:p>
          <a:p>
            <a:endParaRPr lang="en-CA" altLang="en-US" dirty="0">
              <a:solidFill>
                <a:srgbClr val="1C1D1F"/>
              </a:solidFill>
              <a:latin typeface="Nunito" pitchFamily="2" charset="0"/>
            </a:endParaRPr>
          </a:p>
          <a:p>
            <a:r>
              <a:rPr lang="en-CA" altLang="en-US" dirty="0">
                <a:solidFill>
                  <a:srgbClr val="1C1D1F"/>
                </a:solidFill>
                <a:latin typeface="Nunito" pitchFamily="2" charset="0"/>
              </a:rPr>
              <a:t>Dans certaines régions d'Asie, la transmission du virus de l'encéphalopathie spongiforme européenne est saisonnière. La maladie humaine atteint généralement son apogée en été et en automne. </a:t>
            </a:r>
          </a:p>
          <a:p>
            <a:endParaRPr lang="en-CA" altLang="en-US" dirty="0"/>
          </a:p>
          <a:p>
            <a:r>
              <a:rPr lang="en-CA" altLang="en-US" dirty="0"/>
              <a:t>L'émergence du JEV aux États-Unis (et dans d'autres régions en dehors de l'Asie) est préoccupante en raison de la présence de moustiques vecteurs compétents et d'hôtes sensibles. </a:t>
            </a:r>
          </a:p>
          <a:p>
            <a:endParaRPr lang="en-CA" altLang="en-US" dirty="0"/>
          </a:p>
          <a:p>
            <a:r>
              <a:rPr lang="en-CA" altLang="en-US" dirty="0"/>
              <a:t>Premiers cas chez les porcs depuis 2022... Des rapports font état de cas d'encéphalopathie spongiforme chez des porcs sauvages, et l'on craint qu'ils n'amplifient et ne propagent le virus.</a:t>
            </a:r>
          </a:p>
        </p:txBody>
      </p:sp>
      <p:sp>
        <p:nvSpPr>
          <p:cNvPr id="35844" name="Slide Number Placeholder 3">
            <a:extLst>
              <a:ext uri="{FF2B5EF4-FFF2-40B4-BE49-F238E27FC236}">
                <a16:creationId xmlns:a16="http://schemas.microsoft.com/office/drawing/2014/main" id="{A99AECEA-4708-89AB-5FCF-AC221E72B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253B20-0BBF-4780-AA71-445487742EA8}" type="slidenum">
              <a:rPr lang="en-US" altLang="en-US" smtClean="0"/>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quelques signaux récents ont été émis en Europe. Les derniers signaux en Amérique du Nord remontent à novembre dernier.</a:t>
            </a:r>
          </a:p>
          <a:p>
            <a:r>
              <a:rPr lang="en-CA" dirty="0"/>
              <a:t>Augmentation générale des signaux d'une année sur l'autre - est-ce réel ? Pensez-vous que le nombre de cas de VNO augmente au Canada ?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2613483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4/29/2025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livestock-poultry-disease/equine/contagious-equine-metriti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hehorse.com/1134905/understanding-jamestown-canyon-virus-in-horses/" TargetMode="External"/><Relationship Id="rId1" Type="http://schemas.openxmlformats.org/officeDocument/2006/relationships/slideLayout" Target="../slideLayouts/slideLayout3.xml"/><Relationship Id="rId4" Type="http://schemas.openxmlformats.org/officeDocument/2006/relationships/hyperlink" Target="https://www.canada.ca/fr/sante-publique/services/rapports-publications/releve-maladies-transmissibles-canada-rmtc/numero-mensuel/2015-41/rmtc-volume-41-06-4-juin-2015/rmtc-volume-41-06-4-juin-2015.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dnsciencepub.com/doi/10.1139/m82-026" TargetMode="External"/><Relationship Id="rId2" Type="http://schemas.openxmlformats.org/officeDocument/2006/relationships/hyperlink" Target="https://journals.asm.org/doi/10.1128/aem.01351-12" TargetMode="External"/><Relationship Id="rId1" Type="http://schemas.openxmlformats.org/officeDocument/2006/relationships/slideLayout" Target="../slideLayouts/slideLayout3.xml"/><Relationship Id="rId6" Type="http://schemas.openxmlformats.org/officeDocument/2006/relationships/hyperlink" Target="https://pmc.ncbi.nlm.nih.gov/articles/PMC10305047/" TargetMode="External"/><Relationship Id="rId5" Type="http://schemas.openxmlformats.org/officeDocument/2006/relationships/hyperlink" Target="https://journals.sagepub.com/doi/epdf/10.1177/104063870001200118" TargetMode="External"/><Relationship Id="rId4" Type="http://schemas.openxmlformats.org/officeDocument/2006/relationships/hyperlink" Target="https://pmc.ncbi.nlm.nih.gov/articles/PMC586430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nsw.gov.au/news/Pages/20250314_01.aspx"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swinehealth.org/wp-content/uploads/2024/09/shic-factsheet-JEV-June2024.pdf" TargetMode="External"/><Relationship Id="rId4" Type="http://schemas.openxmlformats.org/officeDocument/2006/relationships/hyperlink" Target="https://www.daf.qld.gov.au/news-media/news/japanese-encephalitis-pigs#:~:text=JEV%20is%20a%20zoonotic%20disease,in%20Queensland%20since%20July%20202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outbreak-central-americ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copeg.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thehorse.com/1133626/florida-mare-contracts-eee/" TargetMode="External"/><Relationship Id="rId2" Type="http://schemas.openxmlformats.org/officeDocument/2006/relationships/hyperlink" Target="https://www.pahomepage.com/news/local-news/eee-virus-found-in-lackawanna-county/"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thehorse.com/1133760/florida-colt-tests-positive-for-eee-and-wn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science/article/pii/S1473309924006753" TargetMode="External"/><Relationship Id="rId2" Type="http://schemas.openxmlformats.org/officeDocument/2006/relationships/hyperlink" Target="https://wwwnc.cdc.gov/eid/article/31/1/24-0915_article"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équin du CAHSS</a:t>
            </a:r>
          </a:p>
          <a:p>
            <a:pPr eaLnBrk="1" hangingPunct="1"/>
            <a:r>
              <a:rPr lang="en-CA" altLang="en-US" dirty="0"/>
              <a:t>01 avril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DBC-4083-C704-8013-45095AF187E5}"/>
              </a:ext>
            </a:extLst>
          </p:cNvPr>
          <p:cNvSpPr>
            <a:spLocks noGrp="1"/>
          </p:cNvSpPr>
          <p:nvPr>
            <p:ph type="title"/>
          </p:nvPr>
        </p:nvSpPr>
        <p:spPr>
          <a:xfrm>
            <a:off x="27651" y="18255"/>
            <a:ext cx="11984298" cy="1325563"/>
          </a:xfrm>
        </p:spPr>
        <p:txBody>
          <a:bodyPr/>
          <a:lstStyle/>
          <a:p>
            <a:r>
              <a:rPr lang="en-CA" sz="3600" dirty="0">
                <a:hlinkClick r:id="rId3"/>
              </a:rPr>
              <a:t>Métrite contagieuse équine aux États-Unis (en cours)</a:t>
            </a:r>
            <a:endParaRPr lang="en-CA" sz="3600" dirty="0"/>
          </a:p>
        </p:txBody>
      </p:sp>
      <p:sp>
        <p:nvSpPr>
          <p:cNvPr id="3" name="Content Placeholder 2">
            <a:extLst>
              <a:ext uri="{FF2B5EF4-FFF2-40B4-BE49-F238E27FC236}">
                <a16:creationId xmlns:a16="http://schemas.microsoft.com/office/drawing/2014/main" id="{7853A3DA-A357-0026-6146-79765D129D73}"/>
              </a:ext>
            </a:extLst>
          </p:cNvPr>
          <p:cNvSpPr>
            <a:spLocks noGrp="1"/>
          </p:cNvSpPr>
          <p:nvPr>
            <p:ph sz="half" idx="1"/>
          </p:nvPr>
        </p:nvSpPr>
        <p:spPr>
          <a:xfrm>
            <a:off x="55302" y="1304564"/>
            <a:ext cx="5964498" cy="5553436"/>
          </a:xfrm>
        </p:spPr>
        <p:txBody>
          <a:bodyPr/>
          <a:lstStyle/>
          <a:p>
            <a:r>
              <a:rPr lang="en-CA" dirty="0"/>
              <a:t>La CEM est détectée sporadiquement aux États-Unis, la dernière fois qu'elle a été détectée remonte à 2013.</a:t>
            </a:r>
          </a:p>
          <a:p>
            <a:r>
              <a:rPr lang="en-CA" dirty="0"/>
              <a:t>Nombre de cas au 10 mars 2025</a:t>
            </a:r>
          </a:p>
          <a:p>
            <a:pPr lvl="1"/>
            <a:r>
              <a:rPr lang="en-CA" dirty="0"/>
              <a:t>52 animaux </a:t>
            </a:r>
            <a:r>
              <a:rPr lang="en-CA" dirty="0">
                <a:solidFill>
                  <a:srgbClr val="FF0000"/>
                </a:solidFill>
              </a:rPr>
              <a:t>(+4)</a:t>
            </a:r>
          </a:p>
          <a:p>
            <a:pPr lvl="2"/>
            <a:r>
              <a:rPr lang="en-CA" b="0" i="0" dirty="0">
                <a:effectLst/>
                <a:latin typeface="Public Sans Web"/>
              </a:rPr>
              <a:t>18 poneys domestiques (2 étalons, 1 jument et 15 hongres)</a:t>
            </a:r>
          </a:p>
          <a:p>
            <a:pPr lvl="2"/>
            <a:r>
              <a:rPr lang="en-CA" b="0" i="0" dirty="0">
                <a:effectLst/>
                <a:latin typeface="Public Sans Web"/>
              </a:rPr>
              <a:t>18 chevaux d'équitation (tous hongres), et </a:t>
            </a:r>
          </a:p>
          <a:p>
            <a:pPr lvl="2"/>
            <a:r>
              <a:rPr lang="en-CA" b="0" i="0" dirty="0">
                <a:effectLst/>
                <a:latin typeface="Public Sans Web"/>
              </a:rPr>
              <a:t>16 chevaux de trait (tous hongres)</a:t>
            </a:r>
          </a:p>
          <a:p>
            <a:pPr lvl="1"/>
            <a:r>
              <a:rPr lang="en-CA" b="0" i="0" dirty="0">
                <a:effectLst/>
                <a:latin typeface="Public Sans Web"/>
              </a:rPr>
              <a:t>41 sur</a:t>
            </a:r>
            <a:r>
              <a:rPr lang="en-CA" dirty="0">
                <a:latin typeface="Public Sans Web"/>
              </a:rPr>
              <a:t> Ferme index</a:t>
            </a:r>
          </a:p>
          <a:p>
            <a:pPr lvl="1"/>
            <a:r>
              <a:rPr lang="en-CA" dirty="0">
                <a:latin typeface="Public Sans Web"/>
              </a:rPr>
              <a:t>11 </a:t>
            </a:r>
            <a:r>
              <a:rPr lang="en-CA" b="0" i="0" dirty="0">
                <a:effectLst/>
                <a:latin typeface="Public Sans Web"/>
              </a:rPr>
              <a:t>hongres en Floride, en Iowa, dans le Maine, dans le Maryland, en Caroline du Nord et en </a:t>
            </a:r>
            <a:r>
              <a:rPr lang="en-CA" b="0" i="0" dirty="0">
                <a:solidFill>
                  <a:srgbClr val="FF0000"/>
                </a:solidFill>
                <a:effectLst/>
                <a:latin typeface="Public Sans Web"/>
              </a:rPr>
              <a:t>Caroline du Sud. </a:t>
            </a:r>
          </a:p>
        </p:txBody>
      </p:sp>
      <p:pic>
        <p:nvPicPr>
          <p:cNvPr id="7" name="Content Placeholder 6" descr="A group of horses standing together&#10;&#10;Description automatically generated">
            <a:extLst>
              <a:ext uri="{FF2B5EF4-FFF2-40B4-BE49-F238E27FC236}">
                <a16:creationId xmlns:a16="http://schemas.microsoft.com/office/drawing/2014/main" id="{FA112F68-1FF7-5F27-AF16-BC5A0923EE5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19800" y="1825625"/>
            <a:ext cx="5964498" cy="372781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5D95D99-0EC3-A70F-5753-D5F6454932B4}"/>
              </a:ext>
            </a:extLst>
          </p:cNvPr>
          <p:cNvSpPr>
            <a:spLocks noGrp="1"/>
          </p:cNvSpPr>
          <p:nvPr>
            <p:ph type="sldNum" sz="quarter" idx="10"/>
          </p:nvPr>
        </p:nvSpPr>
        <p:spPr/>
        <p:txBody>
          <a:bodyPr/>
          <a:lstStyle/>
          <a:p>
            <a:pPr>
              <a:defRPr/>
            </a:pPr>
            <a:fld id="{222C2B47-41F2-42A5-AA41-34CCD9669551}" type="slidenum">
              <a:rPr lang="en-US" smtClean="0"/>
              <a:t>2</a:t>
            </a:fld>
            <a:endParaRPr lang="en-US" dirty="0"/>
          </a:p>
        </p:txBody>
      </p:sp>
    </p:spTree>
    <p:extLst>
      <p:ext uri="{BB962C8B-B14F-4D97-AF65-F5344CB8AC3E}">
        <p14:creationId xmlns:p14="http://schemas.microsoft.com/office/powerpoint/2010/main" val="66203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9C93-CF82-0B98-DFFD-66ED0359D80F}"/>
              </a:ext>
            </a:extLst>
          </p:cNvPr>
          <p:cNvSpPr>
            <a:spLocks noGrp="1"/>
          </p:cNvSpPr>
          <p:nvPr>
            <p:ph type="title"/>
          </p:nvPr>
        </p:nvSpPr>
        <p:spPr>
          <a:xfrm>
            <a:off x="270164" y="1"/>
            <a:ext cx="11921836" cy="815974"/>
          </a:xfrm>
        </p:spPr>
        <p:txBody>
          <a:bodyPr/>
          <a:lstStyle/>
          <a:p>
            <a:r>
              <a:rPr lang="en-CA" sz="3200" dirty="0">
                <a:hlinkClick r:id="rId2"/>
              </a:rPr>
              <a:t>Comprendre le virus du canyon de Jamestown chez les chevaux</a:t>
            </a:r>
            <a:endParaRPr lang="en-CA" sz="3200" dirty="0"/>
          </a:p>
        </p:txBody>
      </p:sp>
      <p:sp>
        <p:nvSpPr>
          <p:cNvPr id="3" name="Content Placeholder 2">
            <a:extLst>
              <a:ext uri="{FF2B5EF4-FFF2-40B4-BE49-F238E27FC236}">
                <a16:creationId xmlns:a16="http://schemas.microsoft.com/office/drawing/2014/main" id="{EE14ABB2-8F90-CFE9-7D4E-63EA3C0B95D3}"/>
              </a:ext>
            </a:extLst>
          </p:cNvPr>
          <p:cNvSpPr>
            <a:spLocks noGrp="1"/>
          </p:cNvSpPr>
          <p:nvPr>
            <p:ph sz="half" idx="1"/>
          </p:nvPr>
        </p:nvSpPr>
        <p:spPr>
          <a:xfrm>
            <a:off x="516554" y="1383533"/>
            <a:ext cx="5181600" cy="4896398"/>
          </a:xfrm>
        </p:spPr>
        <p:txBody>
          <a:bodyPr/>
          <a:lstStyle/>
          <a:p>
            <a:r>
              <a:rPr lang="en-CA" sz="2600" dirty="0"/>
              <a:t>Découverte du virus Jamestown Canyon chez un cheval de Pennsylvanie atteint d'une maladie neurologique (oct. 2024)</a:t>
            </a:r>
          </a:p>
          <a:p>
            <a:r>
              <a:rPr lang="en-CA" sz="2600" dirty="0"/>
              <a:t>Il ne s'agit pas d'un nouveau virus et il n'y a pas lieu de s'alarmer</a:t>
            </a:r>
          </a:p>
          <a:p>
            <a:r>
              <a:rPr lang="en-CA" sz="2600" dirty="0"/>
              <a:t>Orthobunyavirus du sérogroupe californien</a:t>
            </a:r>
          </a:p>
          <a:p>
            <a:r>
              <a:rPr lang="en-CA" sz="2600" dirty="0"/>
              <a:t>Cycle de vie normal entre les cerfs et les moustiques ; les chevaux et les humains sont des hôtes occasionnels.</a:t>
            </a:r>
          </a:p>
        </p:txBody>
      </p:sp>
      <p:sp>
        <p:nvSpPr>
          <p:cNvPr id="5" name="Slide Number Placeholder 4">
            <a:extLst>
              <a:ext uri="{FF2B5EF4-FFF2-40B4-BE49-F238E27FC236}">
                <a16:creationId xmlns:a16="http://schemas.microsoft.com/office/drawing/2014/main" id="{2D6696E9-B885-6641-8067-DF0457DC9C63}"/>
              </a:ext>
            </a:extLst>
          </p:cNvPr>
          <p:cNvSpPr>
            <a:spLocks noGrp="1"/>
          </p:cNvSpPr>
          <p:nvPr>
            <p:ph type="sldNum" sz="quarter" idx="10"/>
          </p:nvPr>
        </p:nvSpPr>
        <p:spPr/>
        <p:txBody>
          <a:bodyPr/>
          <a:lstStyle/>
          <a:p>
            <a:pPr>
              <a:defRPr/>
            </a:pPr>
            <a:fld id="{222C2B47-41F2-42A5-AA41-34CCD9669551}" type="slidenum">
              <a:rPr lang="en-US" smtClean="0"/>
              <a:t>3</a:t>
            </a:fld>
            <a:endParaRPr lang="en-US"/>
          </a:p>
        </p:txBody>
      </p:sp>
      <p:pic>
        <p:nvPicPr>
          <p:cNvPr id="10" name="Content Placeholder 9">
            <a:extLst>
              <a:ext uri="{FF2B5EF4-FFF2-40B4-BE49-F238E27FC236}">
                <a16:creationId xmlns:a16="http://schemas.microsoft.com/office/drawing/2014/main" id="{C4731680-1520-C8EC-E9C4-25C213702EFF}"/>
              </a:ext>
            </a:extLst>
          </p:cNvPr>
          <p:cNvPicPr>
            <a:picLocks noGrp="1" noChangeAspect="1"/>
          </p:cNvPicPr>
          <p:nvPr>
            <p:ph sz="half" idx="2"/>
          </p:nvPr>
        </p:nvPicPr>
        <p:blipFill>
          <a:blip r:embed="rId3"/>
          <a:stretch>
            <a:fillRect/>
          </a:stretch>
        </p:blipFill>
        <p:spPr>
          <a:xfrm>
            <a:off x="6096000" y="1150950"/>
            <a:ext cx="5795439" cy="4556099"/>
          </a:xfrm>
        </p:spPr>
      </p:pic>
      <p:sp>
        <p:nvSpPr>
          <p:cNvPr id="6" name="TextBox 5">
            <a:extLst>
              <a:ext uri="{FF2B5EF4-FFF2-40B4-BE49-F238E27FC236}">
                <a16:creationId xmlns:a16="http://schemas.microsoft.com/office/drawing/2014/main" id="{59E1E161-AC28-B73E-8DC8-BB13C0DA1D92}"/>
              </a:ext>
            </a:extLst>
          </p:cNvPr>
          <p:cNvSpPr txBox="1"/>
          <p:nvPr/>
        </p:nvSpPr>
        <p:spPr>
          <a:xfrm>
            <a:off x="5698154" y="5674442"/>
            <a:ext cx="6096000" cy="1200329"/>
          </a:xfrm>
          <a:prstGeom prst="rect">
            <a:avLst/>
          </a:prstGeom>
          <a:noFill/>
        </p:spPr>
        <p:txBody>
          <a:bodyPr wrap="square">
            <a:spAutoFit/>
          </a:bodyPr>
          <a:lstStyle/>
          <a:p>
            <a:r>
              <a:rPr lang="en-CA" dirty="0">
                <a:hlinkClick r:id="rId4"/>
              </a:rPr>
              <a:t>https://www.canada.ca/fr/sante-publique/services/rapports-publications/releve-maladies-transmissibles-canada-rmtc/numero-mensuel/2015-41/rmtc-volume-41-06-4-juin-2015/rmtc-volume-41-06-4-juin-2015.html</a:t>
            </a:r>
            <a:r>
              <a:rPr lang="en-CA" dirty="0"/>
              <a:t> </a:t>
            </a:r>
          </a:p>
        </p:txBody>
      </p:sp>
    </p:spTree>
    <p:extLst>
      <p:ext uri="{BB962C8B-B14F-4D97-AF65-F5344CB8AC3E}">
        <p14:creationId xmlns:p14="http://schemas.microsoft.com/office/powerpoint/2010/main" val="253716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96F5-6B6B-6939-6043-9D696C35E550}"/>
              </a:ext>
            </a:extLst>
          </p:cNvPr>
          <p:cNvSpPr>
            <a:spLocks noGrp="1"/>
          </p:cNvSpPr>
          <p:nvPr>
            <p:ph type="title"/>
          </p:nvPr>
        </p:nvSpPr>
        <p:spPr>
          <a:xfrm>
            <a:off x="785648" y="48117"/>
            <a:ext cx="10515600" cy="1084865"/>
          </a:xfrm>
        </p:spPr>
        <p:txBody>
          <a:bodyPr/>
          <a:lstStyle/>
          <a:p>
            <a:r>
              <a:rPr lang="en-CA" sz="3600" dirty="0"/>
              <a:t>Le virus du canyon de Jamestown chez les chevaux</a:t>
            </a:r>
          </a:p>
        </p:txBody>
      </p:sp>
      <p:sp>
        <p:nvSpPr>
          <p:cNvPr id="3" name="Content Placeholder 2">
            <a:extLst>
              <a:ext uri="{FF2B5EF4-FFF2-40B4-BE49-F238E27FC236}">
                <a16:creationId xmlns:a16="http://schemas.microsoft.com/office/drawing/2014/main" id="{43FA9F3F-E16F-31A4-E9D5-2F90C7F42658}"/>
              </a:ext>
            </a:extLst>
          </p:cNvPr>
          <p:cNvSpPr>
            <a:spLocks noGrp="1"/>
          </p:cNvSpPr>
          <p:nvPr>
            <p:ph sz="half" idx="1"/>
          </p:nvPr>
        </p:nvSpPr>
        <p:spPr>
          <a:xfrm>
            <a:off x="785648" y="1140317"/>
            <a:ext cx="5181600" cy="4351338"/>
          </a:xfrm>
        </p:spPr>
        <p:txBody>
          <a:bodyPr/>
          <a:lstStyle/>
          <a:p>
            <a:r>
              <a:rPr lang="en-CA" dirty="0"/>
              <a:t>Des études de séroprévalence menées au Canada révèlent une exposition au virus JC chez les chevaux en.. :</a:t>
            </a:r>
          </a:p>
          <a:p>
            <a:pPr lvl="1"/>
            <a:r>
              <a:rPr lang="en-CA" dirty="0">
                <a:hlinkClick r:id="rId2"/>
              </a:rPr>
              <a:t>Terre-Neuve et Labrador </a:t>
            </a:r>
            <a:r>
              <a:rPr lang="en-CA" dirty="0"/>
              <a:t>(64%)</a:t>
            </a:r>
          </a:p>
          <a:p>
            <a:pPr lvl="1"/>
            <a:r>
              <a:rPr lang="en-CA" dirty="0">
                <a:hlinkClick r:id="rId3"/>
              </a:rPr>
              <a:t>Nouveau-Brunswick </a:t>
            </a:r>
            <a:r>
              <a:rPr lang="en-CA" dirty="0"/>
              <a:t>(3,2 %)</a:t>
            </a:r>
          </a:p>
          <a:p>
            <a:r>
              <a:rPr lang="en-CA" dirty="0"/>
              <a:t>Virus présents </a:t>
            </a:r>
            <a:r>
              <a:rPr lang="en-CA" dirty="0">
                <a:hlinkClick r:id="rId4"/>
              </a:rPr>
              <a:t>dans tout le pays </a:t>
            </a:r>
            <a:endParaRPr lang="en-CA" dirty="0"/>
          </a:p>
          <a:p>
            <a:r>
              <a:rPr lang="en-CA" dirty="0"/>
              <a:t>Moustiques vecteurs :</a:t>
            </a:r>
          </a:p>
          <a:p>
            <a:pPr lvl="1"/>
            <a:r>
              <a:rPr lang="en-US" dirty="0"/>
              <a:t>les moustiques non-Culex tels que les espèces Aedes, </a:t>
            </a:r>
            <a:r>
              <a:rPr lang="en-US" dirty="0" err="1"/>
              <a:t>Culiseta </a:t>
            </a:r>
            <a:r>
              <a:rPr lang="en-US" dirty="0"/>
              <a:t>et Anopheles</a:t>
            </a:r>
            <a:endParaRPr lang="en-CA" dirty="0"/>
          </a:p>
        </p:txBody>
      </p:sp>
      <p:sp>
        <p:nvSpPr>
          <p:cNvPr id="4" name="Content Placeholder 3">
            <a:extLst>
              <a:ext uri="{FF2B5EF4-FFF2-40B4-BE49-F238E27FC236}">
                <a16:creationId xmlns:a16="http://schemas.microsoft.com/office/drawing/2014/main" id="{F5423607-876B-5C98-248C-539FD76A2925}"/>
              </a:ext>
            </a:extLst>
          </p:cNvPr>
          <p:cNvSpPr>
            <a:spLocks noGrp="1"/>
          </p:cNvSpPr>
          <p:nvPr>
            <p:ph sz="half" idx="2"/>
          </p:nvPr>
        </p:nvSpPr>
        <p:spPr>
          <a:xfrm>
            <a:off x="6172200" y="1418897"/>
            <a:ext cx="5181600" cy="4758066"/>
          </a:xfrm>
        </p:spPr>
        <p:txBody>
          <a:bodyPr/>
          <a:lstStyle/>
          <a:p>
            <a:r>
              <a:rPr lang="en-CA" dirty="0"/>
              <a:t>Très peu de cas de maladies cliniques chez les chevaux</a:t>
            </a:r>
          </a:p>
          <a:p>
            <a:pPr lvl="1"/>
            <a:r>
              <a:rPr lang="en-CA" dirty="0"/>
              <a:t>Cheval présentant des lésions vésiculaires sur la bande coronaire et la bouche au </a:t>
            </a:r>
            <a:r>
              <a:rPr lang="en-CA" dirty="0">
                <a:hlinkClick r:id="rId5"/>
              </a:rPr>
              <a:t>Colorado en 1997 </a:t>
            </a:r>
            <a:endParaRPr lang="en-CA" dirty="0"/>
          </a:p>
          <a:p>
            <a:pPr lvl="1"/>
            <a:r>
              <a:rPr lang="en-CA" dirty="0"/>
              <a:t>Cheval neurologique au New Bolton Centre en </a:t>
            </a:r>
            <a:r>
              <a:rPr lang="en-CA" dirty="0" err="1"/>
              <a:t>Pennsylvanie</a:t>
            </a:r>
            <a:r>
              <a:rPr lang="en-CA" dirty="0"/>
              <a:t> 2024</a:t>
            </a:r>
          </a:p>
          <a:p>
            <a:pPr marL="457200" lvl="1" indent="0">
              <a:buNone/>
            </a:pPr>
            <a:endParaRPr lang="en-CA" dirty="0"/>
          </a:p>
          <a:p>
            <a:r>
              <a:rPr lang="en-US" dirty="0">
                <a:hlinkClick r:id="rId6"/>
              </a:rPr>
              <a:t>Les virus du sérogroupe de la Californie dans un Arctique canadien en mutation : une revue</a:t>
            </a:r>
            <a:endParaRPr lang="en-CA" dirty="0"/>
          </a:p>
        </p:txBody>
      </p:sp>
      <p:sp>
        <p:nvSpPr>
          <p:cNvPr id="5" name="Slide Number Placeholder 4">
            <a:extLst>
              <a:ext uri="{FF2B5EF4-FFF2-40B4-BE49-F238E27FC236}">
                <a16:creationId xmlns:a16="http://schemas.microsoft.com/office/drawing/2014/main" id="{BF01BCD4-C265-B66B-9C89-5EF29E3C76F4}"/>
              </a:ext>
            </a:extLst>
          </p:cNvPr>
          <p:cNvSpPr>
            <a:spLocks noGrp="1"/>
          </p:cNvSpPr>
          <p:nvPr>
            <p:ph type="sldNum" sz="quarter" idx="10"/>
          </p:nvPr>
        </p:nvSpPr>
        <p:spPr/>
        <p:txBody>
          <a:bodyPr/>
          <a:lstStyle/>
          <a:p>
            <a:pPr>
              <a:defRPr/>
            </a:pPr>
            <a:fld id="{222C2B47-41F2-42A5-AA41-34CCD9669551}" type="slidenum">
              <a:rPr lang="en-US" smtClean="0"/>
              <a:t>4</a:t>
            </a:fld>
            <a:endParaRPr lang="en-US"/>
          </a:p>
        </p:txBody>
      </p:sp>
    </p:spTree>
    <p:extLst>
      <p:ext uri="{BB962C8B-B14F-4D97-AF65-F5344CB8AC3E}">
        <p14:creationId xmlns:p14="http://schemas.microsoft.com/office/powerpoint/2010/main" val="413254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A97F-35AD-B205-4F16-1BE77415FBE7}"/>
              </a:ext>
            </a:extLst>
          </p:cNvPr>
          <p:cNvSpPr>
            <a:spLocks noGrp="1"/>
          </p:cNvSpPr>
          <p:nvPr>
            <p:ph type="title"/>
          </p:nvPr>
        </p:nvSpPr>
        <p:spPr>
          <a:xfrm>
            <a:off x="115888" y="-68263"/>
            <a:ext cx="10515600" cy="1325563"/>
          </a:xfrm>
        </p:spPr>
        <p:txBody>
          <a:bodyPr/>
          <a:lstStyle/>
          <a:p>
            <a:pPr>
              <a:defRPr/>
            </a:pPr>
            <a:r>
              <a:rPr lang="en-CA" sz="3200" dirty="0"/>
              <a:t>L'encéphalite japonaise en Australie</a:t>
            </a:r>
          </a:p>
        </p:txBody>
      </p:sp>
      <p:sp>
        <p:nvSpPr>
          <p:cNvPr id="34819" name="Text Placeholder 2">
            <a:extLst>
              <a:ext uri="{FF2B5EF4-FFF2-40B4-BE49-F238E27FC236}">
                <a16:creationId xmlns:a16="http://schemas.microsoft.com/office/drawing/2014/main" id="{91076C13-0033-0D5E-29F4-F7E72FA719A1}"/>
              </a:ext>
            </a:extLst>
          </p:cNvPr>
          <p:cNvSpPr>
            <a:spLocks noGrp="1"/>
          </p:cNvSpPr>
          <p:nvPr>
            <p:ph type="body" sz="quarter" idx="13"/>
          </p:nvPr>
        </p:nvSpPr>
        <p:spPr>
          <a:xfrm>
            <a:off x="419047" y="1657760"/>
            <a:ext cx="7058025" cy="4505325"/>
          </a:xfrm>
        </p:spPr>
        <p:txBody>
          <a:bodyPr/>
          <a:lstStyle/>
          <a:p>
            <a:r>
              <a:rPr lang="en-CA" altLang="en-US" sz="2200" dirty="0"/>
              <a:t>Flavivirus causant l'encéphalite chez l'homme et des maladies neurologiques chez les porcs et les chevaux.</a:t>
            </a:r>
          </a:p>
          <a:p>
            <a:r>
              <a:rPr lang="en-CA" altLang="en-US" sz="2200" dirty="0"/>
              <a:t>Propagation par les moustiques de l'espèce </a:t>
            </a:r>
            <a:r>
              <a:rPr lang="en-CA" altLang="en-US" sz="2200" i="1" dirty="0"/>
              <a:t>Culex</a:t>
            </a:r>
          </a:p>
          <a:p>
            <a:r>
              <a:rPr lang="en-CA" altLang="en-US" sz="2200" dirty="0"/>
              <a:t>Les porcs peuvent servir d'hôtes amplificateurs</a:t>
            </a:r>
          </a:p>
          <a:p>
            <a:r>
              <a:rPr lang="en-CA" altLang="en-US" sz="2200" dirty="0"/>
              <a:t>Apparu en Australie en 2022, affectant les humains et les porcs. </a:t>
            </a:r>
          </a:p>
          <a:p>
            <a:r>
              <a:rPr lang="en-CA" altLang="en-US" sz="2200" dirty="0"/>
              <a:t>2025 - </a:t>
            </a:r>
            <a:r>
              <a:rPr lang="en-CA" altLang="en-US" sz="2200" dirty="0">
                <a:hlinkClick r:id="rId3"/>
              </a:rPr>
              <a:t>Deux </a:t>
            </a:r>
            <a:r>
              <a:rPr lang="en-CA" altLang="en-US" sz="2200" dirty="0"/>
              <a:t>décès </a:t>
            </a:r>
            <a:r>
              <a:rPr lang="en-CA" altLang="en-US" sz="2200" dirty="0">
                <a:hlinkClick r:id="rId3"/>
              </a:rPr>
              <a:t>humains </a:t>
            </a:r>
            <a:r>
              <a:rPr lang="en-CA" altLang="en-US" sz="2200" dirty="0"/>
              <a:t>signalés en Australie</a:t>
            </a:r>
          </a:p>
          <a:p>
            <a:pPr lvl="1"/>
            <a:r>
              <a:rPr lang="en-CA" altLang="en-US" sz="2200" dirty="0"/>
              <a:t>Autres cas humains dans l'État de Victoria, en Nouvelle-Galles du Sud et dans le Queensland</a:t>
            </a:r>
          </a:p>
          <a:p>
            <a:r>
              <a:rPr lang="en-CA" altLang="en-US" sz="2200" dirty="0"/>
              <a:t>2025 - </a:t>
            </a:r>
            <a:r>
              <a:rPr lang="en-CA" altLang="en-US" sz="2200" dirty="0">
                <a:hlinkClick r:id="rId4"/>
              </a:rPr>
              <a:t>Deux porcheries </a:t>
            </a:r>
            <a:r>
              <a:rPr lang="en-CA" altLang="en-US" sz="2200" dirty="0"/>
              <a:t>dans le Queensland, des porcs sauvages ?</a:t>
            </a:r>
          </a:p>
          <a:p>
            <a:r>
              <a:rPr lang="en-CA" altLang="en-US" sz="2200" dirty="0">
                <a:hlinkClick r:id="rId5"/>
              </a:rPr>
              <a:t>Fiche d'information SHIC JE </a:t>
            </a:r>
            <a:r>
              <a:rPr lang="en-CA" altLang="en-US" sz="2200" dirty="0"/>
              <a:t>- juin 2024</a:t>
            </a:r>
          </a:p>
        </p:txBody>
      </p:sp>
      <p:sp>
        <p:nvSpPr>
          <p:cNvPr id="34820" name="Slide Number Placeholder 3">
            <a:extLst>
              <a:ext uri="{FF2B5EF4-FFF2-40B4-BE49-F238E27FC236}">
                <a16:creationId xmlns:a16="http://schemas.microsoft.com/office/drawing/2014/main" id="{1C94867D-FB1E-72D0-081A-AFBAC306207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5E6476-BA6E-4093-ADFF-3007E570F803}" type="slidenum">
              <a:rPr lang="en-US" altLang="en-US" smtClean="0">
                <a:solidFill>
                  <a:srgbClr val="898989"/>
                </a:solidFill>
              </a:rPr>
              <a:t>5</a:t>
            </a:fld>
            <a:endParaRPr lang="en-US" altLang="en-US">
              <a:solidFill>
                <a:srgbClr val="898989"/>
              </a:solidFill>
            </a:endParaRPr>
          </a:p>
        </p:txBody>
      </p:sp>
      <p:pic>
        <p:nvPicPr>
          <p:cNvPr id="34821" name="Picture 5">
            <a:extLst>
              <a:ext uri="{FF2B5EF4-FFF2-40B4-BE49-F238E27FC236}">
                <a16:creationId xmlns:a16="http://schemas.microsoft.com/office/drawing/2014/main" id="{4DB8B787-A9AC-6E8C-CC23-EDDD865CB0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7688" y="1092200"/>
            <a:ext cx="4957762" cy="3130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6206824" cy="1179844"/>
          </a:xfrm>
        </p:spPr>
        <p:txBody>
          <a:bodyPr/>
          <a:lstStyle/>
          <a:p>
            <a:pPr>
              <a:defRPr/>
            </a:pPr>
            <a:r>
              <a:rPr lang="en-US" sz="3200" dirty="0">
                <a:hlinkClick r:id="rId3"/>
              </a:rPr>
              <a:t>Ver du Nouveau Monde en Amérique centrale et au Mexique</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48344" y="1092531"/>
            <a:ext cx="5497903" cy="5049531"/>
          </a:xfrm>
        </p:spPr>
        <p:txBody>
          <a:bodyPr/>
          <a:lstStyle/>
          <a:p>
            <a:r>
              <a:rPr lang="en-US" altLang="en-US" sz="2600" dirty="0"/>
              <a:t>Le NWS a été découvert jusqu'à la péninsule du Yucatan au nord.</a:t>
            </a:r>
          </a:p>
          <a:p>
            <a:r>
              <a:rPr lang="en-US" altLang="en-US" sz="2600" dirty="0"/>
              <a:t>Les cartes </a:t>
            </a:r>
            <a:r>
              <a:rPr lang="en-US" altLang="en-US" sz="2600" dirty="0">
                <a:hlinkClick r:id="rId4"/>
              </a:rPr>
              <a:t>COPEG </a:t>
            </a:r>
            <a:r>
              <a:rPr lang="en-US" altLang="en-US" sz="2600" dirty="0"/>
              <a:t>ne sont pas mises à jour</a:t>
            </a:r>
          </a:p>
          <a:p>
            <a:r>
              <a:rPr lang="en-US" altLang="en-US" sz="2600" dirty="0"/>
              <a:t>Le lâcher de mouches stériles a été déplacé au Mexique pour tenter d'empêcher la poursuite de la migration vers le nord.</a:t>
            </a:r>
          </a:p>
          <a:p>
            <a:r>
              <a:rPr lang="en-US" altLang="en-US" sz="2600" dirty="0"/>
              <a:t>L'USDA déclare que l'éradication des NWS en Amérique centrale et le rétablissement des contrôles à la brèche de Darian constituent l'objectif du programme.</a:t>
            </a:r>
          </a:p>
          <a:p>
            <a:r>
              <a:rPr lang="en-US" altLang="en-US" sz="2600" dirty="0"/>
              <a:t>Cas dans un humain à Mexico ?</a:t>
            </a:r>
          </a:p>
        </p:txBody>
      </p:sp>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5"/>
          <a:stretch>
            <a:fillRect/>
          </a:stretch>
        </p:blipFill>
        <p:spPr>
          <a:xfrm>
            <a:off x="6343349" y="3992594"/>
            <a:ext cx="3678423" cy="2839709"/>
          </a:xfrm>
          <a:prstGeom prst="rect">
            <a:avLst/>
          </a:prstGeom>
        </p:spPr>
      </p:pic>
      <p:pic>
        <p:nvPicPr>
          <p:cNvPr id="4" name="Picture 3">
            <a:extLst>
              <a:ext uri="{FF2B5EF4-FFF2-40B4-BE49-F238E27FC236}">
                <a16:creationId xmlns:a16="http://schemas.microsoft.com/office/drawing/2014/main" id="{0536902F-1FB0-A153-029B-0B91D16DFFF9}"/>
              </a:ext>
            </a:extLst>
          </p:cNvPr>
          <p:cNvPicPr>
            <a:picLocks noChangeAspect="1"/>
          </p:cNvPicPr>
          <p:nvPr/>
        </p:nvPicPr>
        <p:blipFill>
          <a:blip r:embed="rId6"/>
          <a:stretch>
            <a:fillRect/>
          </a:stretch>
        </p:blipFill>
        <p:spPr>
          <a:xfrm>
            <a:off x="6343349" y="0"/>
            <a:ext cx="5848651" cy="40197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0FB-116D-C0CE-9763-9F905EACCA2D}"/>
              </a:ext>
            </a:extLst>
          </p:cNvPr>
          <p:cNvSpPr>
            <a:spLocks noGrp="1"/>
          </p:cNvSpPr>
          <p:nvPr>
            <p:ph type="title"/>
          </p:nvPr>
        </p:nvSpPr>
        <p:spPr>
          <a:xfrm>
            <a:off x="838200" y="123031"/>
            <a:ext cx="10515600" cy="791370"/>
          </a:xfrm>
        </p:spPr>
        <p:txBody>
          <a:bodyPr/>
          <a:lstStyle/>
          <a:p>
            <a:r>
              <a:rPr lang="en-CA" sz="3800" dirty="0"/>
              <a:t>Tendance des risques liés au virus du Nil occidental</a:t>
            </a:r>
          </a:p>
        </p:txBody>
      </p:sp>
      <p:sp>
        <p:nvSpPr>
          <p:cNvPr id="4" name="Slide Number Placeholder 3">
            <a:extLst>
              <a:ext uri="{FF2B5EF4-FFF2-40B4-BE49-F238E27FC236}">
                <a16:creationId xmlns:a16="http://schemas.microsoft.com/office/drawing/2014/main" id="{A9CBC17E-3F58-7638-DEFE-A463B089EC36}"/>
              </a:ext>
            </a:extLst>
          </p:cNvPr>
          <p:cNvSpPr>
            <a:spLocks noGrp="1"/>
          </p:cNvSpPr>
          <p:nvPr>
            <p:ph type="sldNum" sz="quarter" idx="14"/>
          </p:nvPr>
        </p:nvSpPr>
        <p:spPr/>
        <p:txBody>
          <a:bodyPr/>
          <a:lstStyle/>
          <a:p>
            <a:pPr>
              <a:defRPr/>
            </a:pPr>
            <a:fld id="{A5F12CC5-A507-4028-B3C9-257C8E707382}" type="slidenum">
              <a:rPr lang="en-US" smtClean="0"/>
              <a:t>7</a:t>
            </a:fld>
            <a:endParaRPr lang="en-US"/>
          </a:p>
        </p:txBody>
      </p:sp>
      <p:pic>
        <p:nvPicPr>
          <p:cNvPr id="6" name="Picture 5">
            <a:extLst>
              <a:ext uri="{FF2B5EF4-FFF2-40B4-BE49-F238E27FC236}">
                <a16:creationId xmlns:a16="http://schemas.microsoft.com/office/drawing/2014/main" id="{E6415BBD-F48F-29D7-5C54-DE331F4163CC}"/>
              </a:ext>
            </a:extLst>
          </p:cNvPr>
          <p:cNvPicPr>
            <a:picLocks noChangeAspect="1"/>
          </p:cNvPicPr>
          <p:nvPr/>
        </p:nvPicPr>
        <p:blipFill>
          <a:blip r:embed="rId3"/>
          <a:stretch>
            <a:fillRect/>
          </a:stretch>
        </p:blipFill>
        <p:spPr>
          <a:xfrm>
            <a:off x="1944413" y="1623139"/>
            <a:ext cx="8520983" cy="5010365"/>
          </a:xfrm>
          <a:prstGeom prst="rect">
            <a:avLst/>
          </a:prstGeom>
        </p:spPr>
      </p:pic>
    </p:spTree>
    <p:extLst>
      <p:ext uri="{BB962C8B-B14F-4D97-AF65-F5344CB8AC3E}">
        <p14:creationId xmlns:p14="http://schemas.microsoft.com/office/powerpoint/2010/main" val="312159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8878-EA4C-020B-A909-FB2AD3030CB6}"/>
              </a:ext>
            </a:extLst>
          </p:cNvPr>
          <p:cNvSpPr>
            <a:spLocks noGrp="1"/>
          </p:cNvSpPr>
          <p:nvPr>
            <p:ph type="title"/>
          </p:nvPr>
        </p:nvSpPr>
        <p:spPr>
          <a:xfrm>
            <a:off x="91717" y="0"/>
            <a:ext cx="4567965" cy="1189039"/>
          </a:xfrm>
        </p:spPr>
        <p:txBody>
          <a:bodyPr/>
          <a:lstStyle/>
          <a:p>
            <a:r>
              <a:rPr lang="en-CA" dirty="0"/>
              <a:t>Encéphalite équine de l'Est</a:t>
            </a:r>
          </a:p>
        </p:txBody>
      </p:sp>
      <p:sp>
        <p:nvSpPr>
          <p:cNvPr id="5" name="Text Placeholder 4">
            <a:extLst>
              <a:ext uri="{FF2B5EF4-FFF2-40B4-BE49-F238E27FC236}">
                <a16:creationId xmlns:a16="http://schemas.microsoft.com/office/drawing/2014/main" id="{92B1C35A-1DF8-A0B6-976D-3D290B4B73B1}"/>
              </a:ext>
            </a:extLst>
          </p:cNvPr>
          <p:cNvSpPr>
            <a:spLocks noGrp="1"/>
          </p:cNvSpPr>
          <p:nvPr>
            <p:ph type="body" idx="1"/>
          </p:nvPr>
        </p:nvSpPr>
        <p:spPr>
          <a:xfrm>
            <a:off x="233299" y="1874629"/>
            <a:ext cx="5157787" cy="823912"/>
          </a:xfrm>
        </p:spPr>
        <p:txBody>
          <a:bodyPr/>
          <a:lstStyle/>
          <a:p>
            <a:r>
              <a:rPr lang="en-CA" dirty="0"/>
              <a:t>Premiers cas en 2025</a:t>
            </a:r>
          </a:p>
        </p:txBody>
      </p:sp>
      <p:sp>
        <p:nvSpPr>
          <p:cNvPr id="6" name="Content Placeholder 5">
            <a:extLst>
              <a:ext uri="{FF2B5EF4-FFF2-40B4-BE49-F238E27FC236}">
                <a16:creationId xmlns:a16="http://schemas.microsoft.com/office/drawing/2014/main" id="{00752662-E3A8-01A4-89DE-AEEC42AEA9FF}"/>
              </a:ext>
            </a:extLst>
          </p:cNvPr>
          <p:cNvSpPr>
            <a:spLocks noGrp="1"/>
          </p:cNvSpPr>
          <p:nvPr>
            <p:ph sz="half" idx="2"/>
          </p:nvPr>
        </p:nvSpPr>
        <p:spPr>
          <a:xfrm>
            <a:off x="344382" y="2777372"/>
            <a:ext cx="5157787" cy="2126640"/>
          </a:xfrm>
        </p:spPr>
        <p:txBody>
          <a:bodyPr/>
          <a:lstStyle/>
          <a:p>
            <a:r>
              <a:rPr lang="en-CA" dirty="0">
                <a:hlinkClick r:id="rId2"/>
              </a:rPr>
              <a:t>Pennsylvanie</a:t>
            </a:r>
            <a:endParaRPr lang="en-CA" dirty="0"/>
          </a:p>
          <a:p>
            <a:r>
              <a:rPr lang="en-CA" dirty="0"/>
              <a:t>Deux en Floride</a:t>
            </a:r>
          </a:p>
          <a:p>
            <a:pPr lvl="1"/>
            <a:r>
              <a:rPr lang="en-CA" dirty="0">
                <a:hlinkClick r:id="rId3"/>
              </a:rPr>
              <a:t>Comté de Bradford</a:t>
            </a:r>
            <a:endParaRPr lang="en-CA" dirty="0"/>
          </a:p>
          <a:p>
            <a:pPr lvl="1"/>
            <a:r>
              <a:rPr lang="en-CA" dirty="0">
                <a:hlinkClick r:id="rId4"/>
              </a:rPr>
              <a:t>Comté de Seminole</a:t>
            </a:r>
            <a:endParaRPr lang="en-CA" dirty="0"/>
          </a:p>
          <a:p>
            <a:pPr lvl="1"/>
            <a:endParaRPr lang="en-CA" dirty="0"/>
          </a:p>
          <a:p>
            <a:pPr lvl="1"/>
            <a:endParaRPr lang="en-CA" dirty="0"/>
          </a:p>
          <a:p>
            <a:endParaRPr lang="en-CA" dirty="0"/>
          </a:p>
        </p:txBody>
      </p:sp>
      <p:sp>
        <p:nvSpPr>
          <p:cNvPr id="7" name="Text Placeholder 6">
            <a:extLst>
              <a:ext uri="{FF2B5EF4-FFF2-40B4-BE49-F238E27FC236}">
                <a16:creationId xmlns:a16="http://schemas.microsoft.com/office/drawing/2014/main" id="{D2FCEE75-428E-4739-6B81-BDC0A63A38E3}"/>
              </a:ext>
            </a:extLst>
          </p:cNvPr>
          <p:cNvSpPr>
            <a:spLocks noGrp="1"/>
          </p:cNvSpPr>
          <p:nvPr>
            <p:ph type="body" sz="quarter" idx="3"/>
          </p:nvPr>
        </p:nvSpPr>
        <p:spPr/>
        <p:txBody>
          <a:bodyPr/>
          <a:lstStyle/>
          <a:p>
            <a:endParaRPr lang="en-CA"/>
          </a:p>
        </p:txBody>
      </p:sp>
      <p:pic>
        <p:nvPicPr>
          <p:cNvPr id="10" name="Content Placeholder 9">
            <a:extLst>
              <a:ext uri="{FF2B5EF4-FFF2-40B4-BE49-F238E27FC236}">
                <a16:creationId xmlns:a16="http://schemas.microsoft.com/office/drawing/2014/main" id="{069109BE-6A85-0663-B8E5-240C1C8090AE}"/>
              </a:ext>
            </a:extLst>
          </p:cNvPr>
          <p:cNvPicPr>
            <a:picLocks noGrp="1" noChangeAspect="1"/>
          </p:cNvPicPr>
          <p:nvPr>
            <p:ph sz="quarter" idx="4"/>
          </p:nvPr>
        </p:nvPicPr>
        <p:blipFill>
          <a:blip r:embed="rId5"/>
          <a:stretch>
            <a:fillRect/>
          </a:stretch>
        </p:blipFill>
        <p:spPr>
          <a:xfrm>
            <a:off x="4287936" y="157662"/>
            <a:ext cx="7904064" cy="6542676"/>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77FCEE3E-0CB2-B913-18B0-E89E214A6570}"/>
              </a:ext>
            </a:extLst>
          </p:cNvPr>
          <p:cNvSpPr>
            <a:spLocks noGrp="1"/>
          </p:cNvSpPr>
          <p:nvPr>
            <p:ph type="sldNum" sz="quarter" idx="10"/>
          </p:nvPr>
        </p:nvSpPr>
        <p:spPr/>
        <p:txBody>
          <a:bodyPr/>
          <a:lstStyle/>
          <a:p>
            <a:pPr>
              <a:defRPr/>
            </a:pPr>
            <a:fld id="{A5F12CC5-A507-4028-B3C9-257C8E707382}" type="slidenum">
              <a:rPr lang="en-US" smtClean="0"/>
              <a:t>8</a:t>
            </a:fld>
            <a:endParaRPr lang="en-US"/>
          </a:p>
        </p:txBody>
      </p:sp>
    </p:spTree>
    <p:extLst>
      <p:ext uri="{BB962C8B-B14F-4D97-AF65-F5344CB8AC3E}">
        <p14:creationId xmlns:p14="http://schemas.microsoft.com/office/powerpoint/2010/main" val="178342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EF98-ABF9-CB29-9405-D1CE34B88D4E}"/>
              </a:ext>
            </a:extLst>
          </p:cNvPr>
          <p:cNvSpPr>
            <a:spLocks noGrp="1"/>
          </p:cNvSpPr>
          <p:nvPr>
            <p:ph type="title"/>
          </p:nvPr>
        </p:nvSpPr>
        <p:spPr/>
        <p:txBody>
          <a:bodyPr/>
          <a:lstStyle/>
          <a:p>
            <a:r>
              <a:rPr lang="en-CA" dirty="0"/>
              <a:t>Résultats scientifiques</a:t>
            </a:r>
          </a:p>
        </p:txBody>
      </p:sp>
      <p:sp>
        <p:nvSpPr>
          <p:cNvPr id="3" name="Content Placeholder 2">
            <a:extLst>
              <a:ext uri="{FF2B5EF4-FFF2-40B4-BE49-F238E27FC236}">
                <a16:creationId xmlns:a16="http://schemas.microsoft.com/office/drawing/2014/main" id="{5DB1F3C5-0699-21E3-542A-A11E8A69B82D}"/>
              </a:ext>
            </a:extLst>
          </p:cNvPr>
          <p:cNvSpPr>
            <a:spLocks noGrp="1"/>
          </p:cNvSpPr>
          <p:nvPr>
            <p:ph type="body" sz="quarter" idx="13"/>
          </p:nvPr>
        </p:nvSpPr>
        <p:spPr/>
        <p:txBody>
          <a:bodyPr/>
          <a:lstStyle/>
          <a:p>
            <a:r>
              <a:rPr lang="en-US" dirty="0">
                <a:hlinkClick r:id="rId2"/>
              </a:rPr>
              <a:t>Cas d'encéphalomyélite équine, Uruguay, 2023-2024 - Volume 31, Numéro 1-Janvier 2025 - Revue des maladies infectieuses émergentes - CDC</a:t>
            </a:r>
            <a:endParaRPr lang="en-US" dirty="0"/>
          </a:p>
          <a:p>
            <a:r>
              <a:rPr lang="en-US" dirty="0">
                <a:hlinkClick r:id="rId3"/>
              </a:rPr>
              <a:t>Neuropathologie, pathomécanisme et transmission de l'infection zoonotique par le virus de la maladie de Borna 1 : une revue systématique - ScienceDirect</a:t>
            </a:r>
            <a:endParaRPr lang="en-CA" dirty="0"/>
          </a:p>
        </p:txBody>
      </p:sp>
      <p:sp>
        <p:nvSpPr>
          <p:cNvPr id="5" name="Slide Number Placeholder 4">
            <a:extLst>
              <a:ext uri="{FF2B5EF4-FFF2-40B4-BE49-F238E27FC236}">
                <a16:creationId xmlns:a16="http://schemas.microsoft.com/office/drawing/2014/main" id="{15DA5860-51E1-8B11-479C-8E48CBF09285}"/>
              </a:ext>
            </a:extLst>
          </p:cNvPr>
          <p:cNvSpPr>
            <a:spLocks noGrp="1"/>
          </p:cNvSpPr>
          <p:nvPr>
            <p:ph type="sldNum" sz="quarter" idx="14"/>
          </p:nvPr>
        </p:nvSpPr>
        <p:spPr/>
        <p:txBody>
          <a:bodyPr/>
          <a:lstStyle/>
          <a:p>
            <a:pPr>
              <a:defRPr/>
            </a:pPr>
            <a:fld id="{222C2B47-41F2-42A5-AA41-34CCD9669551}" type="slidenum">
              <a:rPr lang="en-US" smtClean="0"/>
              <a:t>9</a:t>
            </a:fld>
            <a:endParaRPr lang="en-US"/>
          </a:p>
        </p:txBody>
      </p:sp>
    </p:spTree>
    <p:extLst>
      <p:ext uri="{BB962C8B-B14F-4D97-AF65-F5344CB8AC3E}">
        <p14:creationId xmlns:p14="http://schemas.microsoft.com/office/powerpoint/2010/main" val="83362376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23537</TotalTime>
  <Words>883</Words>
  <Application>Microsoft Office PowerPoint</Application>
  <PresentationFormat>Widescreen</PresentationFormat>
  <Paragraphs>86</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Nunito</vt:lpstr>
      <vt:lpstr>Public Sans Web</vt:lpstr>
      <vt:lpstr>2_Office Theme</vt:lpstr>
      <vt:lpstr>Communauté des maladies émergentes et zoonotiques Identifier les risques émergents grâce à l'intelligence collective</vt:lpstr>
      <vt:lpstr>Métrite contagieuse équine aux États-Unis (en cours)</vt:lpstr>
      <vt:lpstr>Comprendre le virus du canyon de Jamestown chez les chevaux</vt:lpstr>
      <vt:lpstr>Le virus du canyon de Jamestown chez les chevaux</vt:lpstr>
      <vt:lpstr>L'encéphalite japonaise en Australie</vt:lpstr>
      <vt:lpstr>Ver du Nouveau Monde en Amérique centrale et au Mexique</vt:lpstr>
      <vt:lpstr>Tendance des risques liés au virus du Nil occidental</vt:lpstr>
      <vt:lpstr>Encéphalite équine de l'Est</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docId:9EE58B29472FF0182DE50E670EC80329</cp:keywords>
  <cp:lastModifiedBy>Murray Gillies</cp:lastModifiedBy>
  <cp:revision>550</cp:revision>
  <dcterms:created xsi:type="dcterms:W3CDTF">2020-02-07T23:34:08Z</dcterms:created>
  <dcterms:modified xsi:type="dcterms:W3CDTF">2025-04-29T12:43:11Z</dcterms:modified>
</cp:coreProperties>
</file>