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56" r:id="rId5"/>
    <p:sldId id="257" r:id="rId6"/>
    <p:sldId id="258" r:id="rId7"/>
    <p:sldId id="259" r:id="rId8"/>
    <p:sldId id="260" r:id="rId9"/>
    <p:sldId id="261" r:id="rId10"/>
    <p:sldId id="262" r:id="rId11"/>
    <p:sldId id="264" r:id="rId12"/>
    <p:sldId id="263" r:id="rId13"/>
    <p:sldId id="268" r:id="rId14"/>
    <p:sldId id="265" r:id="rId15"/>
    <p:sldId id="266" r:id="rId16"/>
    <p:sldId id="271" r:id="rId17"/>
    <p:sldId id="272" r:id="rId18"/>
    <p:sldId id="267"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90" autoAdjust="0"/>
    <p:restoredTop sz="77950" autoAdjust="0"/>
  </p:normalViewPr>
  <p:slideViewPr>
    <p:cSldViewPr snapToGrid="0">
      <p:cViewPr varScale="1">
        <p:scale>
          <a:sx n="58" d="100"/>
          <a:sy n="58" d="100"/>
        </p:scale>
        <p:origin x="484"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mc/articles/PMC227137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Le mécanisme de </a:t>
            </a:r>
            <a:r>
              <a:rPr lang="en-US" dirty="0"/>
              <a:t>transmission </a:t>
            </a:r>
            <a:r>
              <a:rPr lang="en-US" baseline="0" dirty="0"/>
              <a:t>est actuellement spéculatif et l'épidémiologie est mal comprise.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On pense actuellement que le ver migre à travers des blessures de la peau ou de la muqueuse buccale de l'hôte, qu'il est inhalé dans la cavité nasale ou qu'il est consommé avec des aliments contaminés.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Une infection trans-mammaire a été signalée et des larves ont été trouvées dans des échantillons d'urine et de sperme.  Les mouches ont également été proposées comme porteurs de larves.</a:t>
            </a:r>
          </a:p>
          <a:p>
            <a:endParaRPr lang="en-CA" dirty="0"/>
          </a:p>
          <a:p>
            <a:r>
              <a:rPr lang="en-CA" dirty="0"/>
              <a:t>On ne sait pas s'il </a:t>
            </a:r>
            <a:r>
              <a:rPr lang="en-CA" baseline="0" dirty="0"/>
              <a:t>peut y avoir une </a:t>
            </a:r>
            <a:r>
              <a:rPr lang="en-CA" dirty="0"/>
              <a:t>transmission verticale.</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10</a:t>
            </a:fld>
            <a:endParaRPr lang="en-US"/>
          </a:p>
        </p:txBody>
      </p:sp>
    </p:spTree>
    <p:extLst>
      <p:ext uri="{BB962C8B-B14F-4D97-AF65-F5344CB8AC3E}">
        <p14:creationId xmlns:p14="http://schemas.microsoft.com/office/powerpoint/2010/main" val="252864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Une fois dans l'hôte, le ver se propage par voie hématogène à d'autres parties du corps et les signes cliniques varient en fonction de la localisation du parasite, qui est toujours étroitement associé à la vascularisation des organes affectés. </a:t>
            </a:r>
          </a:p>
          <a:p>
            <a:endParaRPr lang="en-US" baseline="0" dirty="0"/>
          </a:p>
          <a:p>
            <a:r>
              <a:rPr lang="en-US" baseline="0" dirty="0"/>
              <a:t>La période d'incubation varie de quelques semaines à quelques mois.</a:t>
            </a:r>
          </a:p>
          <a:p>
            <a:endParaRPr lang="en-US" baseline="0" dirty="0"/>
          </a:p>
          <a:p>
            <a:r>
              <a:rPr lang="en-US" baseline="0" dirty="0"/>
              <a:t>Le cerveau est l'organe le plus souvent touché, mais de nombreux autres sites peuvent également être infectés.</a:t>
            </a:r>
          </a:p>
          <a:p>
            <a:endParaRPr lang="en-US" baseline="0" dirty="0"/>
          </a:p>
          <a:p>
            <a:r>
              <a:rPr lang="en-US" baseline="0" dirty="0"/>
              <a:t>Le pronostic est mauvais une fois que le parasite s'est propagé dans l'hôte. Le taux de mortalité est de 100 % pour les chevaux présentant des signes cliniques. </a:t>
            </a:r>
          </a:p>
          <a:p>
            <a:endParaRPr lang="en-US"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11</a:t>
            </a:fld>
            <a:endParaRPr lang="en-US"/>
          </a:p>
        </p:txBody>
      </p:sp>
    </p:spTree>
    <p:extLst>
      <p:ext uri="{BB962C8B-B14F-4D97-AF65-F5344CB8AC3E}">
        <p14:creationId xmlns:p14="http://schemas.microsoft.com/office/powerpoint/2010/main" val="172990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diagnostic est très difficile </a:t>
            </a:r>
            <a:r>
              <a:rPr lang="en-US" baseline="0" dirty="0"/>
              <a:t>car il n'existe pas de bons tests ante mortem. Le diagnostic se fait généralement après l'autopsie, avec l'histopathologie des organes touchés et la PCR pour le diagnostic.</a:t>
            </a:r>
          </a:p>
          <a:p>
            <a:endParaRPr lang="en-US" baseline="0" dirty="0"/>
          </a:p>
          <a:p>
            <a:r>
              <a:rPr lang="en-US" baseline="0" dirty="0"/>
              <a:t>Le traitement par anthelminthiques, s'il est utilisé, est peu efficace en raison de sa faible capacité à traverser la barrière hémato-encéphalique et d'une certaine résistance intrinsèque à l'</a:t>
            </a:r>
            <a:r>
              <a:rPr lang="en-US" baseline="0" dirty="0" err="1"/>
              <a:t>ivermectine/thiabendazole</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12</a:t>
            </a:fld>
            <a:endParaRPr lang="en-US"/>
          </a:p>
        </p:txBody>
      </p:sp>
    </p:spTree>
    <p:extLst>
      <p:ext uri="{BB962C8B-B14F-4D97-AF65-F5344CB8AC3E}">
        <p14:creationId xmlns:p14="http://schemas.microsoft.com/office/powerpoint/2010/main" val="143598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 mesures de gestion consistent à mettre en place une bonne biosécurité. Une bonne hygiène dans l'étable, la lutte contre les mouches et la gestion des pâturages, du fumier et de l'urine.</a:t>
            </a:r>
          </a:p>
          <a:p>
            <a:endParaRPr lang="en-US" baseline="0" dirty="0"/>
          </a:p>
          <a:p>
            <a:r>
              <a:rPr lang="en-US" baseline="0" dirty="0"/>
              <a:t>Le fumier des animaux infectés ne doit pas être utilisé comme engrais pour les cultures fourragères ou l'alimentation humaine. Si le fumier est utilisé, il doit être entièrement composté et vieilli avant d'être utilisé. </a:t>
            </a:r>
          </a:p>
          <a:p>
            <a:endParaRPr lang="en-US" baseline="0" dirty="0"/>
          </a:p>
          <a:p>
            <a:r>
              <a:rPr lang="en-US" baseline="0" dirty="0"/>
              <a:t>Les personnes qui travaillent avec les chevaux doivent nettoyer et protéger les plaies cutanées, se laver les mains fréquemment et porter des gants. Le matériel utilisé dans une ferme infectée doit y rester et être nettoyé et désinfecté régulièrement.</a:t>
            </a:r>
          </a:p>
          <a:p>
            <a:endParaRPr lang="en-US" baseline="0" dirty="0"/>
          </a:p>
          <a:p>
            <a:r>
              <a:rPr lang="en-US" baseline="0" dirty="0"/>
              <a:t>Les humains peuvent envisager une vermifugation de routine.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13</a:t>
            </a:fld>
            <a:endParaRPr lang="en-US"/>
          </a:p>
        </p:txBody>
      </p:sp>
    </p:spTree>
    <p:extLst>
      <p:ext uri="{BB962C8B-B14F-4D97-AF65-F5344CB8AC3E}">
        <p14:creationId xmlns:p14="http://schemas.microsoft.com/office/powerpoint/2010/main" val="76063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 analyses de matières fécales pour les chevaux et le fumier peuvent être effectuées pour comprendre la charge parasitaire dans l'environnement.</a:t>
            </a:r>
          </a:p>
          <a:p>
            <a:endParaRPr lang="en-US" baseline="0" dirty="0"/>
          </a:p>
          <a:p>
            <a:r>
              <a:rPr lang="en-US" baseline="0" dirty="0"/>
              <a:t>Si un cheval atteint est trouvé dans l'exploitation, séparez-le des autres et évitez de le déplacer hors du site.  Surveillez l'apparition de blessures cutanées chez les autres animaux et gardez-les dans des pâturages séparés si possible. </a:t>
            </a:r>
          </a:p>
          <a:p>
            <a:endParaRPr lang="en-US" baseline="0" dirty="0"/>
          </a:p>
          <a:p>
            <a:r>
              <a:rPr lang="en-US" baseline="0" dirty="0"/>
              <a:t>Tout décès suspect doit faire l'objet d'une nécropsie si possible. </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14</a:t>
            </a:fld>
            <a:endParaRPr lang="en-US"/>
          </a:p>
        </p:txBody>
      </p:sp>
    </p:spTree>
    <p:extLst>
      <p:ext uri="{BB962C8B-B14F-4D97-AF65-F5344CB8AC3E}">
        <p14:creationId xmlns:p14="http://schemas.microsoft.com/office/powerpoint/2010/main" val="3984473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Nous demandons à tous les groupes de notre réseau de </a:t>
            </a:r>
            <a:r>
              <a:rPr lang="en-CA" baseline="0" dirty="0"/>
              <a:t>nous indiquer si ce qui est fait pour le réseau apporte une valeur ajoutée. Il s'agit donc d'une enquête de type "pouce levé" ou "pouce baissé". Il n'y a pas de pouce vers le bas dans les "réactions", il suffit donc d'afficher un visage surpris si les rapports n'ont aucune valeur pour vous.</a:t>
            </a:r>
          </a:p>
          <a:p>
            <a:endParaRPr lang="en-CA" baseline="0" dirty="0"/>
          </a:p>
          <a:p>
            <a:r>
              <a:rPr lang="en-CA" baseline="0" dirty="0"/>
              <a:t>Si vous avez des commentaires sur ce que nous pourrions améliorer ou sur ce que nous devrions cesser de faire, nous vous en serions reconnaissants - maintenant ou plus tard.  Compte tenu de nos ressources limitées, nous ne voulons pas consacrer d'efforts à des choses qui n'ont pas de valeur. </a:t>
            </a:r>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15</a:t>
            </a:fld>
            <a:endParaRPr lang="en-US"/>
          </a:p>
        </p:txBody>
      </p:sp>
    </p:spTree>
    <p:extLst>
      <p:ext uri="{BB962C8B-B14F-4D97-AF65-F5344CB8AC3E}">
        <p14:creationId xmlns:p14="http://schemas.microsoft.com/office/powerpoint/2010/main" val="145312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Aucun cas récent de </a:t>
            </a:r>
            <a:r>
              <a:rPr lang="en-US" baseline="0" dirty="0"/>
              <a:t>stomatite </a:t>
            </a:r>
            <a:r>
              <a:rPr lang="en-US" dirty="0"/>
              <a:t>vésiculeuse n'a été signalé aux </a:t>
            </a:r>
            <a:r>
              <a:rPr lang="en-US" baseline="0" dirty="0"/>
              <a:t>États-Unis. </a:t>
            </a:r>
          </a:p>
          <a:p>
            <a:r>
              <a:rPr lang="en-US" baseline="0" dirty="0"/>
              <a:t>La dernière quarantaine a été levée le 18 janvier</a:t>
            </a:r>
            <a:r>
              <a:rPr lang="en-US" baseline="30000" dirty="0"/>
              <a:t>th</a:t>
            </a:r>
            <a:r>
              <a:rPr lang="en-US" baseline="0" dirty="0"/>
              <a:t> . </a:t>
            </a:r>
          </a:p>
          <a:p>
            <a:r>
              <a:rPr lang="en-US" baseline="0" dirty="0"/>
              <a:t>La carte ci-contre montre la localisation de tous les comtés concernés en Californie, au Nevada et au Texas.</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2</a:t>
            </a:fld>
            <a:endParaRPr lang="en-US"/>
          </a:p>
        </p:txBody>
      </p:sp>
    </p:spTree>
    <p:extLst>
      <p:ext uri="{BB962C8B-B14F-4D97-AF65-F5344CB8AC3E}">
        <p14:creationId xmlns:p14="http://schemas.microsoft.com/office/powerpoint/2010/main" val="222418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La WEE s'est récemment répandue en Amérique du Sud - mais avant d'entrer dans les détails, je vais vous parler un peu de la WEE.</a:t>
            </a:r>
          </a:p>
          <a:p>
            <a:r>
              <a:rPr lang="en-CA" altLang="en-US" dirty="0"/>
              <a:t>Le virus de l'encéphalite équine occidentale a été isolé pour la première fois en 1930, à partir du cerveau d'un cheval dans la vallée centrale de la Californie.</a:t>
            </a:r>
          </a:p>
          <a:p>
            <a:r>
              <a:rPr lang="en-CA" altLang="en-US" dirty="0"/>
              <a:t>Il s'agit d'un alphavirus de la famille des </a:t>
            </a:r>
            <a:r>
              <a:rPr lang="en-CA" altLang="en-US" dirty="0" err="1"/>
              <a:t>Togaviridae </a:t>
            </a:r>
            <a:r>
              <a:rPr lang="en-CA" altLang="en-US" dirty="0"/>
              <a:t>(comme l'EEE et la VEE).</a:t>
            </a:r>
          </a:p>
          <a:p>
            <a:r>
              <a:rPr lang="en-CA" altLang="en-US" dirty="0"/>
              <a:t>Le vecteur principal de la WEE est le </a:t>
            </a:r>
            <a:r>
              <a:rPr lang="en-CA" altLang="en-US" dirty="0" err="1"/>
              <a:t>culex tarsalis</a:t>
            </a:r>
            <a:r>
              <a:rPr lang="en-CA" altLang="en-US" dirty="0"/>
              <a:t>, mais d'autres espèces d'</a:t>
            </a:r>
            <a:r>
              <a:rPr lang="en-CA" altLang="en-US" dirty="0" err="1"/>
              <a:t>Aedes </a:t>
            </a:r>
            <a:r>
              <a:rPr lang="en-CA" altLang="en-US" dirty="0"/>
              <a:t>(</a:t>
            </a:r>
            <a:r>
              <a:rPr lang="en-CA" altLang="en-US" dirty="0" err="1"/>
              <a:t>melanimon</a:t>
            </a:r>
            <a:r>
              <a:rPr lang="en-CA" altLang="en-US" dirty="0"/>
              <a:t>, dorsalis et </a:t>
            </a:r>
            <a:r>
              <a:rPr lang="en-CA" altLang="en-US" dirty="0" err="1"/>
              <a:t>campestris) </a:t>
            </a:r>
            <a:r>
              <a:rPr lang="en-CA" altLang="en-US" dirty="0"/>
              <a:t>ont également été impliquées dans sa propagation.</a:t>
            </a:r>
          </a:p>
          <a:p>
            <a:r>
              <a:rPr lang="en-CA" altLang="en-US" dirty="0"/>
              <a:t>Les oiseaux - les passereaux en premier lieu - sont les réservoirs du virus - ils sont représentés ici dans son cycle primaire, puis les rongeurs, les lapins et éventuellement les chauves-souris peuvent jouer un rôle de réservoirs dans le cycle secondaire. Les chevaux et les humains sont des hôtes sans avenir et ne sont pas contagieux.</a:t>
            </a:r>
          </a:p>
          <a:p>
            <a:r>
              <a:rPr lang="en-CA" altLang="en-US" dirty="0"/>
              <a:t>Le virus de la WEE a également été identifié chez des opossums (États-Unis) et chez des couleuvres et des grenouilles léopard (Canada).</a:t>
            </a:r>
          </a:p>
          <a:p>
            <a:r>
              <a:rPr lang="en-CA" altLang="en-US" dirty="0"/>
              <a:t>Le virus WEE provoque des infections asymptomatiques ou légères chez l'homme, avec des symptômes non spécifiques (fièvre, maux de tête, nausées, vomissements, anorexie et malaise). </a:t>
            </a:r>
          </a:p>
          <a:p>
            <a:r>
              <a:rPr lang="en-CA" altLang="en-US" dirty="0"/>
              <a:t>Chez les chevaux, l'encéphalopathie spongiforme bovine (WEE) peut apparaître sans signes cliniques ou se traduire par de la fièvre et de la dépression, de l'anorexie, de la faiblesse et de la léthargie, de l'incoordination et une démarche chancelante....</a:t>
            </a:r>
          </a:p>
          <a:p>
            <a:endParaRPr lang="en-CA" altLang="en-US" dirty="0"/>
          </a:p>
          <a:p>
            <a:endParaRPr lang="en-CA" altLang="en-US" dirty="0"/>
          </a:p>
          <a:p>
            <a:endParaRPr lang="en-CA" altLang="en-US" dirty="0"/>
          </a:p>
          <a:p>
            <a:endParaRPr lang="en-CA" altLang="en-US" dirty="0"/>
          </a:p>
        </p:txBody>
      </p:sp>
      <p:sp>
        <p:nvSpPr>
          <p:cNvPr id="4" name="Slide Number Placeholder 3"/>
          <p:cNvSpPr>
            <a:spLocks noGrp="1"/>
          </p:cNvSpPr>
          <p:nvPr>
            <p:ph type="sldNum" sz="quarter" idx="5"/>
          </p:nvPr>
        </p:nvSpPr>
        <p:spPr/>
        <p:txBody>
          <a:bodyPr/>
          <a:lstStyle/>
          <a:p>
            <a:pPr>
              <a:defRPr/>
            </a:pPr>
            <a:fld id="{6727475A-CDB9-45A4-999F-002D13A2E1C9}" type="slidenum">
              <a:rPr lang="en-US" smtClean="0"/>
              <a:t>3</a:t>
            </a:fld>
            <a:endParaRPr lang="en-US"/>
          </a:p>
        </p:txBody>
      </p:sp>
    </p:spTree>
    <p:extLst>
      <p:ext uri="{BB962C8B-B14F-4D97-AF65-F5344CB8AC3E}">
        <p14:creationId xmlns:p14="http://schemas.microsoft.com/office/powerpoint/2010/main" val="93292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a:p>
            <a:r>
              <a:rPr lang="en-CA" altLang="en-US" dirty="0"/>
              <a:t>Fin novembre 2023, des cas de WEE ont été signalés chez des chevaux en Argentine - l'OPS a publié peu après une notification d'alerte concernant des cas humains potentiels dans la région.</a:t>
            </a:r>
          </a:p>
          <a:p>
            <a:endParaRPr lang="en-CA" altLang="en-US" dirty="0"/>
          </a:p>
          <a:p>
            <a:r>
              <a:rPr lang="en-CA" altLang="en-US" dirty="0"/>
              <a:t>Le 20 décembre, l'Argentine a signalé un rare cas humain de WEE, le premier depuis plus de vingt ans. Les derniers cas humains signalés en Argentine remontent à 1982/1983 et 1996</a:t>
            </a:r>
          </a:p>
          <a:p>
            <a:endParaRPr lang="en-CA" altLang="en-US" dirty="0"/>
          </a:p>
          <a:p>
            <a:r>
              <a:rPr lang="en-CA" altLang="en-US" dirty="0"/>
              <a:t>Depuis lors, d'autres cas de WEE ont été signalés chez des chevaux en Argentine, en Uruguay et au Brésil, et chez des humains en Argentine et en Uruguay</a:t>
            </a:r>
          </a:p>
          <a:p>
            <a:endParaRPr lang="en-CA" altLang="en-US" dirty="0"/>
          </a:p>
          <a:p>
            <a:r>
              <a:rPr lang="en-CA" altLang="en-US" dirty="0"/>
              <a:t>L'Argentine a également signalé un cas de WEE chez une femelle ovine âgée de quatre mois.</a:t>
            </a:r>
          </a:p>
          <a:p>
            <a:endParaRPr lang="en-CA" altLang="en-US" dirty="0"/>
          </a:p>
          <a:p>
            <a:r>
              <a:rPr lang="en-CA" altLang="en-US" dirty="0"/>
              <a:t>Le Paraguay a procédé à des analyses d'échantillons humains suspectés d'être porteurs de la maladie, mais n'a fait état d'aucune confirmation.</a:t>
            </a:r>
          </a:p>
          <a:p>
            <a:endParaRPr lang="en-CA" altLang="en-US" dirty="0"/>
          </a:p>
          <a:p>
            <a:endParaRPr lang="en-CA" altLang="en-US" dirty="0"/>
          </a:p>
        </p:txBody>
      </p:sp>
      <p:sp>
        <p:nvSpPr>
          <p:cNvPr id="4" name="Slide Number Placeholder 3"/>
          <p:cNvSpPr>
            <a:spLocks noGrp="1"/>
          </p:cNvSpPr>
          <p:nvPr>
            <p:ph type="sldNum" sz="quarter" idx="5"/>
          </p:nvPr>
        </p:nvSpPr>
        <p:spPr/>
        <p:txBody>
          <a:bodyPr/>
          <a:lstStyle/>
          <a:p>
            <a:pPr>
              <a:defRPr/>
            </a:pPr>
            <a:fld id="{975B2606-B4F9-4A76-B1C8-3C0FF3DF5D9B}" type="slidenum">
              <a:rPr lang="en-US" smtClean="0"/>
              <a:t>4</a:t>
            </a:fld>
            <a:endParaRPr lang="en-US"/>
          </a:p>
        </p:txBody>
      </p:sp>
    </p:spTree>
    <p:extLst>
      <p:ext uri="{BB962C8B-B14F-4D97-AF65-F5344CB8AC3E}">
        <p14:creationId xmlns:p14="http://schemas.microsoft.com/office/powerpoint/2010/main" val="348127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Extrait de l'évaluation des risques pour la santé publique récemment publiée par l'OPS</a:t>
            </a:r>
          </a:p>
          <a:p>
            <a:r>
              <a:rPr lang="en-CA" altLang="en-US" dirty="0"/>
              <a:t>À partir du 14 février 2024 :</a:t>
            </a:r>
          </a:p>
          <a:p>
            <a:r>
              <a:rPr lang="en-CA" altLang="en-US" dirty="0"/>
              <a:t>Il y a eu 2 464 </a:t>
            </a:r>
            <a:r>
              <a:rPr lang="en-CA" altLang="en-US" dirty="0" err="1"/>
              <a:t>cas</a:t>
            </a:r>
            <a:r>
              <a:rPr lang="en-CA" altLang="en-US" dirty="0"/>
              <a:t> chez les animaux (1 445 dans 16 provinces d'Argentine, 1 018 dans 16 départements d'Uruguay et un cas dans un État brésilien). </a:t>
            </a:r>
          </a:p>
          <a:p>
            <a:r>
              <a:rPr lang="en-CA" altLang="en-US" dirty="0"/>
              <a:t>73 cas confirmés chez l'homme (69 en Argentine et 4 en Uruguay)</a:t>
            </a:r>
          </a:p>
          <a:p>
            <a:r>
              <a:rPr lang="en-CA" altLang="en-US" dirty="0"/>
              <a:t>la répartition des cas humains coïncide avec les zones où le nombre de cas équins suspectés et confirmés est le plus élevé</a:t>
            </a:r>
          </a:p>
          <a:p>
            <a:r>
              <a:rPr lang="en-CA" altLang="en-US" dirty="0"/>
              <a:t>Sept cas mortels ont été recensés en Argentine, tous ont déclaré avoir vécu, travaillé ou visité une zone rurale ou semi-rurale et 86 % (n=6) ont déclaré avoir eu des antécédents de maladie ou d'affection sous-jacente (diabète, maladie oncologique, hypertension artérielle, entre autres).</a:t>
            </a:r>
          </a:p>
          <a:p>
            <a:r>
              <a:rPr lang="en-CA" altLang="en-US" dirty="0"/>
              <a:t>Nous nous demandions ce qui pouvait être à l'origine de cette épidémie cette année, mais il n'est pas certain qu'il y ait quelque chose - les épidémies en Argentine et en Uruguay coïncident avec la saison estivale dans ces pays (de décembre à mars). </a:t>
            </a:r>
          </a:p>
          <a:p>
            <a:r>
              <a:rPr lang="en-CA" altLang="en-US" b="1" dirty="0"/>
              <a:t>Il n'y a pas de données disponibles suggérant une augmentation de la densité du vecteur - je ne sais pas si cela signifie qu'il n'y a pas de données sur la densité du vecteur ou que les données dont ils disposent ne suggèrent pas une augmentation de la densité.</a:t>
            </a:r>
          </a:p>
          <a:p>
            <a:endParaRPr lang="en-CA" altLang="en-US" dirty="0"/>
          </a:p>
          <a:p>
            <a:endParaRPr lang="en-CA" altLang="en-US" dirty="0"/>
          </a:p>
          <a:p>
            <a:endParaRPr lang="en-CA" altLang="en-US" dirty="0"/>
          </a:p>
        </p:txBody>
      </p:sp>
      <p:sp>
        <p:nvSpPr>
          <p:cNvPr id="4" name="Slide Number Placeholder 3"/>
          <p:cNvSpPr>
            <a:spLocks noGrp="1"/>
          </p:cNvSpPr>
          <p:nvPr>
            <p:ph type="sldNum" sz="quarter" idx="5"/>
          </p:nvPr>
        </p:nvSpPr>
        <p:spPr/>
        <p:txBody>
          <a:bodyPr/>
          <a:lstStyle/>
          <a:p>
            <a:pPr>
              <a:defRPr/>
            </a:pPr>
            <a:fld id="{3DE70A10-F7F2-41EA-83F5-E423E2DC05B5}" type="slidenum">
              <a:rPr lang="en-US" smtClean="0"/>
              <a:t>5</a:t>
            </a:fld>
            <a:endParaRPr lang="en-US"/>
          </a:p>
        </p:txBody>
      </p:sp>
    </p:spTree>
    <p:extLst>
      <p:ext uri="{BB962C8B-B14F-4D97-AF65-F5344CB8AC3E}">
        <p14:creationId xmlns:p14="http://schemas.microsoft.com/office/powerpoint/2010/main" val="144787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Quel est le risque pour l'Amérique du Nord ?</a:t>
            </a:r>
          </a:p>
          <a:p>
            <a:r>
              <a:rPr lang="en-CA" altLang="en-US" dirty="0"/>
              <a:t>La WEE a été signalée aux États-Unis et au Canada - l'apparition de la WEE au Canada est moins fréquente que celle de l'EEE. Aucun cas de WEE n'a été signalé au Canada depuis la fin des années 1980, je crois. </a:t>
            </a:r>
          </a:p>
          <a:p>
            <a:r>
              <a:rPr lang="en-CA" altLang="en-US" dirty="0"/>
              <a:t>Aux États-Unis, la plupart des cas de WEE sont signalés pendant l'été, dans les États de l'ouest et du centre du pays.</a:t>
            </a:r>
          </a:p>
          <a:p>
            <a:r>
              <a:rPr lang="en-CA" altLang="en-US" dirty="0"/>
              <a:t>Des cas ont été signalés par le passé dans divers États américains : Utah, Colorado, Californie, Texas, Oklahoma (émeus), Nevada (poulets), Floride (sérologie humaine, ours), Dakota du Nord (oiseaux).</a:t>
            </a:r>
          </a:p>
          <a:p>
            <a:r>
              <a:rPr lang="en-CA" altLang="en-US" dirty="0"/>
              <a:t>Diminution des cas signalés depuis le début des années 2000</a:t>
            </a:r>
          </a:p>
          <a:p>
            <a:endParaRPr lang="en-CA" altLang="en-US" dirty="0"/>
          </a:p>
          <a:p>
            <a:r>
              <a:rPr lang="en-CA" altLang="en-US" dirty="0"/>
              <a:t>Au Canada - Épidémie en 1941 (1 094 cas humains) au Manitoba et en Saskatchewan</a:t>
            </a:r>
          </a:p>
          <a:p>
            <a:r>
              <a:rPr lang="en-CA" altLang="en-US" dirty="0"/>
              <a:t> jusqu'à la fin des années 1980, l'incidence la plus élevée était signalée dans ces provinces</a:t>
            </a:r>
          </a:p>
          <a:p>
            <a:r>
              <a:rPr lang="en-CA" altLang="en-US" dirty="0"/>
              <a:t>De 1952 à 1987, des foyers supplémentaires ont été signalés chez des humains et des chevaux au Manitoba, en Saskatchewan et en Alberta.</a:t>
            </a:r>
          </a:p>
          <a:p>
            <a:r>
              <a:rPr lang="en-CA" altLang="en-US" dirty="0"/>
              <a:t>1987 - Épidémie équine au Manitoba</a:t>
            </a:r>
          </a:p>
          <a:p>
            <a:endParaRPr lang="en-CA" altLang="en-US" dirty="0"/>
          </a:p>
          <a:p>
            <a:endParaRPr lang="en-CA" altLang="en-US" dirty="0"/>
          </a:p>
        </p:txBody>
      </p:sp>
      <p:sp>
        <p:nvSpPr>
          <p:cNvPr id="4" name="Slide Number Placeholder 3"/>
          <p:cNvSpPr>
            <a:spLocks noGrp="1"/>
          </p:cNvSpPr>
          <p:nvPr>
            <p:ph type="sldNum" sz="quarter" idx="5"/>
          </p:nvPr>
        </p:nvSpPr>
        <p:spPr/>
        <p:txBody>
          <a:bodyPr/>
          <a:lstStyle/>
          <a:p>
            <a:pPr>
              <a:defRPr/>
            </a:pPr>
            <a:fld id="{BCCB3AFD-CE2C-45C7-8C5E-C2AEF36CAE1D}" type="slidenum">
              <a:rPr lang="en-US" smtClean="0"/>
              <a:t>6</a:t>
            </a:fld>
            <a:endParaRPr lang="en-US"/>
          </a:p>
        </p:txBody>
      </p:sp>
    </p:spTree>
    <p:extLst>
      <p:ext uri="{BB962C8B-B14F-4D97-AF65-F5344CB8AC3E}">
        <p14:creationId xmlns:p14="http://schemas.microsoft.com/office/powerpoint/2010/main" val="266297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En raison de la situation en Amérique du Sud et du fait que l'Amérique du Nord a connu des cas dans le passé avec des vecteurs compétents, nous avons envoyé un ping demandant aux membres de s'inquiéter d'une éventuelle réémergence de la WEE au Canada. </a:t>
            </a:r>
          </a:p>
          <a:p>
            <a:r>
              <a:rPr lang="en-US" altLang="en-US" dirty="0"/>
              <a:t>Nous avons reçu 18 réponses, la majorité des membres estimant qu'il s'agit d'une question pertinente, et de nombreux commentaires intéressants, que je résume brièvement :</a:t>
            </a:r>
          </a:p>
          <a:p>
            <a:r>
              <a:rPr lang="en-US" altLang="en-US" dirty="0"/>
              <a:t>Présent dans la faune sauvage des États-Unis, le Canada a connu des foyers dans le passé, une incursion vers le nord à partir des États-Unis et de l'Amérique du Sud est possible.</a:t>
            </a:r>
          </a:p>
          <a:p>
            <a:pPr lvl="1"/>
            <a:r>
              <a:rPr lang="en-US" altLang="en-US" dirty="0"/>
              <a:t>Les oiseaux migrateurs pourraient le réintroduire</a:t>
            </a:r>
          </a:p>
          <a:p>
            <a:pPr lvl="1"/>
            <a:r>
              <a:rPr lang="en-US" altLang="en-US" dirty="0"/>
              <a:t>Présence de vecteurs compétents</a:t>
            </a:r>
          </a:p>
          <a:p>
            <a:pPr lvl="1"/>
            <a:r>
              <a:rPr lang="en-US" altLang="en-US" dirty="0"/>
              <a:t>Quelqu'un a déclaré que le </a:t>
            </a:r>
            <a:r>
              <a:rPr lang="en-US" altLang="en-US" dirty="0" err="1"/>
              <a:t>virus du Nil </a:t>
            </a:r>
            <a:r>
              <a:rPr lang="en-US" altLang="en-US" dirty="0"/>
              <a:t>occidental avait déplacé les WEE dans notre écosystème - comment cela se fait-il ?</a:t>
            </a:r>
          </a:p>
          <a:p>
            <a:pPr lvl="1"/>
            <a:r>
              <a:rPr lang="en-US" altLang="en-US" dirty="0"/>
              <a:t>Ensuite, une question sur l'état des vaccinations équines contre la WEE/EEE au Canada.</a:t>
            </a:r>
          </a:p>
          <a:p>
            <a:pPr lvl="1"/>
            <a:r>
              <a:rPr lang="en-US" altLang="en-US" dirty="0"/>
              <a:t>Une personne nous a dit qu'il était plus important de regarder ce qui s'est passé au Canada/Manitoba dans le passé que ce qui se passe en Amérique du Sud aujourd'hui - et qu'il y a une étude qui examine l'impact du climat sur les EEE au Manitoba. </a:t>
            </a:r>
          </a:p>
          <a:p>
            <a:endParaRPr lang="en-CA" altLang="en-US" dirty="0">
              <a:hlinkClick r:id="rId3"/>
            </a:endParaRPr>
          </a:p>
        </p:txBody>
      </p:sp>
      <p:sp>
        <p:nvSpPr>
          <p:cNvPr id="4" name="Slide Number Placeholder 3"/>
          <p:cNvSpPr>
            <a:spLocks noGrp="1"/>
          </p:cNvSpPr>
          <p:nvPr>
            <p:ph type="sldNum" sz="quarter" idx="5"/>
          </p:nvPr>
        </p:nvSpPr>
        <p:spPr/>
        <p:txBody>
          <a:bodyPr/>
          <a:lstStyle/>
          <a:p>
            <a:pPr>
              <a:defRPr/>
            </a:pPr>
            <a:fld id="{98352912-C920-40CA-90EE-D97C13CDCE2E}" type="slidenum">
              <a:rPr lang="en-US" smtClean="0"/>
              <a:t>7</a:t>
            </a:fld>
            <a:endParaRPr lang="en-US"/>
          </a:p>
        </p:txBody>
      </p:sp>
    </p:spTree>
    <p:extLst>
      <p:ext uri="{BB962C8B-B14F-4D97-AF65-F5344CB8AC3E}">
        <p14:creationId xmlns:p14="http://schemas.microsoft.com/office/powerpoint/2010/main" val="35699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Dr Martin </a:t>
            </a:r>
            <a:r>
              <a:rPr lang="en-US" baseline="0" dirty="0"/>
              <a:t>Rondeau (MAPAQ) a rapporté un cas d'</a:t>
            </a:r>
            <a:r>
              <a:rPr lang="en-US" i="1" baseline="0" dirty="0"/>
              <a:t>Halicephalobolus gingivalis </a:t>
            </a:r>
            <a:r>
              <a:rPr lang="en-US" baseline="0" dirty="0"/>
              <a:t>chez un cheval en Estrie, au Québec.</a:t>
            </a:r>
          </a:p>
          <a:p>
            <a:endParaRPr lang="en-US" baseline="0" dirty="0"/>
          </a:p>
          <a:p>
            <a:r>
              <a:rPr lang="en-US" baseline="0" dirty="0"/>
              <a:t>Le hongre a été importé d'Islande l'été dernier et a présenté des coliques à l'automne et des signes neurologiques graves en janvier. L'animal a été euthanasié et l'histopathologie a révélé une infection par Halicephalobolus gingivalis. Il n'a pas été possible d'effectuer un test PCR.</a:t>
            </a:r>
          </a:p>
          <a:p>
            <a:endParaRPr lang="en-US" baseline="0" dirty="0"/>
          </a:p>
          <a:p>
            <a:r>
              <a:rPr lang="en-US" baseline="0" dirty="0"/>
              <a:t>Ce nématode est une cause très rare de méningo-encéphalite chez les chevaux, les humains et les ruminants. La carte ci-dessus montre la répartition mondiale des cas (publiée en 2018). Les humains sont en vert, les chevaux en rouge.</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140921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nématode vit librement et est une cause rare de méningo-encéphalite chez </a:t>
            </a:r>
            <a:r>
              <a:rPr lang="en-US" baseline="0" dirty="0"/>
              <a:t>l'homme, le cheval et les ruminants.</a:t>
            </a:r>
          </a:p>
          <a:p>
            <a:r>
              <a:rPr lang="en-US" baseline="0" dirty="0"/>
              <a:t>À ce jour, seuls des vers, des larves et des œufs femelles ont été trouvés dans les hôtes. Le ver est parthénogénétique et n'a donc pas besoin d'un mâle pour se reproduire.</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1503537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4/2/2024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5952678/#:~:text=Halicephalobiasis%20is%20a%20helminthic%20infection,fatal%20meningoencephalomyelitis%20mainly%20in%20equin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mc/articles/PMC5952678/#:~:text=Halicephalobiasis%20is%20a%20helminthic%20infection,fatal%20meningoencephalomyelitis%20mainly%20in%20equin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ncbi.nlm.nih.gov/pmc/articles/PMC6498521/"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aphis/ourfocus/animalhealth/animal-disease-information/cattle-disease-information/vesicular-stomatitis-inf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researchgate.net/publication/259743924_Zoonotic_encephalitides_caused_by_arboviruses_Transmission_and_epidemiology_of_alphaviruses_and_flavivirus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nfocampo.com.ar/otra-sorpresa-con-la-encefalomielitis-equina-en-baradero-se-contagio-una-ovej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www.plenglish.com/news/2024/01/02/paraguay-senacsa-analyzes-new-suspected-wee-cas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aho.org/en/documents/epidemiological-update-western-equine-encephalitis-region-americas-8-february-2024"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paho.org/en/documents/public-health-risk-assessment-related-western-equine-encephalitis-wee-virus-regio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pubmed.ncbi.nlm.nih.gov/290566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hehorse.com/1125359/icelandic-gelding-in-quebec-positive-for-halicephalobu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sciencedirect.com/science/article/pii/S2405673117300582?via%3Dihub"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mc/articles/PMC5952678/#:~:text=Halicephalobiasis%20is%20a%20helminthic%20infection,fatal%20meningoencephalomyelitis%20mainly%20in%20equin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Mise à jour du réseau équin du CAHSS</a:t>
            </a:r>
          </a:p>
          <a:p>
            <a:pPr eaLnBrk="1" hangingPunct="1"/>
            <a:r>
              <a:rPr lang="en-CA" altLang="en-US" dirty="0"/>
              <a:t>14 mars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453" y="192505"/>
            <a:ext cx="4919648" cy="6163845"/>
          </a:xfrm>
        </p:spPr>
        <p:txBody>
          <a:bodyPr/>
          <a:lstStyle/>
          <a:p>
            <a:pPr marL="0" indent="0">
              <a:buNone/>
            </a:pPr>
            <a:r>
              <a:rPr lang="en-CA" sz="3600" b="1" dirty="0"/>
              <a:t>Le mode d'infection est hypothétique</a:t>
            </a:r>
          </a:p>
          <a:p>
            <a:pPr lvl="1"/>
            <a:r>
              <a:rPr lang="en-CA" dirty="0"/>
              <a:t>Migration suspectée à travers des plaies de la peau et de la muqueuse buccale</a:t>
            </a:r>
          </a:p>
          <a:p>
            <a:pPr lvl="1"/>
            <a:r>
              <a:rPr lang="en-US" dirty="0"/>
              <a:t>Inhalation dans les fosses nasales</a:t>
            </a:r>
            <a:endParaRPr lang="en-CA" dirty="0"/>
          </a:p>
          <a:p>
            <a:pPr lvl="1"/>
            <a:r>
              <a:rPr lang="en-CA" dirty="0"/>
              <a:t>Ingestion d'aliments contaminés</a:t>
            </a:r>
          </a:p>
          <a:p>
            <a:pPr lvl="1"/>
            <a:r>
              <a:rPr lang="en-US" dirty="0"/>
              <a:t>Des cas d'infection trans-mammaire ont été signalés</a:t>
            </a:r>
          </a:p>
          <a:p>
            <a:pPr lvl="1"/>
            <a:r>
              <a:rPr lang="en-US" dirty="0"/>
              <a:t>Larves trouvées dans les échantillons d'urine et de sperme</a:t>
            </a:r>
          </a:p>
          <a:p>
            <a:pPr lvl="1"/>
            <a:r>
              <a:rPr lang="en-US" dirty="0"/>
              <a:t>Les mouches proposées comme porteurs de larves</a:t>
            </a:r>
          </a:p>
          <a:p>
            <a:r>
              <a:rPr lang="en-CA" dirty="0"/>
              <a:t>On ne sait pas s'il peut y avoir transmission verticale</a:t>
            </a:r>
          </a:p>
        </p:txBody>
      </p:sp>
      <p:pic>
        <p:nvPicPr>
          <p:cNvPr id="6" name="Content Placeholder 5"/>
          <p:cNvPicPr>
            <a:picLocks noGrp="1" noChangeAspect="1"/>
          </p:cNvPicPr>
          <p:nvPr>
            <p:ph sz="half" idx="2"/>
          </p:nvPr>
        </p:nvPicPr>
        <p:blipFill>
          <a:blip r:embed="rId3"/>
          <a:stretch>
            <a:fillRect/>
          </a:stretch>
        </p:blipFill>
        <p:spPr>
          <a:xfrm>
            <a:off x="5000101" y="578711"/>
            <a:ext cx="7191899" cy="577763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t>10</a:t>
            </a:fld>
            <a:endParaRPr lang="en-US"/>
          </a:p>
        </p:txBody>
      </p:sp>
    </p:spTree>
    <p:extLst>
      <p:ext uri="{BB962C8B-B14F-4D97-AF65-F5344CB8AC3E}">
        <p14:creationId xmlns:p14="http://schemas.microsoft.com/office/powerpoint/2010/main" val="258755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964" y="178240"/>
            <a:ext cx="10515600" cy="1325563"/>
          </a:xfrm>
        </p:spPr>
        <p:txBody>
          <a:bodyPr/>
          <a:lstStyle/>
          <a:p>
            <a:r>
              <a:rPr lang="en-US" sz="3200" dirty="0">
                <a:hlinkClick r:id="rId3"/>
              </a:rPr>
              <a:t>Méningo-encéphalite parasitaire et zoonotique chez l'homme et les équidés : Connaissances actuelles et rôle de Halicephalobus gingivalis - PMC (nih.gov)</a:t>
            </a:r>
            <a:endParaRPr lang="en-CA" sz="3200" dirty="0"/>
          </a:p>
        </p:txBody>
      </p:sp>
      <p:sp>
        <p:nvSpPr>
          <p:cNvPr id="3" name="Content Placeholder 2"/>
          <p:cNvSpPr>
            <a:spLocks noGrp="1"/>
          </p:cNvSpPr>
          <p:nvPr>
            <p:ph sz="half" idx="1"/>
          </p:nvPr>
        </p:nvSpPr>
        <p:spPr>
          <a:xfrm>
            <a:off x="154236" y="1825625"/>
            <a:ext cx="6323682" cy="4619242"/>
          </a:xfrm>
        </p:spPr>
        <p:txBody>
          <a:bodyPr/>
          <a:lstStyle/>
          <a:p>
            <a:r>
              <a:rPr lang="en-US" dirty="0"/>
              <a:t>Propagation hématogène à d'autres parties du corps</a:t>
            </a:r>
          </a:p>
          <a:p>
            <a:r>
              <a:rPr lang="en-US" dirty="0"/>
              <a:t>Les signes cliniques peuvent varier en fonction de la localisation des larves du parasite dans l'organisme.</a:t>
            </a:r>
          </a:p>
          <a:p>
            <a:r>
              <a:rPr lang="en-US" dirty="0"/>
              <a:t>Toujours étroitement associée à la vascularisation des organes affectés</a:t>
            </a:r>
          </a:p>
          <a:p>
            <a:r>
              <a:rPr lang="en-US" dirty="0"/>
              <a:t>La période d'incubation peut aller de quelques semaines à quelques mois et dépend du site d'infection et de l'état de santé de l'hôte.</a:t>
            </a:r>
          </a:p>
          <a:p>
            <a:endParaRPr lang="en-US" dirty="0"/>
          </a:p>
        </p:txBody>
      </p:sp>
      <p:sp>
        <p:nvSpPr>
          <p:cNvPr id="4" name="Content Placeholder 3"/>
          <p:cNvSpPr>
            <a:spLocks noGrp="1"/>
          </p:cNvSpPr>
          <p:nvPr>
            <p:ph sz="half" idx="2"/>
          </p:nvPr>
        </p:nvSpPr>
        <p:spPr>
          <a:xfrm>
            <a:off x="6477918" y="1443210"/>
            <a:ext cx="5592896" cy="4772102"/>
          </a:xfrm>
        </p:spPr>
        <p:txBody>
          <a:bodyPr/>
          <a:lstStyle/>
          <a:p>
            <a:r>
              <a:rPr lang="en-US" dirty="0"/>
              <a:t>Le cerveau est le plus souvent touché.</a:t>
            </a:r>
          </a:p>
          <a:p>
            <a:pPr lvl="1"/>
            <a:r>
              <a:rPr lang="en-US" dirty="0"/>
              <a:t>Rein</a:t>
            </a:r>
          </a:p>
          <a:p>
            <a:pPr lvl="1"/>
            <a:r>
              <a:rPr lang="en-US" dirty="0"/>
              <a:t>Cavités buccales et nasales</a:t>
            </a:r>
          </a:p>
          <a:p>
            <a:pPr lvl="1"/>
            <a:r>
              <a:rPr lang="en-US" dirty="0"/>
              <a:t>Ganglions lymphatiques</a:t>
            </a:r>
          </a:p>
          <a:p>
            <a:pPr lvl="1"/>
            <a:r>
              <a:rPr lang="en-US" dirty="0"/>
              <a:t>Moelle épinière</a:t>
            </a:r>
          </a:p>
          <a:p>
            <a:pPr lvl="1"/>
            <a:r>
              <a:rPr lang="en-US" dirty="0"/>
              <a:t>Glandes surrénales</a:t>
            </a:r>
          </a:p>
          <a:p>
            <a:pPr lvl="1"/>
            <a:r>
              <a:rPr lang="en-US" dirty="0"/>
              <a:t>Le cœur, l'estomac, le foie, les poumons, les testicules, la glande mammaire, les ganglions et les os ont également été signalés.</a:t>
            </a:r>
          </a:p>
          <a:p>
            <a:r>
              <a:rPr lang="en-US" dirty="0"/>
              <a:t>Pronostic : mauvais lorsque le parasite se propage dans l'hôte.</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11</a:t>
            </a:fld>
            <a:endParaRPr lang="en-US"/>
          </a:p>
        </p:txBody>
      </p:sp>
    </p:spTree>
    <p:extLst>
      <p:ext uri="{BB962C8B-B14F-4D97-AF65-F5344CB8AC3E}">
        <p14:creationId xmlns:p14="http://schemas.microsoft.com/office/powerpoint/2010/main" val="224958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47" y="136525"/>
            <a:ext cx="10515600" cy="1325563"/>
          </a:xfrm>
        </p:spPr>
        <p:txBody>
          <a:bodyPr/>
          <a:lstStyle/>
          <a:p>
            <a:r>
              <a:rPr lang="en-US" sz="3200" dirty="0">
                <a:hlinkClick r:id="rId3"/>
              </a:rPr>
              <a:t>Méningo-encéphalite parasitaire et zoonotique chez l'homme et les équidés : Connaissances actuelles et rôle de Halicephalobus gingivalis - PMC (nih.gov)</a:t>
            </a:r>
            <a:endParaRPr lang="en-CA" sz="3200" dirty="0"/>
          </a:p>
        </p:txBody>
      </p:sp>
      <p:sp>
        <p:nvSpPr>
          <p:cNvPr id="3" name="Content Placeholder 2"/>
          <p:cNvSpPr>
            <a:spLocks noGrp="1"/>
          </p:cNvSpPr>
          <p:nvPr>
            <p:ph sz="half" idx="1"/>
          </p:nvPr>
        </p:nvSpPr>
        <p:spPr>
          <a:xfrm>
            <a:off x="154236" y="1825625"/>
            <a:ext cx="6323682" cy="4619242"/>
          </a:xfrm>
        </p:spPr>
        <p:txBody>
          <a:bodyPr/>
          <a:lstStyle/>
          <a:p>
            <a:r>
              <a:rPr lang="en-US" dirty="0"/>
              <a:t>Diagnostic</a:t>
            </a:r>
          </a:p>
          <a:p>
            <a:pPr lvl="1">
              <a:spcBef>
                <a:spcPts val="600"/>
              </a:spcBef>
            </a:pPr>
            <a:r>
              <a:rPr lang="en-US" dirty="0"/>
              <a:t>Difficile, pas de bons tests ante mortem</a:t>
            </a:r>
          </a:p>
          <a:p>
            <a:pPr lvl="1">
              <a:spcBef>
                <a:spcPts val="600"/>
              </a:spcBef>
              <a:spcAft>
                <a:spcPts val="600"/>
              </a:spcAft>
            </a:pPr>
            <a:r>
              <a:rPr lang="en-US" dirty="0"/>
              <a:t>Les échantillons fécaux peuvent contenir de très faibles niveaux de </a:t>
            </a:r>
            <a:r>
              <a:rPr lang="en-US" i="1" dirty="0"/>
              <a:t>H. gingivalis.</a:t>
            </a:r>
          </a:p>
          <a:p>
            <a:pPr lvl="1">
              <a:spcBef>
                <a:spcPts val="600"/>
              </a:spcBef>
              <a:spcAft>
                <a:spcPts val="600"/>
              </a:spcAft>
            </a:pPr>
            <a:r>
              <a:rPr lang="en-US" dirty="0"/>
              <a:t>Histopathologie et PCR sur les </a:t>
            </a:r>
            <a:r>
              <a:rPr lang="en-US" dirty="0" err="1"/>
              <a:t>tissus</a:t>
            </a:r>
            <a:endParaRPr lang="en-US" dirty="0"/>
          </a:p>
          <a:p>
            <a:pPr>
              <a:spcAft>
                <a:spcPts val="600"/>
              </a:spcAft>
            </a:pPr>
            <a:r>
              <a:rPr lang="en-US" dirty="0"/>
              <a:t>Traitement :</a:t>
            </a:r>
          </a:p>
          <a:p>
            <a:pPr lvl="1"/>
            <a:r>
              <a:rPr lang="en-US" dirty="0"/>
              <a:t>Faible efficacité des anthelminthiques</a:t>
            </a:r>
          </a:p>
          <a:p>
            <a:pPr lvl="2"/>
            <a:r>
              <a:rPr lang="en-US" dirty="0"/>
              <a:t>Difficulté à traverser la barrière hémato-encéphalique</a:t>
            </a:r>
          </a:p>
          <a:p>
            <a:pPr lvl="2"/>
            <a:r>
              <a:rPr lang="en-US" dirty="0"/>
              <a:t>Résistance intrinsèque à l'</a:t>
            </a:r>
            <a:r>
              <a:rPr lang="en-US" dirty="0" err="1"/>
              <a:t>ivermectine/thiabendazole</a:t>
            </a:r>
            <a:endParaRPr lang="en-US" dirty="0"/>
          </a:p>
          <a:p>
            <a:endParaRPr lang="en-US" dirty="0"/>
          </a:p>
        </p:txBody>
      </p:sp>
      <p:pic>
        <p:nvPicPr>
          <p:cNvPr id="6" name="Content Placeholder 5"/>
          <p:cNvPicPr>
            <a:picLocks noGrp="1" noChangeAspect="1"/>
          </p:cNvPicPr>
          <p:nvPr>
            <p:ph sz="half" idx="2"/>
          </p:nvPr>
        </p:nvPicPr>
        <p:blipFill>
          <a:blip r:embed="rId4"/>
          <a:stretch>
            <a:fillRect/>
          </a:stretch>
        </p:blipFill>
        <p:spPr>
          <a:xfrm>
            <a:off x="6907576" y="1590536"/>
            <a:ext cx="5182824" cy="3891989"/>
          </a:xfrm>
          <a:prstGeom prst="rect">
            <a:avLst/>
          </a:prstGeom>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t>12</a:t>
            </a:fld>
            <a:endParaRPr lang="en-US"/>
          </a:p>
        </p:txBody>
      </p:sp>
      <p:sp>
        <p:nvSpPr>
          <p:cNvPr id="7" name="TextBox 6"/>
          <p:cNvSpPr txBox="1"/>
          <p:nvPr/>
        </p:nvSpPr>
        <p:spPr>
          <a:xfrm>
            <a:off x="7144756" y="5521146"/>
            <a:ext cx="4771473" cy="923330"/>
          </a:xfrm>
          <a:prstGeom prst="rect">
            <a:avLst/>
          </a:prstGeom>
          <a:noFill/>
        </p:spPr>
        <p:txBody>
          <a:bodyPr wrap="square" rtlCol="0">
            <a:spAutoFit/>
          </a:bodyPr>
          <a:lstStyle/>
          <a:p>
            <a:r>
              <a:rPr lang="en-US" dirty="0">
                <a:hlinkClick r:id="rId5"/>
              </a:rPr>
              <a:t>Première description d'une infection équine mortelle par </a:t>
            </a:r>
            <a:r>
              <a:rPr lang="en-US" dirty="0" err="1">
                <a:hlinkClick r:id="rId5"/>
              </a:rPr>
              <a:t>Halicephalobus </a:t>
            </a:r>
            <a:r>
              <a:rPr lang="en-US" dirty="0">
                <a:hlinkClick r:id="rId5"/>
              </a:rPr>
              <a:t>gingivalis au Portugal. Pertinence pour la santé publique - PMC (nih.gov)</a:t>
            </a:r>
            <a:endParaRPr lang="en-CA" dirty="0"/>
          </a:p>
        </p:txBody>
      </p:sp>
    </p:spTree>
    <p:extLst>
      <p:ext uri="{BB962C8B-B14F-4D97-AF65-F5344CB8AC3E}">
        <p14:creationId xmlns:p14="http://schemas.microsoft.com/office/powerpoint/2010/main" val="207713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1632"/>
          </a:xfrm>
        </p:spPr>
        <p:txBody>
          <a:bodyPr/>
          <a:lstStyle/>
          <a:p>
            <a:pPr algn="ctr"/>
            <a:r>
              <a:rPr lang="en-US" sz="3200" dirty="0"/>
              <a:t>Mesures de gestion</a:t>
            </a:r>
            <a:endParaRPr lang="en-CA" sz="3200" dirty="0"/>
          </a:p>
        </p:txBody>
      </p:sp>
      <p:sp>
        <p:nvSpPr>
          <p:cNvPr id="3" name="Content Placeholder 2"/>
          <p:cNvSpPr>
            <a:spLocks noGrp="1"/>
          </p:cNvSpPr>
          <p:nvPr>
            <p:ph sz="half" idx="1"/>
          </p:nvPr>
        </p:nvSpPr>
        <p:spPr>
          <a:xfrm>
            <a:off x="371061" y="1306642"/>
            <a:ext cx="5579166" cy="4619242"/>
          </a:xfrm>
        </p:spPr>
        <p:txBody>
          <a:bodyPr/>
          <a:lstStyle/>
          <a:p>
            <a:pPr marL="0" indent="0">
              <a:buNone/>
            </a:pPr>
            <a:r>
              <a:rPr lang="en-US" b="1" dirty="0"/>
              <a:t>Gestion de l'environnement</a:t>
            </a:r>
            <a:endParaRPr lang="en-US" dirty="0"/>
          </a:p>
          <a:p>
            <a:pPr marL="0" indent="0">
              <a:buNone/>
            </a:pPr>
            <a:r>
              <a:rPr lang="en-US" dirty="0"/>
              <a:t>Mesures de biosécurité</a:t>
            </a:r>
          </a:p>
          <a:p>
            <a:pPr lvl="1"/>
            <a:r>
              <a:rPr lang="en-US" dirty="0"/>
              <a:t>Bonne hygiène</a:t>
            </a:r>
          </a:p>
          <a:p>
            <a:pPr lvl="1"/>
            <a:r>
              <a:rPr lang="en-US" dirty="0"/>
              <a:t>Gestion des pâturages, élimination de l'eau stagnante si possible</a:t>
            </a:r>
          </a:p>
          <a:p>
            <a:pPr lvl="1"/>
            <a:r>
              <a:rPr lang="en-US" dirty="0"/>
              <a:t>Contrôle des mouches</a:t>
            </a:r>
          </a:p>
          <a:p>
            <a:pPr lvl="1"/>
            <a:r>
              <a:rPr lang="en-US" dirty="0"/>
              <a:t>Gestion du fumier et de l'urine</a:t>
            </a:r>
          </a:p>
          <a:p>
            <a:r>
              <a:rPr lang="en-US" dirty="0"/>
              <a:t>Ne pas utiliser le fumier des animaux infectés comme engrais pour les cultures fourragères ou la production alimentaire humaine.</a:t>
            </a:r>
          </a:p>
          <a:p>
            <a:r>
              <a:rPr lang="en-US" dirty="0"/>
              <a:t>Composter complètement le fumier avant de l'utiliser</a:t>
            </a:r>
          </a:p>
        </p:txBody>
      </p:sp>
      <p:sp>
        <p:nvSpPr>
          <p:cNvPr id="4" name="Content Placeholder 3"/>
          <p:cNvSpPr>
            <a:spLocks noGrp="1"/>
          </p:cNvSpPr>
          <p:nvPr>
            <p:ph sz="half" idx="2"/>
          </p:nvPr>
        </p:nvSpPr>
        <p:spPr>
          <a:xfrm>
            <a:off x="6096000" y="1306642"/>
            <a:ext cx="6001318" cy="4389687"/>
          </a:xfrm>
        </p:spPr>
        <p:txBody>
          <a:bodyPr/>
          <a:lstStyle/>
          <a:p>
            <a:pPr marL="0" indent="0">
              <a:buNone/>
            </a:pPr>
            <a:r>
              <a:rPr lang="en-CA" b="1" dirty="0"/>
              <a:t>L'homme</a:t>
            </a:r>
            <a:endParaRPr lang="en-CA" dirty="0"/>
          </a:p>
          <a:p>
            <a:r>
              <a:rPr lang="en-CA" dirty="0"/>
              <a:t>Nettoyer et protéger les plaies cutanées</a:t>
            </a:r>
          </a:p>
          <a:p>
            <a:r>
              <a:rPr lang="en-CA" dirty="0"/>
              <a:t>Se laver les mains fréquemment, porter des gants pour manipuler les déchets.</a:t>
            </a:r>
          </a:p>
          <a:p>
            <a:r>
              <a:rPr lang="en-CA" dirty="0"/>
              <a:t>Laisser le matériel sur place, le nettoyer et le désinfecter régulièrement.</a:t>
            </a:r>
          </a:p>
          <a:p>
            <a:r>
              <a:rPr lang="en-CA" dirty="0"/>
              <a:t>Faites-vous vermifuger !</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13</a:t>
            </a:fld>
            <a:endParaRPr lang="en-US"/>
          </a:p>
        </p:txBody>
      </p:sp>
    </p:spTree>
    <p:extLst>
      <p:ext uri="{BB962C8B-B14F-4D97-AF65-F5344CB8AC3E}">
        <p14:creationId xmlns:p14="http://schemas.microsoft.com/office/powerpoint/2010/main" val="386018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837"/>
          </a:xfrm>
        </p:spPr>
        <p:txBody>
          <a:bodyPr/>
          <a:lstStyle/>
          <a:p>
            <a:pPr algn="ctr"/>
            <a:r>
              <a:rPr lang="en-US" sz="3200" dirty="0"/>
              <a:t>Mesures de gestion</a:t>
            </a:r>
            <a:endParaRPr lang="en-CA" sz="3200" dirty="0"/>
          </a:p>
        </p:txBody>
      </p:sp>
      <p:sp>
        <p:nvSpPr>
          <p:cNvPr id="3" name="Content Placeholder 2"/>
          <p:cNvSpPr>
            <a:spLocks noGrp="1"/>
          </p:cNvSpPr>
          <p:nvPr>
            <p:ph sz="half" idx="1"/>
          </p:nvPr>
        </p:nvSpPr>
        <p:spPr>
          <a:xfrm>
            <a:off x="154236" y="1464687"/>
            <a:ext cx="6323682" cy="4619242"/>
          </a:xfrm>
        </p:spPr>
        <p:txBody>
          <a:bodyPr/>
          <a:lstStyle/>
          <a:p>
            <a:pPr marL="0" indent="0">
              <a:buNone/>
            </a:pPr>
            <a:r>
              <a:rPr lang="en-US" b="1" dirty="0"/>
              <a:t>Chevaux</a:t>
            </a:r>
            <a:endParaRPr lang="en-US" dirty="0"/>
          </a:p>
          <a:p>
            <a:r>
              <a:rPr lang="en-CA" dirty="0"/>
              <a:t>Tests fécaux sur les chevaux et le fumier</a:t>
            </a:r>
          </a:p>
          <a:p>
            <a:r>
              <a:rPr lang="en-CA" dirty="0"/>
              <a:t>Si un cheval atteint est trouvé dans une ferme</a:t>
            </a:r>
          </a:p>
          <a:p>
            <a:pPr lvl="1"/>
            <a:r>
              <a:rPr lang="en-CA" dirty="0"/>
              <a:t>Séparé des autres chevaux</a:t>
            </a:r>
          </a:p>
          <a:p>
            <a:pPr lvl="1"/>
            <a:r>
              <a:rPr lang="en-CA" dirty="0"/>
              <a:t>Éviter le transport vers d'autres sites</a:t>
            </a:r>
          </a:p>
          <a:p>
            <a:pPr lvl="1"/>
            <a:r>
              <a:rPr lang="en-CA" dirty="0"/>
              <a:t>Surveiller les plaies cutanées sur d'autres animaux</a:t>
            </a:r>
          </a:p>
          <a:p>
            <a:pPr lvl="1"/>
            <a:r>
              <a:rPr lang="en-CA" dirty="0"/>
              <a:t>Utiliser des pâturages séparés</a:t>
            </a:r>
          </a:p>
          <a:p>
            <a:r>
              <a:rPr lang="en-CA" dirty="0"/>
              <a:t>Nécropsie en cas de mort suspecte</a:t>
            </a:r>
          </a:p>
          <a:p>
            <a:endParaRPr lang="en-US" dirty="0"/>
          </a:p>
        </p:txBody>
      </p:sp>
      <p:sp>
        <p:nvSpPr>
          <p:cNvPr id="4" name="Content Placeholder 3"/>
          <p:cNvSpPr>
            <a:spLocks noGrp="1"/>
          </p:cNvSpPr>
          <p:nvPr>
            <p:ph sz="half" idx="2"/>
          </p:nvPr>
        </p:nvSpPr>
        <p:spPr>
          <a:xfrm>
            <a:off x="5499257" y="5753658"/>
            <a:ext cx="6969211" cy="813363"/>
          </a:xfrm>
        </p:spPr>
        <p:txBody>
          <a:bodyPr/>
          <a:lstStyle/>
          <a:p>
            <a:pPr marL="0" indent="0">
              <a:buNone/>
            </a:pPr>
            <a:r>
              <a:rPr lang="en-CA" sz="3200" b="1" dirty="0"/>
              <a:t>Questions à Martin sur l'affaire du Québec ?</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14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991" y="1519761"/>
            <a:ext cx="3538539" cy="3538539"/>
          </a:xfrm>
          <a:prstGeom prst="rect">
            <a:avLst/>
          </a:prstGeom>
        </p:spPr>
      </p:pic>
    </p:spTree>
    <p:extLst>
      <p:ext uri="{BB962C8B-B14F-4D97-AF65-F5344CB8AC3E}">
        <p14:creationId xmlns:p14="http://schemas.microsoft.com/office/powerpoint/2010/main" val="362866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mn-lt"/>
              </a:rPr>
              <a:t>Enquête sur les groupes du réseau</a:t>
            </a:r>
          </a:p>
        </p:txBody>
      </p:sp>
      <p:sp>
        <p:nvSpPr>
          <p:cNvPr id="5" name="Content Placeholder 4"/>
          <p:cNvSpPr>
            <a:spLocks noGrp="1"/>
          </p:cNvSpPr>
          <p:nvPr>
            <p:ph sz="half" idx="1"/>
          </p:nvPr>
        </p:nvSpPr>
        <p:spPr/>
        <p:txBody>
          <a:bodyPr>
            <a:normAutofit/>
          </a:bodyPr>
          <a:lstStyle/>
          <a:p>
            <a:r>
              <a:rPr lang="en-CA" dirty="0"/>
              <a:t>Les rapports trimestriels de la CEZD sont-ils utiles ?</a:t>
            </a:r>
          </a:p>
          <a:p>
            <a:endParaRPr lang="en-CA" dirty="0"/>
          </a:p>
          <a:p>
            <a:endParaRPr lang="en-CA" dirty="0"/>
          </a:p>
          <a:p>
            <a:endParaRPr lang="en-CA" dirty="0"/>
          </a:p>
          <a:p>
            <a:endParaRPr lang="en-CA" dirty="0"/>
          </a:p>
          <a:p>
            <a:endParaRPr lang="en-CA" dirty="0"/>
          </a:p>
          <a:p>
            <a:endParaRPr lang="en-CA" dirty="0"/>
          </a:p>
          <a:p>
            <a:endParaRPr lang="en-CA" dirty="0"/>
          </a:p>
        </p:txBody>
      </p:sp>
      <p:sp>
        <p:nvSpPr>
          <p:cNvPr id="6" name="Content Placeholder 5"/>
          <p:cNvSpPr>
            <a:spLocks noGrp="1"/>
          </p:cNvSpPr>
          <p:nvPr>
            <p:ph sz="half" idx="2"/>
          </p:nvPr>
        </p:nvSpPr>
        <p:spPr/>
        <p:txBody>
          <a:bodyPr>
            <a:normAutofit/>
          </a:bodyPr>
          <a:lstStyle/>
          <a:p>
            <a:r>
              <a:rPr lang="en-CA" dirty="0"/>
              <a:t>Y a-t-il quelque chose que nous pourrions améliorer ?</a:t>
            </a:r>
          </a:p>
          <a:p>
            <a:r>
              <a:rPr lang="en-CA" dirty="0"/>
              <a:t>Y a-t-il des choses que nous devrions cesser de faire ?</a:t>
            </a:r>
          </a:p>
          <a:p>
            <a:endParaRPr lang="en-CA" dirty="0"/>
          </a:p>
          <a:p>
            <a:endParaRPr lang="en-CA" dirty="0"/>
          </a:p>
          <a:p>
            <a:endParaRPr lang="en-CA" dirty="0"/>
          </a:p>
          <a:p>
            <a:endParaRPr lang="en-CA" dirty="0"/>
          </a:p>
          <a:p>
            <a:endParaRPr lang="en-CA"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93636" y="3521925"/>
            <a:ext cx="1369198" cy="136919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75038" y="3010186"/>
            <a:ext cx="1447801" cy="144780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20259" y="3721855"/>
            <a:ext cx="2455108" cy="2455108"/>
          </a:xfrm>
          <a:prstGeom prst="rect">
            <a:avLst/>
          </a:prstGeom>
        </p:spPr>
      </p:pic>
    </p:spTree>
    <p:extLst>
      <p:ext uri="{BB962C8B-B14F-4D97-AF65-F5344CB8AC3E}">
        <p14:creationId xmlns:p14="http://schemas.microsoft.com/office/powerpoint/2010/main" val="99150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90"/>
            <a:ext cx="10515600" cy="744595"/>
          </a:xfrm>
        </p:spPr>
        <p:txBody>
          <a:bodyPr/>
          <a:lstStyle/>
          <a:p>
            <a:r>
              <a:rPr lang="en-US" dirty="0">
                <a:hlinkClick r:id="rId3"/>
              </a:rPr>
              <a:t>USDA APHIS | Stomatite vésiculeuse</a:t>
            </a:r>
            <a:endParaRPr lang="en-CA" dirty="0"/>
          </a:p>
        </p:txBody>
      </p:sp>
      <p:sp>
        <p:nvSpPr>
          <p:cNvPr id="3" name="Content Placeholder 2"/>
          <p:cNvSpPr>
            <a:spLocks noGrp="1"/>
          </p:cNvSpPr>
          <p:nvPr>
            <p:ph sz="half" idx="1"/>
          </p:nvPr>
        </p:nvSpPr>
        <p:spPr>
          <a:xfrm>
            <a:off x="278517" y="1332607"/>
            <a:ext cx="5606328" cy="4167224"/>
          </a:xfrm>
        </p:spPr>
        <p:txBody>
          <a:bodyPr/>
          <a:lstStyle/>
          <a:p>
            <a:r>
              <a:rPr lang="en-CA" sz="2600" dirty="0"/>
              <a:t>Depuis la dernière réunion, les cas de VSV ont diminué. </a:t>
            </a:r>
          </a:p>
          <a:p>
            <a:r>
              <a:rPr lang="en-CA" sz="2600" dirty="0"/>
              <a:t>Aucune quarantaine active n'est actuellement en place</a:t>
            </a:r>
          </a:p>
          <a:p>
            <a:r>
              <a:rPr lang="en-CA" sz="2600" dirty="0"/>
              <a:t>Dernière quarantaine libérée le 18 janvier 2024</a:t>
            </a:r>
            <a:endParaRPr lang="en-US" sz="2600" dirty="0"/>
          </a:p>
          <a:p>
            <a:pPr marL="0" indent="0">
              <a:buNone/>
            </a:pP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2</a:t>
            </a:fld>
            <a:endParaRPr lang="en-US"/>
          </a:p>
        </p:txBody>
      </p:sp>
      <p:pic>
        <p:nvPicPr>
          <p:cNvPr id="6" name="Content Placeholder 5"/>
          <p:cNvPicPr>
            <a:picLocks noGrp="1" noChangeAspect="1"/>
          </p:cNvPicPr>
          <p:nvPr>
            <p:ph sz="half" idx="2"/>
          </p:nvPr>
        </p:nvPicPr>
        <p:blipFill>
          <a:blip r:embed="rId4"/>
          <a:stretch>
            <a:fillRect/>
          </a:stretch>
        </p:blipFill>
        <p:spPr>
          <a:xfrm>
            <a:off x="191883" y="3897842"/>
            <a:ext cx="5447371" cy="245850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5971479" y="1332607"/>
            <a:ext cx="5991366" cy="4611506"/>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798580" y="6399255"/>
            <a:ext cx="5029005" cy="369332"/>
          </a:xfrm>
          <a:prstGeom prst="rect">
            <a:avLst/>
          </a:prstGeom>
        </p:spPr>
        <p:txBody>
          <a:bodyPr wrap="none">
            <a:spAutoFit/>
          </a:bodyPr>
          <a:lstStyle/>
          <a:p>
            <a:r>
              <a:rPr lang="en-US" dirty="0"/>
              <a:t>Images tirées du rapport de situation du 22 janvier 2024</a:t>
            </a:r>
            <a:endParaRPr lang="en-CA" dirty="0"/>
          </a:p>
        </p:txBody>
      </p:sp>
    </p:spTree>
    <p:extLst>
      <p:ext uri="{BB962C8B-B14F-4D97-AF65-F5344CB8AC3E}">
        <p14:creationId xmlns:p14="http://schemas.microsoft.com/office/powerpoint/2010/main" val="407908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7F3469FD-3F64-4B27-AECF-78D658C6FF34}" type="slidenum">
              <a:rPr lang="en-US" smtClean="0"/>
              <a:t>3</a:t>
            </a:fld>
            <a:endParaRPr lang="en-US"/>
          </a:p>
        </p:txBody>
      </p:sp>
      <p:sp>
        <p:nvSpPr>
          <p:cNvPr id="24579"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0" name="Rectangle 4"/>
          <p:cNvSpPr>
            <a:spLocks noChangeArrowheads="1"/>
          </p:cNvSpPr>
          <p:nvPr/>
        </p:nvSpPr>
        <p:spPr bwMode="auto">
          <a:xfrm>
            <a:off x="288925" y="1458913"/>
            <a:ext cx="71945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US" altLang="en-US" sz="2300" dirty="0"/>
              <a:t>Alphavirus de la famille des </a:t>
            </a:r>
            <a:r>
              <a:rPr lang="en-US" altLang="en-US" sz="2300" dirty="0" err="1"/>
              <a:t>Togaviridae </a:t>
            </a:r>
            <a:r>
              <a:rPr lang="en-US" altLang="en-US" sz="2300" dirty="0"/>
              <a:t>(EEE, VEE)</a:t>
            </a:r>
          </a:p>
          <a:p>
            <a:pPr>
              <a:lnSpc>
                <a:spcPct val="100000"/>
              </a:lnSpc>
              <a:spcBef>
                <a:spcPct val="0"/>
              </a:spcBef>
            </a:pPr>
            <a:r>
              <a:rPr lang="en-US" altLang="en-US" sz="2300" dirty="0"/>
              <a:t>Vecteur primaire - </a:t>
            </a:r>
            <a:r>
              <a:rPr lang="en-US" altLang="en-US" sz="2300" i="1" dirty="0" err="1"/>
              <a:t>culex tarsalis</a:t>
            </a:r>
            <a:endParaRPr lang="en-US" altLang="en-US" sz="2300" i="1" dirty="0"/>
          </a:p>
          <a:p>
            <a:pPr lvl="1">
              <a:lnSpc>
                <a:spcPct val="100000"/>
              </a:lnSpc>
              <a:spcBef>
                <a:spcPct val="0"/>
              </a:spcBef>
            </a:pPr>
            <a:r>
              <a:rPr lang="en-CA" altLang="en-US" sz="2300" dirty="0"/>
              <a:t>Des espèces d'</a:t>
            </a:r>
            <a:r>
              <a:rPr lang="en-CA" altLang="en-US" sz="2300" i="1" dirty="0" err="1"/>
              <a:t>Aedes </a:t>
            </a:r>
            <a:r>
              <a:rPr lang="en-CA" altLang="en-US" sz="2300" dirty="0"/>
              <a:t>(</a:t>
            </a:r>
            <a:r>
              <a:rPr lang="en-CA" altLang="en-US" sz="2300" i="1" dirty="0" err="1"/>
              <a:t>melanimon</a:t>
            </a:r>
            <a:r>
              <a:rPr lang="en-CA" altLang="en-US" sz="2300" i="1" dirty="0"/>
              <a:t>, dorsalis </a:t>
            </a:r>
            <a:r>
              <a:rPr lang="en-CA" altLang="en-US" sz="2300" dirty="0"/>
              <a:t>et </a:t>
            </a:r>
            <a:r>
              <a:rPr lang="en-CA" altLang="en-US" sz="2300" i="1" dirty="0" err="1"/>
              <a:t>campestris) ont </a:t>
            </a:r>
            <a:r>
              <a:rPr lang="en-CA" altLang="en-US" sz="2300" dirty="0"/>
              <a:t>également été impliquées.</a:t>
            </a:r>
            <a:endParaRPr lang="en-CA" altLang="en-US" sz="2300" i="1" dirty="0"/>
          </a:p>
          <a:p>
            <a:pPr>
              <a:lnSpc>
                <a:spcPct val="100000"/>
              </a:lnSpc>
              <a:spcBef>
                <a:spcPct val="0"/>
              </a:spcBef>
            </a:pPr>
            <a:r>
              <a:rPr lang="en-CA" altLang="en-US" sz="2300" dirty="0"/>
              <a:t>Réservoir : Oiseaux - passereaux</a:t>
            </a:r>
          </a:p>
          <a:p>
            <a:pPr lvl="1">
              <a:lnSpc>
                <a:spcPct val="100000"/>
              </a:lnSpc>
              <a:spcBef>
                <a:spcPct val="0"/>
              </a:spcBef>
            </a:pPr>
            <a:r>
              <a:rPr lang="en-CA" altLang="en-US" sz="2300" dirty="0"/>
              <a:t>Les rongeurs, les lapins et les chauves-souris peuvent jouer un rôle de réservoir du virus.</a:t>
            </a:r>
          </a:p>
          <a:p>
            <a:pPr>
              <a:lnSpc>
                <a:spcPct val="100000"/>
              </a:lnSpc>
              <a:spcBef>
                <a:spcPct val="0"/>
              </a:spcBef>
            </a:pPr>
            <a:r>
              <a:rPr lang="en-CA" altLang="en-US" sz="2300" dirty="0"/>
              <a:t>Les chevaux et les humains sont des hôtes sans avenir et ne sont pas contagieux.</a:t>
            </a:r>
          </a:p>
          <a:p>
            <a:pPr>
              <a:lnSpc>
                <a:spcPct val="100000"/>
              </a:lnSpc>
              <a:spcBef>
                <a:spcPct val="0"/>
              </a:spcBef>
            </a:pPr>
            <a:r>
              <a:rPr lang="en-CA" altLang="en-US" sz="2300" dirty="0"/>
              <a:t>Le virus WEE a été identifié chez des opossums (États-Unis) et chez des couleuvres et des grenouilles léopard (Saskatchewan).</a:t>
            </a:r>
            <a:endParaRPr lang="en-US" altLang="en-US" sz="2300" i="1" dirty="0"/>
          </a:p>
        </p:txBody>
      </p:sp>
      <p:sp>
        <p:nvSpPr>
          <p:cNvPr id="24581" name="Title 1"/>
          <p:cNvSpPr txBox="1">
            <a:spLocks/>
          </p:cNvSpPr>
          <p:nvPr/>
        </p:nvSpPr>
        <p:spPr bwMode="auto">
          <a:xfrm>
            <a:off x="288925" y="215900"/>
            <a:ext cx="814939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CA" altLang="en-US" sz="3200" b="1" dirty="0"/>
              <a:t>L'encéphalite équine occidentale en Amérique du Sud</a:t>
            </a:r>
          </a:p>
        </p:txBody>
      </p:sp>
      <p:pic>
        <p:nvPicPr>
          <p:cNvPr id="2458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8413" y="804233"/>
            <a:ext cx="4146550" cy="527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9"/>
          <p:cNvSpPr txBox="1">
            <a:spLocks noChangeArrowheads="1"/>
          </p:cNvSpPr>
          <p:nvPr/>
        </p:nvSpPr>
        <p:spPr bwMode="auto">
          <a:xfrm>
            <a:off x="7618413" y="5894388"/>
            <a:ext cx="50434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a:hlinkClick r:id="rId4"/>
              </a:rPr>
              <a:t>Encéphalites zoonotiques causées par les arbovirus : Transmission et épidémiologie des alphavirus et des flavivirus</a:t>
            </a:r>
            <a:endParaRPr lang="en-CA" altLang="en-US" sz="1600"/>
          </a:p>
          <a:p>
            <a:pPr>
              <a:lnSpc>
                <a:spcPct val="100000"/>
              </a:lnSpc>
              <a:spcBef>
                <a:spcPct val="0"/>
              </a:spcBef>
              <a:buFontTx/>
              <a:buNone/>
            </a:pPr>
            <a:endParaRPr lang="en-CA" altLang="en-US" sz="1600"/>
          </a:p>
        </p:txBody>
      </p:sp>
    </p:spTree>
    <p:extLst>
      <p:ext uri="{BB962C8B-B14F-4D97-AF65-F5344CB8AC3E}">
        <p14:creationId xmlns:p14="http://schemas.microsoft.com/office/powerpoint/2010/main" val="254661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63" y="7938"/>
            <a:ext cx="7535862" cy="1325562"/>
          </a:xfrm>
        </p:spPr>
        <p:txBody>
          <a:bodyPr/>
          <a:lstStyle/>
          <a:p>
            <a:pPr>
              <a:defRPr/>
            </a:pPr>
            <a:r>
              <a:rPr lang="en-CA" sz="3200" dirty="0"/>
              <a:t>L'encéphalite équine occidentale en Amérique du Sud</a:t>
            </a:r>
          </a:p>
        </p:txBody>
      </p:sp>
      <p:sp>
        <p:nvSpPr>
          <p:cNvPr id="4" name="Slide Number Placeholder 3"/>
          <p:cNvSpPr>
            <a:spLocks noGrp="1"/>
          </p:cNvSpPr>
          <p:nvPr>
            <p:ph type="sldNum" sz="quarter" idx="14"/>
          </p:nvPr>
        </p:nvSpPr>
        <p:spPr/>
        <p:txBody>
          <a:bodyPr/>
          <a:lstStyle/>
          <a:p>
            <a:pPr>
              <a:defRPr/>
            </a:pPr>
            <a:fld id="{61794D80-4FA7-492D-9676-2DC5E3B8EB33}" type="slidenum">
              <a:rPr lang="en-US" smtClean="0"/>
              <a:t>4</a:t>
            </a:fld>
            <a:endParaRPr lang="en-US"/>
          </a:p>
        </p:txBody>
      </p:sp>
      <p:sp>
        <p:nvSpPr>
          <p:cNvPr id="26628"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6629" name="Text Placeholder 2"/>
          <p:cNvSpPr>
            <a:spLocks noGrp="1"/>
          </p:cNvSpPr>
          <p:nvPr>
            <p:ph type="body" sz="quarter" idx="13"/>
          </p:nvPr>
        </p:nvSpPr>
        <p:spPr>
          <a:xfrm>
            <a:off x="469900" y="1192213"/>
            <a:ext cx="6162675" cy="5703887"/>
          </a:xfrm>
        </p:spPr>
        <p:txBody>
          <a:bodyPr/>
          <a:lstStyle/>
          <a:p>
            <a:r>
              <a:rPr lang="en-CA" altLang="en-US" sz="2400" dirty="0"/>
              <a:t>Fin novembre 2023, des cas de WEE ont été signalés chez des équidés en Argentine.</a:t>
            </a:r>
          </a:p>
          <a:p>
            <a:r>
              <a:rPr lang="en-CA" altLang="en-US" sz="2400" dirty="0"/>
              <a:t>20 décembre 2023 premiers cas humains de WEE en Argentine</a:t>
            </a:r>
          </a:p>
          <a:p>
            <a:r>
              <a:rPr lang="en-CA" altLang="en-US" sz="2400" dirty="0" err="1"/>
              <a:t>D'autres</a:t>
            </a:r>
            <a:r>
              <a:rPr lang="en-CA" altLang="en-US" sz="2400" dirty="0"/>
              <a:t> cas de WEE ont été signalés chez des </a:t>
            </a:r>
            <a:r>
              <a:rPr lang="en-CA" altLang="en-US" sz="2400" b="1" u="sng" dirty="0"/>
              <a:t>équidés </a:t>
            </a:r>
            <a:r>
              <a:rPr lang="en-CA" altLang="en-US" sz="2400" dirty="0"/>
              <a:t>en Argentine, en Uruguay et au Brésil, et chez des </a:t>
            </a:r>
            <a:r>
              <a:rPr lang="en-CA" altLang="en-US" sz="2400" b="1" u="sng" dirty="0"/>
              <a:t>humains </a:t>
            </a:r>
            <a:r>
              <a:rPr lang="en-CA" altLang="en-US" sz="2400" dirty="0"/>
              <a:t>en Argentine et en Uruguay</a:t>
            </a:r>
          </a:p>
          <a:p>
            <a:r>
              <a:rPr lang="en-CA" altLang="en-US" sz="2400" dirty="0" err="1"/>
              <a:t>l'Argentine</a:t>
            </a:r>
            <a:r>
              <a:rPr lang="en-CA" altLang="en-US" sz="2400" dirty="0"/>
              <a:t> a également signalé un cas de WEE chez une femelle </a:t>
            </a:r>
            <a:r>
              <a:rPr lang="en-CA" altLang="en-US" sz="2400" dirty="0">
                <a:hlinkClick r:id="rId3"/>
              </a:rPr>
              <a:t>ovine </a:t>
            </a:r>
            <a:r>
              <a:rPr lang="en-CA" altLang="en-US" sz="2400" dirty="0"/>
              <a:t>âgée de quatre mois.</a:t>
            </a:r>
          </a:p>
          <a:p>
            <a:r>
              <a:rPr lang="en-CA" altLang="en-US" sz="2400" dirty="0">
                <a:hlinkClick r:id="rId4"/>
              </a:rPr>
              <a:t>Le Paraguay </a:t>
            </a:r>
            <a:r>
              <a:rPr lang="en-CA" altLang="en-US" sz="2400" dirty="0"/>
              <a:t>a également analysé quelques cas suspects de WEE, mais n'a signalé aucune confirmation.</a:t>
            </a:r>
          </a:p>
          <a:p>
            <a:endParaRPr lang="en-CA" altLang="en-US" sz="2400" dirty="0"/>
          </a:p>
          <a:p>
            <a:pPr marL="457200" lvl="1" indent="0">
              <a:buFont typeface="Arial" panose="020B0604020202020204" pitchFamily="34" charset="0"/>
              <a:buNone/>
            </a:pPr>
            <a:endParaRPr lang="en-CA" altLang="en-US" dirty="0"/>
          </a:p>
        </p:txBody>
      </p:sp>
      <p:pic>
        <p:nvPicPr>
          <p:cNvPr id="2663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230188"/>
            <a:ext cx="4929187" cy="624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28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8" y="0"/>
            <a:ext cx="10515600" cy="1325563"/>
          </a:xfrm>
        </p:spPr>
        <p:txBody>
          <a:bodyPr/>
          <a:lstStyle/>
          <a:p>
            <a:pPr>
              <a:defRPr/>
            </a:pPr>
            <a:r>
              <a:rPr lang="en-CA" sz="3200" dirty="0"/>
              <a:t>L'encéphalite équine occidentale en Amérique du Sud</a:t>
            </a:r>
          </a:p>
        </p:txBody>
      </p:sp>
      <p:sp>
        <p:nvSpPr>
          <p:cNvPr id="28675" name="Text Placeholder 2"/>
          <p:cNvSpPr>
            <a:spLocks noGrp="1"/>
          </p:cNvSpPr>
          <p:nvPr>
            <p:ph type="body" sz="quarter" idx="13"/>
          </p:nvPr>
        </p:nvSpPr>
        <p:spPr>
          <a:xfrm>
            <a:off x="434975" y="930275"/>
            <a:ext cx="11345863" cy="5927725"/>
          </a:xfrm>
        </p:spPr>
        <p:txBody>
          <a:bodyPr/>
          <a:lstStyle/>
          <a:p>
            <a:r>
              <a:rPr lang="en-CA" altLang="en-US" dirty="0"/>
              <a:t>A partir du 14 février 2024</a:t>
            </a:r>
          </a:p>
          <a:p>
            <a:pPr lvl="1"/>
            <a:r>
              <a:rPr lang="en-CA" altLang="en-US" dirty="0"/>
              <a:t>2 464 </a:t>
            </a:r>
            <a:r>
              <a:rPr lang="en-CA" altLang="en-US" dirty="0" err="1"/>
              <a:t>cas</a:t>
            </a:r>
            <a:r>
              <a:rPr lang="en-CA" altLang="en-US" dirty="0"/>
              <a:t> chez les animaux (1 445 dans 16 provinces d'Argentine, 1 018 dans 16 départements d'Uruguay et un cas dans un État brésilien). </a:t>
            </a:r>
          </a:p>
          <a:p>
            <a:pPr lvl="1"/>
            <a:r>
              <a:rPr lang="en-CA" altLang="en-US" dirty="0"/>
              <a:t>73 cas confirmés chez les humains (69 en Argentine et 4 en Uruguay)</a:t>
            </a:r>
          </a:p>
          <a:p>
            <a:pPr lvl="1"/>
            <a:r>
              <a:rPr lang="en-CA" altLang="en-US" dirty="0"/>
              <a:t>la répartition des cas humains coïncide avec les zones où le nombre de cas équins suspectés et confirmés est le plus élevé</a:t>
            </a:r>
          </a:p>
          <a:p>
            <a:r>
              <a:rPr lang="en-CA" altLang="en-US" dirty="0"/>
              <a:t>Les </a:t>
            </a:r>
            <a:r>
              <a:rPr lang="en-CA" altLang="en-US" dirty="0" err="1"/>
              <a:t>cas</a:t>
            </a:r>
            <a:r>
              <a:rPr lang="en-CA" altLang="en-US" dirty="0"/>
              <a:t> en Argentine et en Uruguay coïncident avec la saison estivale dans ces pays (décembre à mars).</a:t>
            </a:r>
          </a:p>
          <a:p>
            <a:r>
              <a:rPr lang="en-CA" altLang="en-US" b="1" dirty="0"/>
              <a:t>Aucune donnée disponible ne permet de conclure à une augmentation de la densité du vecteur.</a:t>
            </a:r>
          </a:p>
          <a:p>
            <a:r>
              <a:rPr lang="en-CA" altLang="en-US" sz="2400" dirty="0">
                <a:hlinkClick r:id="rId3"/>
              </a:rPr>
              <a:t>Mise à jour épidémiologique - Encéphalite équine occidentale dans la région des Amériques - 8 février 2024</a:t>
            </a:r>
            <a:endParaRPr lang="en-CA" altLang="en-US" sz="2400" dirty="0"/>
          </a:p>
          <a:p>
            <a:r>
              <a:rPr lang="en-CA" altLang="en-US" sz="2400" dirty="0">
                <a:hlinkClick r:id="rId4"/>
              </a:rPr>
              <a:t>Évaluation des risques pour la santé publique liés au virus de l'encéphalite équine occidentale (EEO) dans la région des Amériques - 23 février 2024</a:t>
            </a:r>
            <a:endParaRPr lang="en-CA" altLang="en-US" sz="2400" dirty="0"/>
          </a:p>
          <a:p>
            <a:endParaRPr lang="en-US" altLang="en-US" dirty="0"/>
          </a:p>
        </p:txBody>
      </p:sp>
      <p:sp>
        <p:nvSpPr>
          <p:cNvPr id="4" name="Slide Number Placeholder 3"/>
          <p:cNvSpPr>
            <a:spLocks noGrp="1"/>
          </p:cNvSpPr>
          <p:nvPr>
            <p:ph type="sldNum" sz="quarter" idx="14"/>
          </p:nvPr>
        </p:nvSpPr>
        <p:spPr/>
        <p:txBody>
          <a:bodyPr/>
          <a:lstStyle/>
          <a:p>
            <a:pPr>
              <a:defRPr/>
            </a:pPr>
            <a:fld id="{0CB4A93D-EFEF-4179-8502-124D889B173B}" type="slidenum">
              <a:rPr lang="en-US" smtClean="0"/>
              <a:t>5</a:t>
            </a:fld>
            <a:endParaRPr lang="en-US" dirty="0"/>
          </a:p>
        </p:txBody>
      </p:sp>
      <p:sp>
        <p:nvSpPr>
          <p:cNvPr id="28677"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extLst>
      <p:ext uri="{BB962C8B-B14F-4D97-AF65-F5344CB8AC3E}">
        <p14:creationId xmlns:p14="http://schemas.microsoft.com/office/powerpoint/2010/main" val="364228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25" y="117475"/>
            <a:ext cx="11033125" cy="1203325"/>
          </a:xfrm>
        </p:spPr>
        <p:txBody>
          <a:bodyPr/>
          <a:lstStyle/>
          <a:p>
            <a:pPr>
              <a:defRPr/>
            </a:pPr>
            <a:r>
              <a:rPr lang="en-CA" sz="3200" dirty="0"/>
              <a:t>L'encéphalite équine occidentale en Amérique du Nord</a:t>
            </a:r>
          </a:p>
        </p:txBody>
      </p:sp>
      <p:sp>
        <p:nvSpPr>
          <p:cNvPr id="30723" name="Text Placeholder 2"/>
          <p:cNvSpPr>
            <a:spLocks noGrp="1"/>
          </p:cNvSpPr>
          <p:nvPr>
            <p:ph type="body" sz="quarter" idx="13"/>
          </p:nvPr>
        </p:nvSpPr>
        <p:spPr>
          <a:xfrm>
            <a:off x="279400" y="1016000"/>
            <a:ext cx="11844338" cy="5340350"/>
          </a:xfrm>
        </p:spPr>
        <p:txBody>
          <a:bodyPr/>
          <a:lstStyle/>
          <a:p>
            <a:pPr marL="0" indent="0">
              <a:buFont typeface="Arial" panose="020B0604020202020204" pitchFamily="34" charset="0"/>
              <a:buNone/>
              <a:defRPr/>
            </a:pPr>
            <a:r>
              <a:rPr lang="en-US" altLang="en-US" dirty="0"/>
              <a:t>États-Unis</a:t>
            </a:r>
          </a:p>
          <a:p>
            <a:pPr lvl="1">
              <a:defRPr/>
            </a:pPr>
            <a:r>
              <a:rPr lang="en-CA" dirty="0"/>
              <a:t>La plupart des cas de WEE sont signalés pendant l'été, dans les États de l'ouest et du centre du pays.</a:t>
            </a:r>
            <a:endParaRPr lang="en-US" altLang="en-US" dirty="0"/>
          </a:p>
          <a:p>
            <a:pPr lvl="1">
              <a:defRPr/>
            </a:pPr>
            <a:r>
              <a:rPr lang="en-US" altLang="en-US" dirty="0"/>
              <a:t>Des cas ont été signalés par le passé dans divers États américains : Utah, Colorado, Californie, Texas, Oklahoma (émeus), Nevada (poulets), Floride (sérologie humaine, ours), Dakota du Nord (oiseaux).</a:t>
            </a:r>
          </a:p>
          <a:p>
            <a:pPr lvl="1">
              <a:defRPr/>
            </a:pPr>
            <a:r>
              <a:rPr lang="en-US" altLang="en-US" dirty="0"/>
              <a:t>Diminution des cas signalés depuis le début des années 2000</a:t>
            </a:r>
          </a:p>
          <a:p>
            <a:pPr lvl="1">
              <a:defRPr/>
            </a:pPr>
            <a:endParaRPr lang="en-US" altLang="en-US" dirty="0"/>
          </a:p>
          <a:p>
            <a:pPr>
              <a:defRPr/>
            </a:pPr>
            <a:r>
              <a:rPr lang="en-US" altLang="en-US" dirty="0"/>
              <a:t>Canada</a:t>
            </a:r>
          </a:p>
          <a:p>
            <a:pPr marL="800100" lvl="1" indent="-342900">
              <a:defRPr/>
            </a:pPr>
            <a:r>
              <a:rPr lang="en-US" altLang="en-US" dirty="0"/>
              <a:t>Épidémie en 1941 (1 094 cas humains) au Manitoba et en Saskatchewan</a:t>
            </a:r>
          </a:p>
          <a:p>
            <a:pPr marL="1257300" lvl="2" indent="-342900">
              <a:defRPr/>
            </a:pPr>
            <a:r>
              <a:rPr lang="en-US" altLang="en-US" sz="2400" dirty="0"/>
              <a:t>incidence la plus élevée dans ces provinces</a:t>
            </a:r>
          </a:p>
          <a:p>
            <a:pPr marL="800100" lvl="1" indent="-342900">
              <a:defRPr/>
            </a:pPr>
            <a:r>
              <a:rPr lang="en-US" altLang="en-US" dirty="0"/>
              <a:t>De 1952 à 1987, des </a:t>
            </a:r>
            <a:r>
              <a:rPr lang="en-US" altLang="en-US" dirty="0" err="1"/>
              <a:t>cas</a:t>
            </a:r>
            <a:r>
              <a:rPr lang="en-US" altLang="en-US" dirty="0"/>
              <a:t> supplémentaires ont été signalés chez des humains et des chevaux au Manitoba, en Saskatchewan et en Alberta.</a:t>
            </a:r>
          </a:p>
          <a:p>
            <a:pPr marL="800100" lvl="1" indent="-342900">
              <a:defRPr/>
            </a:pPr>
            <a:r>
              <a:rPr lang="en-US" altLang="en-US" dirty="0"/>
              <a:t>1987 - Épidémie équine au Manitoba</a:t>
            </a:r>
          </a:p>
          <a:p>
            <a:pPr lvl="1">
              <a:defRPr/>
            </a:pPr>
            <a:endParaRPr lang="en-US" altLang="en-US" dirty="0"/>
          </a:p>
        </p:txBody>
      </p:sp>
      <p:sp>
        <p:nvSpPr>
          <p:cNvPr id="4" name="Slide Number Placeholder 3"/>
          <p:cNvSpPr>
            <a:spLocks noGrp="1"/>
          </p:cNvSpPr>
          <p:nvPr>
            <p:ph type="sldNum" sz="quarter" idx="14"/>
          </p:nvPr>
        </p:nvSpPr>
        <p:spPr/>
        <p:txBody>
          <a:bodyPr/>
          <a:lstStyle/>
          <a:p>
            <a:pPr>
              <a:defRPr/>
            </a:pPr>
            <a:fld id="{9D1E4913-D861-45EE-B572-21A327B1DFE1}" type="slidenum">
              <a:rPr lang="en-US" smtClean="0"/>
              <a:t>6</a:t>
            </a:fld>
            <a:endParaRPr lang="en-US"/>
          </a:p>
        </p:txBody>
      </p:sp>
      <p:sp>
        <p:nvSpPr>
          <p:cNvPr id="30725"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extLst>
      <p:ext uri="{BB962C8B-B14F-4D97-AF65-F5344CB8AC3E}">
        <p14:creationId xmlns:p14="http://schemas.microsoft.com/office/powerpoint/2010/main" val="227320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85725"/>
            <a:ext cx="10515600" cy="1325563"/>
          </a:xfrm>
        </p:spPr>
        <p:txBody>
          <a:bodyPr/>
          <a:lstStyle/>
          <a:p>
            <a:pPr>
              <a:defRPr/>
            </a:pPr>
            <a:r>
              <a:rPr lang="en-CA" sz="3200" dirty="0"/>
              <a:t>Ping - Réémergence de la WEE au Canada ?</a:t>
            </a:r>
          </a:p>
        </p:txBody>
      </p:sp>
      <p:sp>
        <p:nvSpPr>
          <p:cNvPr id="32771" name="Text Placeholder 2"/>
          <p:cNvSpPr>
            <a:spLocks noGrp="1"/>
          </p:cNvSpPr>
          <p:nvPr>
            <p:ph type="body" sz="quarter" idx="13"/>
          </p:nvPr>
        </p:nvSpPr>
        <p:spPr>
          <a:xfrm>
            <a:off x="419100" y="938213"/>
            <a:ext cx="7616825" cy="2168525"/>
          </a:xfrm>
        </p:spPr>
        <p:txBody>
          <a:bodyPr/>
          <a:lstStyle/>
          <a:p>
            <a:r>
              <a:rPr lang="en-US" altLang="en-US" sz="2000" dirty="0"/>
              <a:t>Présence d'animaux sauvages aux États-Unis</a:t>
            </a:r>
          </a:p>
          <a:p>
            <a:r>
              <a:rPr lang="en-US" altLang="en-US" sz="2000" dirty="0"/>
              <a:t>Une incursion vers le nord à partir des États-Unis et de l'Amérique du Sud est possible</a:t>
            </a:r>
          </a:p>
          <a:p>
            <a:r>
              <a:rPr lang="en-US" altLang="en-US" sz="2000" dirty="0"/>
              <a:t>Les oiseaux migrateurs pourraient la réintroduire</a:t>
            </a:r>
          </a:p>
          <a:p>
            <a:r>
              <a:rPr lang="en-US" altLang="en-US" sz="2000" dirty="0"/>
              <a:t>Présence de vecteurs compétents</a:t>
            </a:r>
          </a:p>
          <a:p>
            <a:r>
              <a:rPr lang="en-US" altLang="en-US" sz="2000" dirty="0"/>
              <a:t>Le virus du Nil occidental a déplacé l'EEO dans notre écosystème</a:t>
            </a:r>
          </a:p>
          <a:p>
            <a:r>
              <a:rPr lang="en-US" altLang="en-US" sz="2000" dirty="0"/>
              <a:t>Où en sont les vaccinations équines contre la WEE/EEE au Canada ?</a:t>
            </a:r>
          </a:p>
          <a:p>
            <a:pPr marL="457200" lvl="1" indent="0">
              <a:buFont typeface="Arial" panose="020B0604020202020204" pitchFamily="34" charset="0"/>
              <a:buNone/>
            </a:pPr>
            <a:endParaRPr lang="en-US" altLang="en-US" b="1" dirty="0"/>
          </a:p>
        </p:txBody>
      </p:sp>
      <p:sp>
        <p:nvSpPr>
          <p:cNvPr id="4" name="Slide Number Placeholder 3"/>
          <p:cNvSpPr>
            <a:spLocks noGrp="1"/>
          </p:cNvSpPr>
          <p:nvPr>
            <p:ph type="sldNum" sz="quarter" idx="14"/>
          </p:nvPr>
        </p:nvSpPr>
        <p:spPr/>
        <p:txBody>
          <a:bodyPr/>
          <a:lstStyle/>
          <a:p>
            <a:pPr>
              <a:defRPr/>
            </a:pPr>
            <a:fld id="{8132B381-B2A9-4CFB-BD78-1DF624168E13}" type="slidenum">
              <a:rPr lang="en-US" smtClean="0"/>
              <a:t>7</a:t>
            </a:fld>
            <a:endParaRPr lang="en-US" dirty="0"/>
          </a:p>
        </p:txBody>
      </p:sp>
      <p:sp>
        <p:nvSpPr>
          <p:cNvPr id="32773"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277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5144" y="577056"/>
            <a:ext cx="3770313" cy="2574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863" y="3621210"/>
            <a:ext cx="12093576" cy="2862322"/>
          </a:xfrm>
          <a:prstGeom prst="rect">
            <a:avLst/>
          </a:prstGeom>
          <a:noFill/>
        </p:spPr>
        <p:txBody>
          <a:bodyPr>
            <a:spAutoFit/>
          </a:bodyPr>
          <a:lstStyle/>
          <a:p>
            <a:pPr lvl="1">
              <a:defRPr/>
            </a:pPr>
            <a:r>
              <a:rPr lang="en-CA" b="1" dirty="0">
                <a:hlinkClick r:id="rId4"/>
              </a:rPr>
              <a:t>Impact du climat sur l'encéphalite équine de l'Ouest au Manitoba, au Minnesota et au Dakota du Nord, 1980-1983</a:t>
            </a:r>
            <a:endParaRPr lang="en-CA" b="1" dirty="0"/>
          </a:p>
          <a:p>
            <a:pPr marL="742950" lvl="1" indent="-285750">
              <a:buFont typeface="Arial" panose="020B0604020202020204" pitchFamily="34" charset="0"/>
              <a:buChar char="•"/>
              <a:defRPr/>
            </a:pPr>
            <a:r>
              <a:rPr lang="en-US" altLang="en-US" dirty="0"/>
              <a:t>Étude de 1988 portant sur les trajectoires des vents avant les premières épidémies</a:t>
            </a:r>
          </a:p>
          <a:p>
            <a:pPr marL="742950" lvl="1" indent="-285750">
              <a:buFont typeface="Arial" panose="020B0604020202020204" pitchFamily="34" charset="0"/>
              <a:buChar char="•"/>
              <a:defRPr/>
            </a:pPr>
            <a:r>
              <a:rPr lang="en-CA" dirty="0"/>
              <a:t>Au cours de ces années, le </a:t>
            </a:r>
            <a:r>
              <a:rPr lang="en-CA" b="1" dirty="0"/>
              <a:t>moment et la localisation des </a:t>
            </a:r>
            <a:r>
              <a:rPr lang="en-CA" b="1" dirty="0" err="1"/>
              <a:t>cas</a:t>
            </a:r>
            <a:r>
              <a:rPr lang="en-CA" b="1" dirty="0"/>
              <a:t> de WEE </a:t>
            </a:r>
            <a:r>
              <a:rPr lang="en-CA" dirty="0"/>
              <a:t>chez les chevaux et les hommes, la séroconversion chez les poulets, le nombre maximal de </a:t>
            </a:r>
            <a:r>
              <a:rPr lang="en-CA" i="1" dirty="0"/>
              <a:t>Culex </a:t>
            </a:r>
            <a:r>
              <a:rPr lang="en-CA" i="1" dirty="0" err="1"/>
              <a:t>tarsalis</a:t>
            </a:r>
            <a:r>
              <a:rPr lang="en-CA" i="1" dirty="0"/>
              <a:t> </a:t>
            </a:r>
            <a:r>
              <a:rPr lang="en-CA" dirty="0"/>
              <a:t>à Winnipeg et le premier isolement du virus de la WEE à partir de C. </a:t>
            </a:r>
            <a:r>
              <a:rPr lang="en-CA" dirty="0" err="1"/>
              <a:t>tarsalis </a:t>
            </a:r>
            <a:r>
              <a:rPr lang="en-CA" dirty="0"/>
              <a:t>ont pu être </a:t>
            </a:r>
            <a:r>
              <a:rPr lang="en-CA" b="1" dirty="0"/>
              <a:t>corrélés avec les trajectoires des vents provenant d'États situés plus au sud, dans des intervalles acceptables.</a:t>
            </a:r>
            <a:endParaRPr lang="en-US" b="1" dirty="0"/>
          </a:p>
          <a:p>
            <a:pPr marL="742950" lvl="1" indent="-285750">
              <a:buFont typeface="Arial" panose="020B0604020202020204" pitchFamily="34" charset="0"/>
              <a:buChar char="•"/>
              <a:defRPr/>
            </a:pPr>
            <a:r>
              <a:rPr lang="en-CA" dirty="0"/>
              <a:t>suggère que les moustiques </a:t>
            </a:r>
            <a:r>
              <a:rPr lang="en-CA" i="1" dirty="0"/>
              <a:t>C. </a:t>
            </a:r>
            <a:r>
              <a:rPr lang="en-CA" i="1" dirty="0" err="1"/>
              <a:t>tarsalis </a:t>
            </a:r>
            <a:r>
              <a:rPr lang="en-CA" dirty="0"/>
              <a:t>infectés par le virus de la WEE sont transportés par le vent depuis le Texas sur le golfe du Mexique, où ils continuent à se reproduire pendant les mois d'hiver septentrionaux, jusqu'au nord du Texas et de l'Oklahoma au printemps</a:t>
            </a:r>
            <a:endParaRPr lang="en-US" altLang="en-US" dirty="0"/>
          </a:p>
          <a:p>
            <a:pPr>
              <a:defRPr/>
            </a:pPr>
            <a:endParaRPr lang="en-CA" dirty="0"/>
          </a:p>
        </p:txBody>
      </p:sp>
      <p:sp>
        <p:nvSpPr>
          <p:cNvPr id="5" name="TextBox 4"/>
          <p:cNvSpPr txBox="1"/>
          <p:nvPr/>
        </p:nvSpPr>
        <p:spPr>
          <a:xfrm>
            <a:off x="251287" y="6123413"/>
            <a:ext cx="7819898" cy="830997"/>
          </a:xfrm>
          <a:prstGeom prst="rect">
            <a:avLst/>
          </a:prstGeom>
          <a:noFill/>
        </p:spPr>
        <p:txBody>
          <a:bodyPr wrap="none" rtlCol="0">
            <a:spAutoFit/>
          </a:bodyPr>
          <a:lstStyle/>
          <a:p>
            <a:r>
              <a:rPr lang="en-CA" sz="2400" b="1" dirty="0"/>
              <a:t>Question : </a:t>
            </a:r>
            <a:r>
              <a:rPr lang="en-CA" sz="2400" dirty="0"/>
              <a:t>Que pensez-vous de cette situation ? </a:t>
            </a:r>
          </a:p>
          <a:p>
            <a:r>
              <a:rPr lang="en-CA" sz="2400" dirty="0"/>
              <a:t>Sommes-nous désormais exposés à un risque accru de WEE ?</a:t>
            </a:r>
          </a:p>
        </p:txBody>
      </p:sp>
    </p:spTree>
    <p:extLst>
      <p:ext uri="{BB962C8B-B14F-4D97-AF65-F5344CB8AC3E}">
        <p14:creationId xmlns:p14="http://schemas.microsoft.com/office/powerpoint/2010/main" val="328248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Un hongre islandais au Québec positif à l'Halicephalobus - Le Cheval</a:t>
            </a:r>
            <a:endParaRPr lang="en-CA" dirty="0"/>
          </a:p>
        </p:txBody>
      </p:sp>
      <p:sp>
        <p:nvSpPr>
          <p:cNvPr id="5" name="Content Placeholder 4"/>
          <p:cNvSpPr>
            <a:spLocks noGrp="1"/>
          </p:cNvSpPr>
          <p:nvPr>
            <p:ph sz="half" idx="1"/>
          </p:nvPr>
        </p:nvSpPr>
        <p:spPr>
          <a:xfrm>
            <a:off x="242372" y="2093205"/>
            <a:ext cx="4675316" cy="3565971"/>
          </a:xfrm>
        </p:spPr>
        <p:txBody>
          <a:bodyPr/>
          <a:lstStyle/>
          <a:p>
            <a:r>
              <a:rPr lang="en-CA" dirty="0"/>
              <a:t>Hongre importé d'Islande l'été dernier</a:t>
            </a:r>
          </a:p>
          <a:p>
            <a:r>
              <a:rPr lang="en-US" dirty="0"/>
              <a:t>Coliques à l'automne et signes neurologiques graves en janvier</a:t>
            </a:r>
          </a:p>
          <a:p>
            <a:r>
              <a:rPr lang="en-US" dirty="0"/>
              <a:t>Euthanasiés</a:t>
            </a:r>
          </a:p>
          <a:p>
            <a:r>
              <a:rPr lang="en-US" dirty="0"/>
              <a:t>L'histopathologie a révélé la présence de </a:t>
            </a:r>
            <a:r>
              <a:rPr lang="en-US" i="1" dirty="0"/>
              <a:t>Halicephalobolus gingivalis</a:t>
            </a:r>
            <a:endParaRPr lang="en-CA" dirty="0"/>
          </a:p>
          <a:p>
            <a:endParaRPr lang="en-CA" dirty="0"/>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fld id="{A5F12CC5-A507-4028-B3C9-257C8E707382}" type="slidenum">
              <a:rPr lang="en-US" smtClean="0"/>
              <a:t>8</a:t>
            </a:fld>
            <a:endParaRPr lang="en-US"/>
          </a:p>
        </p:txBody>
      </p:sp>
      <p:pic>
        <p:nvPicPr>
          <p:cNvPr id="11" name="Content Placeholder 10"/>
          <p:cNvPicPr>
            <a:picLocks noGrp="1" noChangeAspect="1"/>
          </p:cNvPicPr>
          <p:nvPr>
            <p:ph sz="half" idx="2"/>
          </p:nvPr>
        </p:nvPicPr>
        <p:blipFill>
          <a:blip r:embed="rId4"/>
          <a:stretch>
            <a:fillRect/>
          </a:stretch>
        </p:blipFill>
        <p:spPr>
          <a:xfrm>
            <a:off x="5093308" y="1746810"/>
            <a:ext cx="6851507" cy="391236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988205" y="5715298"/>
            <a:ext cx="5365595" cy="923330"/>
          </a:xfrm>
          <a:prstGeom prst="rect">
            <a:avLst/>
          </a:prstGeom>
          <a:noFill/>
        </p:spPr>
        <p:txBody>
          <a:bodyPr wrap="square" rtlCol="0">
            <a:spAutoFit/>
          </a:bodyPr>
          <a:lstStyle/>
          <a:p>
            <a:r>
              <a:rPr lang="en-US" dirty="0">
                <a:hlinkClick r:id="rId5"/>
              </a:rPr>
              <a:t>Méningo-encéphalite parasitaire et zoonotique chez l'homme et les équidés : Connaissances actuelles et rôle de Halicephalobus gingivalis - </a:t>
            </a:r>
            <a:r>
              <a:rPr lang="en-US" dirty="0" err="1">
                <a:hlinkClick r:id="rId5"/>
              </a:rPr>
              <a:t>ScienceDirect</a:t>
            </a:r>
            <a:endParaRPr lang="en-CA" dirty="0"/>
          </a:p>
        </p:txBody>
      </p:sp>
    </p:spTree>
    <p:extLst>
      <p:ext uri="{BB962C8B-B14F-4D97-AF65-F5344CB8AC3E}">
        <p14:creationId xmlns:p14="http://schemas.microsoft.com/office/powerpoint/2010/main" val="57014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hlinkClick r:id="rId3"/>
              </a:rPr>
              <a:t>Méningo-encéphalite parasitaire et zoonotique chez l'homme et les équidés : Connaissances actuelles et rôle de Halicephalobus gingivalis - PMC (nih.gov)</a:t>
            </a:r>
            <a:endParaRPr lang="en-CA" sz="3200" dirty="0"/>
          </a:p>
        </p:txBody>
      </p:sp>
      <p:pic>
        <p:nvPicPr>
          <p:cNvPr id="7" name="Content Placeholder 6"/>
          <p:cNvPicPr>
            <a:picLocks noGrp="1" noChangeAspect="1"/>
          </p:cNvPicPr>
          <p:nvPr>
            <p:ph sz="half" idx="2"/>
          </p:nvPr>
        </p:nvPicPr>
        <p:blipFill>
          <a:blip r:embed="rId4"/>
          <a:stretch>
            <a:fillRect/>
          </a:stretch>
        </p:blipFill>
        <p:spPr>
          <a:xfrm>
            <a:off x="6603303" y="1825625"/>
            <a:ext cx="5588697" cy="4307445"/>
          </a:xfrm>
          <a:prstGeom prst="rect">
            <a:avLst/>
          </a:prstGeom>
        </p:spPr>
      </p:pic>
      <p:sp>
        <p:nvSpPr>
          <p:cNvPr id="5" name="Content Placeholder 4"/>
          <p:cNvSpPr>
            <a:spLocks noGrp="1"/>
          </p:cNvSpPr>
          <p:nvPr>
            <p:ph sz="half" idx="1"/>
          </p:nvPr>
        </p:nvSpPr>
        <p:spPr>
          <a:xfrm>
            <a:off x="356839" y="1971520"/>
            <a:ext cx="6110062" cy="4015653"/>
          </a:xfrm>
        </p:spPr>
        <p:txBody>
          <a:bodyPr/>
          <a:lstStyle/>
          <a:p>
            <a:pPr>
              <a:spcAft>
                <a:spcPts val="600"/>
              </a:spcAft>
            </a:pPr>
            <a:r>
              <a:rPr lang="en-CA" dirty="0"/>
              <a:t>Nématode saprophyte vivant librement</a:t>
            </a:r>
          </a:p>
          <a:p>
            <a:pPr>
              <a:spcAft>
                <a:spcPts val="600"/>
              </a:spcAft>
            </a:pPr>
            <a:r>
              <a:rPr lang="en-US" dirty="0"/>
              <a:t>Se nourrit généralement de matières en décomposition dans les tas de compost et de fumier.</a:t>
            </a:r>
            <a:endParaRPr lang="en-CA" dirty="0"/>
          </a:p>
          <a:p>
            <a:pPr>
              <a:spcAft>
                <a:spcPts val="600"/>
              </a:spcAft>
            </a:pPr>
            <a:r>
              <a:rPr lang="en-CA" dirty="0"/>
              <a:t>Cause rare de maladie chez les hommes, les </a:t>
            </a:r>
            <a:r>
              <a:rPr lang="en-CA" dirty="0" err="1"/>
              <a:t>chevaux</a:t>
            </a:r>
            <a:r>
              <a:rPr lang="en-CA" dirty="0"/>
              <a:t>, le </a:t>
            </a:r>
            <a:r>
              <a:rPr lang="en-CA" dirty="0" err="1"/>
              <a:t>zèbres</a:t>
            </a:r>
            <a:r>
              <a:rPr lang="en-CA" dirty="0"/>
              <a:t>, les </a:t>
            </a:r>
            <a:r>
              <a:rPr lang="en-CA" dirty="0" err="1"/>
              <a:t>ânes</a:t>
            </a:r>
            <a:r>
              <a:rPr lang="en-CA" dirty="0"/>
              <a:t> et les </a:t>
            </a:r>
            <a:r>
              <a:rPr lang="en-CA" dirty="0" err="1"/>
              <a:t>bétails</a:t>
            </a:r>
            <a:r>
              <a:rPr lang="en-CA" dirty="0"/>
              <a:t>.</a:t>
            </a:r>
          </a:p>
          <a:p>
            <a:pPr>
              <a:spcAft>
                <a:spcPts val="600"/>
              </a:spcAft>
            </a:pPr>
            <a:r>
              <a:rPr lang="en-CA" dirty="0"/>
              <a:t>Le nématode est parthénogénétique</a:t>
            </a:r>
          </a:p>
          <a:p>
            <a:pPr lvl="1"/>
            <a:r>
              <a:rPr lang="en-CA" dirty="0"/>
              <a:t>Seuls les vers adultes femelles, les larves et les œufs ont été trouvés chez les hôtes parasités.</a:t>
            </a:r>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fld id="{A5F12CC5-A507-4028-B3C9-257C8E707382}" type="slidenum">
              <a:rPr lang="en-US" smtClean="0"/>
              <a:t>9</a:t>
            </a:fld>
            <a:endParaRPr lang="en-US"/>
          </a:p>
        </p:txBody>
      </p:sp>
    </p:spTree>
    <p:extLst>
      <p:ext uri="{BB962C8B-B14F-4D97-AF65-F5344CB8AC3E}">
        <p14:creationId xmlns:p14="http://schemas.microsoft.com/office/powerpoint/2010/main" val="379003409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55d5f89-bc81-4592-9211-0dfc2f0e352d" xsi:nil="true"/>
    <lcf76f155ced4ddcb4097134ff3c332f xmlns="287fcbc9-9f89-44d8-9333-8d3d70aed93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8E3E8D7C047C48A0BA44A7873C7DC3" ma:contentTypeVersion="14" ma:contentTypeDescription="Create a new document." ma:contentTypeScope="" ma:versionID="24ba28c550eb4318b0d34ff7d3a36df0">
  <xsd:schema xmlns:xsd="http://www.w3.org/2001/XMLSchema" xmlns:xs="http://www.w3.org/2001/XMLSchema" xmlns:p="http://schemas.microsoft.com/office/2006/metadata/properties" xmlns:ns2="287fcbc9-9f89-44d8-9333-8d3d70aed93c" xmlns:ns3="755d5f89-bc81-4592-9211-0dfc2f0e352d" targetNamespace="http://schemas.microsoft.com/office/2006/metadata/properties" ma:root="true" ma:fieldsID="91a5c7c4b4c26cf6f29c16fafadcc725" ns2:_="" ns3:_="">
    <xsd:import namespace="287fcbc9-9f89-44d8-9333-8d3d70aed93c"/>
    <xsd:import namespace="755d5f89-bc81-4592-9211-0dfc2f0e35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fcbc9-9f89-44d8-9333-8d3d70aed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272d96-1133-4787-9d95-5d8ca748e03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d5f89-bc81-4592-9211-0dfc2f0e35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ec62b8-1550-4a4f-acc0-2f6fc2c8684d}" ma:internalName="TaxCatchAll" ma:showField="CatchAllData" ma:web="755d5f89-bc81-4592-9211-0dfc2f0e3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2A31EE-B306-4BA0-B67E-2EDF5E842FDC}">
  <ds:schemaRefs>
    <ds:schemaRef ds:uri="http://schemas.microsoft.com/sharepoint/v3/contenttype/forms"/>
  </ds:schemaRefs>
</ds:datastoreItem>
</file>

<file path=customXml/itemProps2.xml><?xml version="1.0" encoding="utf-8"?>
<ds:datastoreItem xmlns:ds="http://schemas.openxmlformats.org/officeDocument/2006/customXml" ds:itemID="{AB24514D-6B06-497C-BCA5-9E70F307842A}">
  <ds:schemaRefs>
    <ds:schemaRef ds:uri="http://schemas.microsoft.com/office/2006/metadata/properties"/>
    <ds:schemaRef ds:uri="http://schemas.microsoft.com/office/infopath/2007/PartnerControls"/>
    <ds:schemaRef ds:uri="755d5f89-bc81-4592-9211-0dfc2f0e352d"/>
    <ds:schemaRef ds:uri="287fcbc9-9f89-44d8-9333-8d3d70aed93c"/>
  </ds:schemaRefs>
</ds:datastoreItem>
</file>

<file path=customXml/itemProps3.xml><?xml version="1.0" encoding="utf-8"?>
<ds:datastoreItem xmlns:ds="http://schemas.openxmlformats.org/officeDocument/2006/customXml" ds:itemID="{857A6927-A8F9-4714-ACE7-619A6D368F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fcbc9-9f89-44d8-9333-8d3d70aed93c"/>
    <ds:schemaRef ds:uri="755d5f89-bc81-4592-9211-0dfc2f0e3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21533</TotalTime>
  <Words>3308</Words>
  <Application>Microsoft Office PowerPoint</Application>
  <PresentationFormat>Widescreen</PresentationFormat>
  <Paragraphs>254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2_Office Theme</vt:lpstr>
      <vt:lpstr>Communauté des maladies émergentes et zoonotiques Identifier les risques émergents grâce à l'intelligence collective</vt:lpstr>
      <vt:lpstr>USDA APHIS | Stomatite vésiculeuse</vt:lpstr>
      <vt:lpstr>PowerPoint Presentation</vt:lpstr>
      <vt:lpstr>L'encéphalite équine occidentale en Amérique du Sud</vt:lpstr>
      <vt:lpstr>L'encéphalite équine occidentale en Amérique du Sud</vt:lpstr>
      <vt:lpstr>L'encéphalite équine occidentale en Amérique du Nord</vt:lpstr>
      <vt:lpstr>Ping - Réémergence de la WEE au Canada ?</vt:lpstr>
      <vt:lpstr>Un hongre islandais au Québec positif à l'Halicephalobus - Le Cheval</vt:lpstr>
      <vt:lpstr>Méningo-encéphalite parasitaire et zoonotique chez l'homme et les équidés : Connaissances actuelles et rôle de Halicephalobus gingivalis - PMC (nih.gov)</vt:lpstr>
      <vt:lpstr>PowerPoint Presentation</vt:lpstr>
      <vt:lpstr>Méningo-encéphalite parasitaire et zoonotique chez l'homme et les équidés : Connaissances actuelles et rôle de Halicephalobus gingivalis - PMC (nih.gov)</vt:lpstr>
      <vt:lpstr>Méningo-encéphalite parasitaire et zoonotique chez l'homme et les équidés : Connaissances actuelles et rôle de Halicephalobus gingivalis - PMC (nih.gov)</vt:lpstr>
      <vt:lpstr>Mesures de gestion</vt:lpstr>
      <vt:lpstr>Mesures de gestion</vt:lpstr>
      <vt:lpstr>Enquête sur les groupes du réseau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docId:DE578D4BEB18D7273A97FAB340F00B6D</cp:keywords>
  <cp:lastModifiedBy>Murray Gillies</cp:lastModifiedBy>
  <cp:revision>454</cp:revision>
  <dcterms:created xsi:type="dcterms:W3CDTF">2020-02-07T23:34:08Z</dcterms:created>
  <dcterms:modified xsi:type="dcterms:W3CDTF">2024-04-02T17:03:26Z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0x010100118E3E8D7C047C48A0BA44A7873C7DC3</vt:lpwstr>
  </property>
</Properties>
</file>