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486" r:id="rId4"/>
    <p:sldId id="487" r:id="rId5"/>
    <p:sldId id="488" r:id="rId6"/>
    <p:sldId id="341" r:id="rId7"/>
    <p:sldId id="489" r:id="rId8"/>
    <p:sldId id="481" r:id="rId9"/>
    <p:sldId id="306" r:id="rId10"/>
    <p:sldId id="466" r:id="rId11"/>
    <p:sldId id="490" r:id="rId12"/>
    <p:sldId id="309" r:id="rId13"/>
    <p:sldId id="267" r:id="rId14"/>
    <p:sldId id="268" r:id="rId15"/>
  </p:sldIdLst>
  <p:sldSz cx="12192000" cy="6858000"/>
  <p:notesSz cx="7019925" cy="93059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7951" autoAdjust="0"/>
  </p:normalViewPr>
  <p:slideViewPr>
    <p:cSldViewPr snapToGrid="0">
      <p:cViewPr varScale="1">
        <p:scale>
          <a:sx n="50" d="100"/>
          <a:sy n="50" d="100"/>
        </p:scale>
        <p:origin x="1092"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081050-B584-F6F5-841C-9310A76684C1}"/>
              </a:ext>
            </a:extLst>
          </p:cNvPr>
          <p:cNvSpPr>
            <a:spLocks noGrp="1"/>
          </p:cNvSpPr>
          <p:nvPr>
            <p:ph type="hdr" sz="quarter"/>
          </p:nvPr>
        </p:nvSpPr>
        <p:spPr>
          <a:xfrm>
            <a:off x="0" y="0"/>
            <a:ext cx="3041650" cy="466725"/>
          </a:xfrm>
          <a:prstGeom prst="rect">
            <a:avLst/>
          </a:prstGeom>
        </p:spPr>
        <p:txBody>
          <a:bodyPr vert="horz" lIns="93287" tIns="46644" rIns="93287" bIns="4664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1916327-DE34-DFDF-3FB5-A716ABE84232}"/>
              </a:ext>
            </a:extLst>
          </p:cNvPr>
          <p:cNvSpPr>
            <a:spLocks noGrp="1"/>
          </p:cNvSpPr>
          <p:nvPr>
            <p:ph type="dt" idx="1"/>
          </p:nvPr>
        </p:nvSpPr>
        <p:spPr>
          <a:xfrm>
            <a:off x="3976688" y="0"/>
            <a:ext cx="3041650" cy="466725"/>
          </a:xfrm>
          <a:prstGeom prst="rect">
            <a:avLst/>
          </a:prstGeom>
        </p:spPr>
        <p:txBody>
          <a:bodyPr vert="horz" lIns="93287" tIns="46644" rIns="93287" bIns="46644" rtlCol="0"/>
          <a:lstStyle>
            <a:lvl1pPr algn="r" eaLnBrk="1" fontAlgn="auto" hangingPunct="1">
              <a:spcBef>
                <a:spcPts val="0"/>
              </a:spcBef>
              <a:spcAft>
                <a:spcPts val="0"/>
              </a:spcAft>
              <a:defRPr sz="1200">
                <a:latin typeface="+mn-lt"/>
              </a:defRPr>
            </a:lvl1pPr>
          </a:lstStyle>
          <a:p>
            <a:pPr>
              <a:defRPr/>
            </a:pPr>
            <a:fld id="{FD299287-FE16-4DA4-9428-2FBD0A3E7973}" type="datetimeFigureOut">
              <a:rPr lang="en-US"/>
              <a:t>4/29/2025</a:t>
            </a:fld>
            <a:endParaRPr lang="en-US"/>
          </a:p>
        </p:txBody>
      </p:sp>
      <p:sp>
        <p:nvSpPr>
          <p:cNvPr id="4" name="Slide Image Placeholder 3">
            <a:extLst>
              <a:ext uri="{FF2B5EF4-FFF2-40B4-BE49-F238E27FC236}">
                <a16:creationId xmlns:a16="http://schemas.microsoft.com/office/drawing/2014/main" id="{768A893F-CC54-8DB5-DE64-C947402C48AE}"/>
              </a:ext>
            </a:extLst>
          </p:cNvPr>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a:extLst>
              <a:ext uri="{FF2B5EF4-FFF2-40B4-BE49-F238E27FC236}">
                <a16:creationId xmlns:a16="http://schemas.microsoft.com/office/drawing/2014/main" id="{3ACF666B-E000-B2A4-334B-FAB72D2ADE48}"/>
              </a:ext>
            </a:extLst>
          </p:cNvPr>
          <p:cNvSpPr>
            <a:spLocks noGrp="1"/>
          </p:cNvSpPr>
          <p:nvPr>
            <p:ph type="body" sz="quarter" idx="3"/>
          </p:nvPr>
        </p:nvSpPr>
        <p:spPr>
          <a:xfrm>
            <a:off x="701675" y="4478338"/>
            <a:ext cx="5616575" cy="3663950"/>
          </a:xfrm>
          <a:prstGeom prst="rect">
            <a:avLst/>
          </a:prstGeom>
        </p:spPr>
        <p:txBody>
          <a:bodyPr vert="horz" lIns="93287" tIns="46644" rIns="93287" bIns="46644"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a:extLst>
              <a:ext uri="{FF2B5EF4-FFF2-40B4-BE49-F238E27FC236}">
                <a16:creationId xmlns:a16="http://schemas.microsoft.com/office/drawing/2014/main" id="{78659D8E-0D21-41F2-9D96-A7B78CE00061}"/>
              </a:ext>
            </a:extLst>
          </p:cNvPr>
          <p:cNvSpPr>
            <a:spLocks noGrp="1"/>
          </p:cNvSpPr>
          <p:nvPr>
            <p:ph type="ftr" sz="quarter" idx="4"/>
          </p:nvPr>
        </p:nvSpPr>
        <p:spPr>
          <a:xfrm>
            <a:off x="0" y="8839200"/>
            <a:ext cx="3041650" cy="466725"/>
          </a:xfrm>
          <a:prstGeom prst="rect">
            <a:avLst/>
          </a:prstGeom>
        </p:spPr>
        <p:txBody>
          <a:bodyPr vert="horz" lIns="93287" tIns="46644" rIns="93287" bIns="4664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3E8A9AB-105D-9959-65BC-E3606D14A7D1}"/>
              </a:ext>
            </a:extLst>
          </p:cNvPr>
          <p:cNvSpPr>
            <a:spLocks noGrp="1"/>
          </p:cNvSpPr>
          <p:nvPr>
            <p:ph type="sldNum" sz="quarter" idx="5"/>
          </p:nvPr>
        </p:nvSpPr>
        <p:spPr>
          <a:xfrm>
            <a:off x="3976688" y="8839200"/>
            <a:ext cx="3041650" cy="466725"/>
          </a:xfrm>
          <a:prstGeom prst="rect">
            <a:avLst/>
          </a:prstGeom>
        </p:spPr>
        <p:txBody>
          <a:bodyPr vert="horz" wrap="square" lIns="93287" tIns="46644" rIns="93287" bIns="46644" numCol="1" anchor="b" anchorCtr="0" compatLnSpc="1">
            <a:prstTxWarp prst="textNoShape">
              <a:avLst/>
            </a:prstTxWarp>
          </a:bodyPr>
          <a:lstStyle>
            <a:lvl1pPr algn="r" eaLnBrk="1" hangingPunct="1">
              <a:defRPr sz="1200"/>
            </a:lvl1pPr>
          </a:lstStyle>
          <a:p>
            <a:pPr>
              <a:defRPr/>
            </a:pPr>
            <a:fld id="{E4F56EEE-78B0-4BAA-A8D3-D12602D40C66}"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12CD00-5E08-44AC-14CD-C9DCBD6BC9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3C5C017-86A7-6C8D-41A5-B94352DDBA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8BC49DF4-42CA-C837-BB4D-2D260D39D7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238" indent="-290513">
              <a:defRPr>
                <a:solidFill>
                  <a:schemeClr val="tx1"/>
                </a:solidFill>
                <a:latin typeface="Calibri" panose="020F0502020204030204" pitchFamily="34" charset="0"/>
              </a:defRPr>
            </a:lvl2pPr>
            <a:lvl3pPr marL="1165225" indent="-231775">
              <a:defRPr>
                <a:solidFill>
                  <a:schemeClr val="tx1"/>
                </a:solidFill>
                <a:latin typeface="Calibri" panose="020F0502020204030204" pitchFamily="34" charset="0"/>
              </a:defRPr>
            </a:lvl3pPr>
            <a:lvl4pPr marL="1631950" indent="-231775">
              <a:defRPr>
                <a:solidFill>
                  <a:schemeClr val="tx1"/>
                </a:solidFill>
                <a:latin typeface="Calibri" panose="020F0502020204030204" pitchFamily="34" charset="0"/>
              </a:defRPr>
            </a:lvl4pPr>
            <a:lvl5pPr marL="2098675" indent="-231775">
              <a:defRPr>
                <a:solidFill>
                  <a:schemeClr val="tx1"/>
                </a:solidFill>
                <a:latin typeface="Calibri" panose="020F0502020204030204" pitchFamily="34" charset="0"/>
              </a:defRPr>
            </a:lvl5pPr>
            <a:lvl6pPr marL="2555875" indent="-231775" eaLnBrk="0" fontAlgn="base" hangingPunct="0">
              <a:spcBef>
                <a:spcPct val="0"/>
              </a:spcBef>
              <a:spcAft>
                <a:spcPct val="0"/>
              </a:spcAft>
              <a:defRPr>
                <a:solidFill>
                  <a:schemeClr val="tx1"/>
                </a:solidFill>
                <a:latin typeface="Calibri" panose="020F0502020204030204" pitchFamily="34" charset="0"/>
              </a:defRPr>
            </a:lvl6pPr>
            <a:lvl7pPr marL="3013075" indent="-231775" eaLnBrk="0" fontAlgn="base" hangingPunct="0">
              <a:spcBef>
                <a:spcPct val="0"/>
              </a:spcBef>
              <a:spcAft>
                <a:spcPct val="0"/>
              </a:spcAft>
              <a:defRPr>
                <a:solidFill>
                  <a:schemeClr val="tx1"/>
                </a:solidFill>
                <a:latin typeface="Calibri" panose="020F0502020204030204" pitchFamily="34" charset="0"/>
              </a:defRPr>
            </a:lvl7pPr>
            <a:lvl8pPr marL="3470275" indent="-231775" eaLnBrk="0" fontAlgn="base" hangingPunct="0">
              <a:spcBef>
                <a:spcPct val="0"/>
              </a:spcBef>
              <a:spcAft>
                <a:spcPct val="0"/>
              </a:spcAft>
              <a:defRPr>
                <a:solidFill>
                  <a:schemeClr val="tx1"/>
                </a:solidFill>
                <a:latin typeface="Calibri" panose="020F0502020204030204" pitchFamily="34" charset="0"/>
              </a:defRPr>
            </a:lvl8pPr>
            <a:lvl9pPr marL="3927475" indent="-231775" eaLnBrk="0" fontAlgn="base" hangingPunct="0">
              <a:spcBef>
                <a:spcPct val="0"/>
              </a:spcBef>
              <a:spcAft>
                <a:spcPct val="0"/>
              </a:spcAft>
              <a:defRPr>
                <a:solidFill>
                  <a:schemeClr val="tx1"/>
                </a:solidFill>
                <a:latin typeface="Calibri" panose="020F0502020204030204" pitchFamily="34" charset="0"/>
              </a:defRPr>
            </a:lvl9pPr>
          </a:lstStyle>
          <a:p>
            <a:fld id="{7D4DF809-8F2F-4E94-9FBF-55A899DE3268}" type="slidenum">
              <a:rPr lang="en-US" altLang="en-US" smtClean="0">
                <a:solidFill>
                  <a:srgbClr val="000000"/>
                </a:solidFill>
              </a:r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2E51104-B0D4-547B-FEBC-1A79D23A97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DF1E55F-1D32-490B-FCB6-C23E75A6EA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Au cours des semaines épidémiologiques (SE) 9 de 2025, un total de 1 054 336 cas suspects de dengue ont été signalés, soit une incidence cumulée de 104 pour 100 000 habitants. Cela représente une diminution de 65% par rapport à la même période en 2024 et une augmentation de 4% par rapport à la moyenne des 5 dernières années</a:t>
            </a:r>
          </a:p>
          <a:p>
            <a:endParaRPr lang="en-CA" altLang="en-US"/>
          </a:p>
          <a:p>
            <a:r>
              <a:rPr lang="en-CA" altLang="en-US"/>
              <a:t>9 premières semaines de 2025 - 1 054 336 cas suspects 361 817 cas confirmés en laboratoire (34%) 1 303 cas graves de dengue (0,1%) 342 décès 0,032% de taux de létalité (CFR)</a:t>
            </a:r>
          </a:p>
          <a:p>
            <a:endParaRPr lang="en-CA" altLang="en-US"/>
          </a:p>
          <a:p>
            <a:r>
              <a:rPr lang="en-CA" altLang="en-US"/>
              <a:t>C'est au Brésil que l'on recense le plus grand nombre de cas</a:t>
            </a:r>
          </a:p>
          <a:p>
            <a:endParaRPr lang="en-CA" altLang="en-US"/>
          </a:p>
          <a:p>
            <a:r>
              <a:rPr lang="en-CA" altLang="en-US">
                <a:solidFill>
                  <a:srgbClr val="333333"/>
                </a:solidFill>
                <a:latin typeface="Montserrat" panose="00000500000000000000" pitchFamily="2" charset="0"/>
              </a:rPr>
              <a:t>Certaines régions des Philippines signalent un nombre croissant de cas. Illioi a signalé un total de 942 cas de dengue entre le 1er janvier et le 8 mars 2025, soit une augmentation de 81% par rapport aux 520 cas enregistrés au cours de la même période l'année dernière [2024].</a:t>
            </a:r>
          </a:p>
          <a:p>
            <a:endParaRPr lang="en-CA" altLang="en-US">
              <a:solidFill>
                <a:srgbClr val="333333"/>
              </a:solidFill>
              <a:latin typeface="Montserrat" panose="00000500000000000000" pitchFamily="2" charset="0"/>
            </a:endParaRPr>
          </a:p>
          <a:p>
            <a:r>
              <a:rPr lang="en-CA" altLang="en-US">
                <a:solidFill>
                  <a:srgbClr val="333333"/>
                </a:solidFill>
                <a:latin typeface="Montserrat" panose="00000500000000000000" pitchFamily="2" charset="0"/>
              </a:rPr>
              <a:t>Région de Bulacan - Du 1er janvier au 1er mars [2025], la province a enregistré 4114 cas de dengue, soit une augmentation de 272% par rapport aux 1107 cas enregistrés au cours de la même période en 2024. Au cours de la semaine écoulée, les cas de dengue ont augmenté de 504, contre 3610 cas signalés entre le 1er janvier et le 22 février 2025.</a:t>
            </a:r>
          </a:p>
          <a:p>
            <a:endParaRPr lang="en-CA" altLang="en-US">
              <a:solidFill>
                <a:srgbClr val="333333"/>
              </a:solidFill>
              <a:latin typeface="Montserrat" panose="00000500000000000000" pitchFamily="2" charset="0"/>
            </a:endParaRPr>
          </a:p>
          <a:p>
            <a:r>
              <a:rPr lang="en-CA" altLang="en-US">
                <a:solidFill>
                  <a:srgbClr val="333333"/>
                </a:solidFill>
                <a:latin typeface="Montserrat" panose="00000500000000000000" pitchFamily="2" charset="0"/>
              </a:rPr>
              <a:t>Bangladesh - environ 1700 cas depuis le début de l'année jusqu'au 10 mars.</a:t>
            </a:r>
            <a:endParaRPr lang="en-CA" altLang="en-US"/>
          </a:p>
        </p:txBody>
      </p:sp>
      <p:sp>
        <p:nvSpPr>
          <p:cNvPr id="33796" name="Slide Number Placeholder 3">
            <a:extLst>
              <a:ext uri="{FF2B5EF4-FFF2-40B4-BE49-F238E27FC236}">
                <a16:creationId xmlns:a16="http://schemas.microsoft.com/office/drawing/2014/main" id="{85EF2F75-A6F0-E003-185C-BB808A57F0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E169B3-34B7-4C52-95D0-43E49D91793C}" type="slidenum">
              <a:rPr lang="en-US" altLang="en-US" smtClean="0"/>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D4E2072-7CC1-3459-6C32-995FD69293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E0557068-17FB-B680-6564-CF62301D8A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Le virus de l'encéphalite japonaise (JEV) est un flavivirus qui provoque des encéphalites chez l'homme, principalement en Asie et dans le Pacifique occidental. Le virus provoque également des maladies neurologiques chez les porcs et les chevaux et des troubles de la reproduction chez les porcs. </a:t>
            </a:r>
          </a:p>
          <a:p>
            <a:endParaRPr lang="en-CA" altLang="en-US"/>
          </a:p>
          <a:p>
            <a:r>
              <a:rPr lang="en-CA" altLang="en-US">
                <a:solidFill>
                  <a:srgbClr val="1C1D1F"/>
                </a:solidFill>
                <a:latin typeface="Nunito" pitchFamily="2" charset="0"/>
              </a:rPr>
              <a:t>Le virus JE est transmis à l'homme par les piqûres de moustiques infectés de l'espèce </a:t>
            </a:r>
            <a:r>
              <a:rPr lang="en-CA" altLang="en-US" i="1">
                <a:solidFill>
                  <a:srgbClr val="1C1D1F"/>
                </a:solidFill>
                <a:latin typeface="Nunito" pitchFamily="2" charset="0"/>
              </a:rPr>
              <a:t>Culex</a:t>
            </a:r>
            <a:r>
              <a:rPr lang="en-CA" altLang="en-US">
                <a:solidFill>
                  <a:srgbClr val="1C1D1F"/>
                </a:solidFill>
                <a:latin typeface="Nunito" pitchFamily="2" charset="0"/>
              </a:rPr>
              <a:t>, en particulier </a:t>
            </a:r>
            <a:r>
              <a:rPr lang="en-CA" altLang="en-US" i="1">
                <a:solidFill>
                  <a:srgbClr val="1C1D1F"/>
                </a:solidFill>
                <a:latin typeface="Nunito" pitchFamily="2" charset="0"/>
              </a:rPr>
              <a:t>Culex tritaeniorhynchus</a:t>
            </a:r>
            <a:r>
              <a:rPr lang="en-CA" altLang="en-US">
                <a:solidFill>
                  <a:srgbClr val="1C1D1F"/>
                </a:solidFill>
                <a:latin typeface="Nunito" pitchFamily="2" charset="0"/>
              </a:rPr>
              <a:t>.</a:t>
            </a:r>
          </a:p>
          <a:p>
            <a:endParaRPr lang="en-CA" altLang="en-US">
              <a:solidFill>
                <a:srgbClr val="1C1D1F"/>
              </a:solidFill>
              <a:latin typeface="Nunito" pitchFamily="2" charset="0"/>
            </a:endParaRPr>
          </a:p>
          <a:p>
            <a:r>
              <a:rPr lang="en-CA" altLang="en-US">
                <a:solidFill>
                  <a:srgbClr val="1C1D1F"/>
                </a:solidFill>
                <a:latin typeface="Nunito" pitchFamily="2" charset="0"/>
              </a:rPr>
              <a:t>Dans certaines régions d'Asie, la transmission du virus de l'encéphalopathie spongiforme européenne est saisonnière. La maladie humaine atteint généralement son apogée en été et en automne. </a:t>
            </a:r>
          </a:p>
          <a:p>
            <a:endParaRPr lang="en-CA" altLang="en-US"/>
          </a:p>
          <a:p>
            <a:r>
              <a:rPr lang="en-CA" altLang="en-US"/>
              <a:t>L'émergence du JEV aux États-Unis (et dans d'autres régions en dehors de l'Asie) est préoccupante en raison de la présence de moustiques vecteurs compétents et d'hôtes sensibles. </a:t>
            </a:r>
          </a:p>
          <a:p>
            <a:endParaRPr lang="en-CA" altLang="en-US"/>
          </a:p>
          <a:p>
            <a:r>
              <a:rPr lang="en-CA" altLang="en-US"/>
              <a:t>Premiers cas chez les porcs depuis 2022... Des rapports font état de cas d'encéphalopathie spongiforme chez des porcs sauvages, et l'on craint qu'ils n'amplifient et ne propagent le virus.</a:t>
            </a:r>
          </a:p>
        </p:txBody>
      </p:sp>
      <p:sp>
        <p:nvSpPr>
          <p:cNvPr id="35844" name="Slide Number Placeholder 3">
            <a:extLst>
              <a:ext uri="{FF2B5EF4-FFF2-40B4-BE49-F238E27FC236}">
                <a16:creationId xmlns:a16="http://schemas.microsoft.com/office/drawing/2014/main" id="{A99AECEA-4708-89AB-5FCF-AC221E72BD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253B20-0BBF-4780-AA71-445487742EA8}" type="slidenum">
              <a:rPr lang="en-US" altLang="en-US" smtClean="0"/>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6764DB9-0A79-F5AE-7622-6EA539F555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ACB6531-4CA0-3C18-59C3-647F1DB19B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7892" name="Slide Number Placeholder 3">
            <a:extLst>
              <a:ext uri="{FF2B5EF4-FFF2-40B4-BE49-F238E27FC236}">
                <a16:creationId xmlns:a16="http://schemas.microsoft.com/office/drawing/2014/main" id="{EF303325-D788-BAB1-DEBC-9E4237DD83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9EFB7DF-080C-4FEA-B389-DBFF26552584}" type="slidenum">
              <a:rPr lang="en-US" altLang="en-US" smtClean="0"/>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60EC5A7-73EF-F155-2EF9-FEF7A9B70F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F5788AB9-92A3-6F4C-DC0D-0C3AB16182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9940" name="Slide Number Placeholder 3">
            <a:extLst>
              <a:ext uri="{FF2B5EF4-FFF2-40B4-BE49-F238E27FC236}">
                <a16:creationId xmlns:a16="http://schemas.microsoft.com/office/drawing/2014/main" id="{F5DC6174-4B62-B4EC-12B9-1DBCBC9FC3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666A60B-BDCE-4335-B86E-5E199513AA5D}" type="slidenum">
              <a:rPr lang="en-US" altLang="en-US" smtClean="0"/>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764ADE6-B2CC-8867-CC2D-DDED577AC8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065B6B4-32E6-7634-1A85-928A312E9D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1988" name="Slide Number Placeholder 3">
            <a:extLst>
              <a:ext uri="{FF2B5EF4-FFF2-40B4-BE49-F238E27FC236}">
                <a16:creationId xmlns:a16="http://schemas.microsoft.com/office/drawing/2014/main" id="{A0E2B440-A259-F455-7374-DE5CBAA85C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10A93C7-00C1-4353-ABB4-9C787A6A3154}" type="slidenum">
              <a:rPr lang="en-US" altLang="en-US" smtClean="0"/>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D75CD53-40A7-2C84-AFE1-2140632D92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F9467C0-C7BC-F82A-1798-6D1544ABA8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a:p>
            <a:r>
              <a:rPr lang="en-CA" altLang="en-US"/>
              <a:t>La Norvège continue de signaler des cas de BTV-3, et ce tout au long de l'hiver.</a:t>
            </a:r>
          </a:p>
          <a:p>
            <a:endParaRPr lang="en-CA" altLang="en-US"/>
          </a:p>
        </p:txBody>
      </p:sp>
      <p:sp>
        <p:nvSpPr>
          <p:cNvPr id="17412" name="Slide Number Placeholder 3">
            <a:extLst>
              <a:ext uri="{FF2B5EF4-FFF2-40B4-BE49-F238E27FC236}">
                <a16:creationId xmlns:a16="http://schemas.microsoft.com/office/drawing/2014/main" id="{B2C7FA14-631B-65D1-E0D5-633579EDC4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76C257-B166-44D5-BB7B-9AE5BBE00DC0}" type="slidenum">
              <a:rPr lang="en-US" altLang="en-US" smtClean="0"/>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073C93E-68E6-D241-AE8F-84501CB5A5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8B4F3655-7AC8-78D4-A4DD-7278C3D266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a:solidFill>
                  <a:srgbClr val="000000"/>
                </a:solidFill>
                <a:latin typeface="Wingdings-Regular"/>
              </a:rPr>
              <a:t>Le </a:t>
            </a:r>
            <a:r>
              <a:rPr lang="en-US" altLang="en-US" sz="1800" dirty="0" err="1">
                <a:solidFill>
                  <a:srgbClr val="000000"/>
                </a:solidFill>
                <a:latin typeface="Wingdings-Regular"/>
              </a:rPr>
              <a:t>sérotype</a:t>
            </a:r>
            <a:r>
              <a:rPr lang="en-US" altLang="en-US" sz="1800" dirty="0">
                <a:solidFill>
                  <a:srgbClr val="000000"/>
                </a:solidFill>
                <a:latin typeface="Wingdings-Regular"/>
              </a:rPr>
              <a:t> 12 de la </a:t>
            </a:r>
            <a:r>
              <a:rPr lang="en-US" altLang="en-US" sz="1800" dirty="0" err="1">
                <a:solidFill>
                  <a:srgbClr val="000000"/>
                </a:solidFill>
                <a:latin typeface="Wingdings-Regular"/>
              </a:rPr>
              <a:t>fièvre</a:t>
            </a:r>
            <a:r>
              <a:rPr lang="en-US" altLang="en-US" sz="1800" dirty="0">
                <a:solidFill>
                  <a:srgbClr val="000000"/>
                </a:solidFill>
                <a:latin typeface="Wingdings-Regular"/>
              </a:rPr>
              <a:t> </a:t>
            </a:r>
            <a:r>
              <a:rPr lang="en-US" altLang="en-US" sz="1800" dirty="0" err="1">
                <a:solidFill>
                  <a:srgbClr val="000000"/>
                </a:solidFill>
                <a:latin typeface="Wingdings-Regular"/>
              </a:rPr>
              <a:t>catarrhale</a:t>
            </a:r>
            <a:r>
              <a:rPr lang="en-US" altLang="en-US" sz="1800" dirty="0">
                <a:solidFill>
                  <a:srgbClr val="000000"/>
                </a:solidFill>
                <a:latin typeface="Wingdings-Regular"/>
              </a:rPr>
              <a:t> a </a:t>
            </a:r>
            <a:r>
              <a:rPr lang="en-US" altLang="en-US" sz="1800" dirty="0" err="1">
                <a:solidFill>
                  <a:srgbClr val="000000"/>
                </a:solidFill>
                <a:latin typeface="Wingdings-Regular"/>
              </a:rPr>
              <a:t>également</a:t>
            </a:r>
            <a:r>
              <a:rPr lang="en-US" altLang="en-US" sz="1800" dirty="0">
                <a:solidFill>
                  <a:srgbClr val="000000"/>
                </a:solidFill>
                <a:latin typeface="Wingdings-Regular"/>
              </a:rPr>
              <a:t> </a:t>
            </a:r>
            <a:r>
              <a:rPr lang="en-US" altLang="en-US" sz="1800" dirty="0" err="1">
                <a:solidFill>
                  <a:srgbClr val="000000"/>
                </a:solidFill>
                <a:latin typeface="Wingdings-Regular"/>
              </a:rPr>
              <a:t>été</a:t>
            </a:r>
            <a:r>
              <a:rPr lang="en-US" altLang="en-US" sz="1800" dirty="0">
                <a:solidFill>
                  <a:srgbClr val="000000"/>
                </a:solidFill>
                <a:latin typeface="Wingdings-Regular"/>
              </a:rPr>
              <a:t> </a:t>
            </a:r>
            <a:r>
              <a:rPr lang="en-US" altLang="en-US" sz="1800" dirty="0" err="1">
                <a:solidFill>
                  <a:srgbClr val="000000"/>
                </a:solidFill>
                <a:latin typeface="Wingdings-Regular"/>
              </a:rPr>
              <a:t>détecté</a:t>
            </a:r>
            <a:r>
              <a:rPr lang="en-US" altLang="en-US" sz="1800" dirty="0">
                <a:solidFill>
                  <a:srgbClr val="000000"/>
                </a:solidFill>
                <a:latin typeface="Wingdings-Regular"/>
              </a:rPr>
              <a:t> </a:t>
            </a:r>
            <a:r>
              <a:rPr lang="en-US" altLang="en-US" sz="1800" dirty="0" err="1">
                <a:solidFill>
                  <a:srgbClr val="000000"/>
                </a:solidFill>
                <a:latin typeface="Wingdings-Regular"/>
              </a:rPr>
              <a:t>en</a:t>
            </a:r>
            <a:r>
              <a:rPr lang="en-US" altLang="en-US" sz="1800" dirty="0">
                <a:solidFill>
                  <a:srgbClr val="000000"/>
                </a:solidFill>
                <a:latin typeface="Wingdings-Regular"/>
              </a:rPr>
              <a:t> Europe pour la première </a:t>
            </a:r>
            <a:r>
              <a:rPr lang="en-US" altLang="en-US" sz="1800" dirty="0" err="1">
                <a:solidFill>
                  <a:srgbClr val="000000"/>
                </a:solidFill>
                <a:latin typeface="Wingdings-Regular"/>
              </a:rPr>
              <a:t>fois</a:t>
            </a:r>
            <a:r>
              <a:rPr lang="en-US" altLang="en-US" sz="1800" dirty="0">
                <a:solidFill>
                  <a:srgbClr val="000000"/>
                </a:solidFill>
                <a:latin typeface="Wingdings-Regular"/>
              </a:rPr>
              <a:t> à </a:t>
            </a:r>
            <a:r>
              <a:rPr lang="en-US" altLang="en-US" sz="1800" dirty="0" err="1">
                <a:solidFill>
                  <a:srgbClr val="000000"/>
                </a:solidFill>
                <a:latin typeface="Wingdings-Regular"/>
              </a:rPr>
              <a:t>l'automne</a:t>
            </a:r>
            <a:r>
              <a:rPr lang="en-US" altLang="en-US" sz="1800" dirty="0">
                <a:solidFill>
                  <a:srgbClr val="000000"/>
                </a:solidFill>
                <a:latin typeface="Wingdings-Regular"/>
              </a:rPr>
              <a:t> 2024, aux Pays-Bas </a:t>
            </a:r>
            <a:r>
              <a:rPr lang="en-US" altLang="en-US" sz="1800" dirty="0" err="1">
                <a:solidFill>
                  <a:srgbClr val="000000"/>
                </a:solidFill>
                <a:latin typeface="Wingdings-Regular"/>
              </a:rPr>
              <a:t>en</a:t>
            </a:r>
            <a:r>
              <a:rPr lang="en-US" altLang="en-US" sz="1800" dirty="0">
                <a:solidFill>
                  <a:srgbClr val="000000"/>
                </a:solidFill>
                <a:latin typeface="Wingdings-Regular"/>
              </a:rPr>
              <a:t> </a:t>
            </a:r>
            <a:r>
              <a:rPr lang="en-US" altLang="en-US" sz="1800" dirty="0" err="1">
                <a:solidFill>
                  <a:srgbClr val="000000"/>
                </a:solidFill>
                <a:latin typeface="Wingdings-Regular"/>
              </a:rPr>
              <a:t>octobre</a:t>
            </a:r>
            <a:r>
              <a:rPr lang="en-US" altLang="en-US" sz="1800" dirty="0">
                <a:solidFill>
                  <a:srgbClr val="000000"/>
                </a:solidFill>
                <a:latin typeface="Wingdings-Regular"/>
              </a:rPr>
              <a:t> dernier, </a:t>
            </a:r>
            <a:r>
              <a:rPr lang="en-US" altLang="en-US" sz="1800" dirty="0" err="1">
                <a:solidFill>
                  <a:srgbClr val="000000"/>
                </a:solidFill>
                <a:latin typeface="Wingdings-Regular"/>
              </a:rPr>
              <a:t>où</a:t>
            </a:r>
            <a:r>
              <a:rPr lang="en-US" altLang="en-US" sz="1800" dirty="0">
                <a:solidFill>
                  <a:srgbClr val="000000"/>
                </a:solidFill>
                <a:latin typeface="Wingdings-Regular"/>
              </a:rPr>
              <a:t> 12 </a:t>
            </a:r>
            <a:r>
              <a:rPr lang="en-US" altLang="en-US" sz="1800" dirty="0" err="1">
                <a:solidFill>
                  <a:srgbClr val="000000"/>
                </a:solidFill>
                <a:latin typeface="Wingdings-Regular"/>
              </a:rPr>
              <a:t>cas</a:t>
            </a:r>
            <a:r>
              <a:rPr lang="en-US" altLang="en-US" sz="1800" dirty="0">
                <a:solidFill>
                  <a:srgbClr val="000000"/>
                </a:solidFill>
                <a:latin typeface="Wingdings-Regular"/>
              </a:rPr>
              <a:t> </a:t>
            </a:r>
            <a:r>
              <a:rPr lang="en-US" altLang="en-US" sz="1800" dirty="0" err="1">
                <a:solidFill>
                  <a:srgbClr val="000000"/>
                </a:solidFill>
                <a:latin typeface="Wingdings-Regular"/>
              </a:rPr>
              <a:t>ont</a:t>
            </a:r>
            <a:r>
              <a:rPr lang="en-US" altLang="en-US" sz="1800" dirty="0">
                <a:solidFill>
                  <a:srgbClr val="000000"/>
                </a:solidFill>
                <a:latin typeface="Wingdings-Regular"/>
              </a:rPr>
              <a:t> </a:t>
            </a:r>
            <a:r>
              <a:rPr lang="en-US" altLang="en-US" sz="1800" dirty="0" err="1">
                <a:solidFill>
                  <a:srgbClr val="000000"/>
                </a:solidFill>
                <a:latin typeface="Wingdings-Regular"/>
              </a:rPr>
              <a:t>été</a:t>
            </a:r>
            <a:r>
              <a:rPr lang="en-US" altLang="en-US" sz="1800" dirty="0">
                <a:solidFill>
                  <a:srgbClr val="000000"/>
                </a:solidFill>
                <a:latin typeface="Wingdings-Regular"/>
              </a:rPr>
              <a:t> </a:t>
            </a:r>
            <a:r>
              <a:rPr lang="en-US" altLang="en-US" sz="1800" dirty="0" err="1">
                <a:solidFill>
                  <a:srgbClr val="000000"/>
                </a:solidFill>
                <a:latin typeface="Wingdings-Regular"/>
              </a:rPr>
              <a:t>signalés</a:t>
            </a:r>
            <a:r>
              <a:rPr lang="en-US" altLang="en-US" sz="1800" dirty="0">
                <a:solidFill>
                  <a:srgbClr val="000000"/>
                </a:solidFill>
                <a:latin typeface="Wingdings-Regular"/>
              </a:rPr>
              <a:t> </a:t>
            </a:r>
            <a:r>
              <a:rPr lang="en-US" altLang="en-US" sz="1800" dirty="0" err="1">
                <a:solidFill>
                  <a:srgbClr val="000000"/>
                </a:solidFill>
                <a:latin typeface="Wingdings-Regular"/>
              </a:rPr>
              <a:t>jusqu'à</a:t>
            </a:r>
            <a:r>
              <a:rPr lang="en-US" altLang="en-US" sz="1800" dirty="0">
                <a:solidFill>
                  <a:srgbClr val="000000"/>
                </a:solidFill>
                <a:latin typeface="Wingdings-Regular"/>
              </a:rPr>
              <a:t> </a:t>
            </a:r>
            <a:r>
              <a:rPr lang="en-US" altLang="en-US" sz="1800" dirty="0" err="1">
                <a:solidFill>
                  <a:srgbClr val="000000"/>
                </a:solidFill>
                <a:latin typeface="Wingdings-Regular"/>
              </a:rPr>
              <a:t>présent</a:t>
            </a:r>
            <a:r>
              <a:rPr lang="en-US" altLang="en-US" sz="1800" dirty="0">
                <a:solidFill>
                  <a:srgbClr val="000000"/>
                </a:solidFill>
                <a:latin typeface="Wingdings-Regular"/>
              </a:rPr>
              <a:t>. </a:t>
            </a:r>
            <a:r>
              <a:rPr lang="en-US" altLang="en-US" sz="1800" dirty="0" err="1">
                <a:solidFill>
                  <a:srgbClr val="000000"/>
                </a:solidFill>
                <a:latin typeface="Wingdings-Regular"/>
              </a:rPr>
              <a:t>L'Angleterre</a:t>
            </a:r>
            <a:r>
              <a:rPr lang="en-US" altLang="en-US" sz="1800" dirty="0">
                <a:solidFill>
                  <a:srgbClr val="000000"/>
                </a:solidFill>
                <a:latin typeface="Wingdings-Regular"/>
              </a:rPr>
              <a:t> a </a:t>
            </a:r>
            <a:r>
              <a:rPr lang="en-US" altLang="en-US" sz="1800" dirty="0" err="1">
                <a:solidFill>
                  <a:srgbClr val="000000"/>
                </a:solidFill>
                <a:latin typeface="Wingdings-Regular"/>
              </a:rPr>
              <a:t>signalé</a:t>
            </a:r>
            <a:r>
              <a:rPr lang="en-US" altLang="en-US" sz="1800" dirty="0">
                <a:solidFill>
                  <a:srgbClr val="000000"/>
                </a:solidFill>
                <a:latin typeface="Wingdings-Regular"/>
              </a:rPr>
              <a:t> le BTV 12 pour la première </a:t>
            </a:r>
            <a:r>
              <a:rPr lang="en-US" altLang="en-US" sz="1800" dirty="0" err="1">
                <a:solidFill>
                  <a:srgbClr val="000000"/>
                </a:solidFill>
                <a:latin typeface="Wingdings-Regular"/>
              </a:rPr>
              <a:t>fois</a:t>
            </a:r>
            <a:r>
              <a:rPr lang="en-US" altLang="en-US" sz="1800" dirty="0">
                <a:solidFill>
                  <a:srgbClr val="000000"/>
                </a:solidFill>
                <a:latin typeface="Wingdings-Regular"/>
              </a:rPr>
              <a:t> </a:t>
            </a:r>
            <a:r>
              <a:rPr lang="en-US" altLang="en-US" sz="1800" dirty="0" err="1">
                <a:solidFill>
                  <a:srgbClr val="000000"/>
                </a:solidFill>
                <a:latin typeface="Wingdings-Regular"/>
              </a:rPr>
              <a:t>en</a:t>
            </a:r>
            <a:r>
              <a:rPr lang="en-US" altLang="en-US" sz="1800" dirty="0">
                <a:solidFill>
                  <a:srgbClr val="000000"/>
                </a:solidFill>
                <a:latin typeface="Wingdings-Regular"/>
              </a:rPr>
              <a:t> </a:t>
            </a:r>
            <a:r>
              <a:rPr lang="en-US" altLang="en-US" sz="1800" dirty="0" err="1">
                <a:solidFill>
                  <a:srgbClr val="000000"/>
                </a:solidFill>
                <a:latin typeface="Wingdings-Regular"/>
              </a:rPr>
              <a:t>février</a:t>
            </a:r>
            <a:r>
              <a:rPr lang="en-US" altLang="en-US" sz="1800" dirty="0">
                <a:solidFill>
                  <a:srgbClr val="000000"/>
                </a:solidFill>
                <a:latin typeface="Wingdings-Regular"/>
              </a:rPr>
              <a:t> de </a:t>
            </a:r>
            <a:r>
              <a:rPr lang="en-US" altLang="en-US" sz="1800" dirty="0" err="1">
                <a:solidFill>
                  <a:srgbClr val="000000"/>
                </a:solidFill>
                <a:latin typeface="Wingdings-Regular"/>
              </a:rPr>
              <a:t>cette</a:t>
            </a:r>
            <a:r>
              <a:rPr lang="en-US" altLang="en-US" sz="1800" dirty="0">
                <a:solidFill>
                  <a:srgbClr val="000000"/>
                </a:solidFill>
                <a:latin typeface="Wingdings-Regular"/>
              </a:rPr>
              <a:t> </a:t>
            </a:r>
            <a:r>
              <a:rPr lang="en-US" altLang="en-US" sz="1800" dirty="0" err="1">
                <a:solidFill>
                  <a:srgbClr val="000000"/>
                </a:solidFill>
                <a:latin typeface="Wingdings-Regular"/>
              </a:rPr>
              <a:t>année</a:t>
            </a:r>
            <a:r>
              <a:rPr lang="en-US" altLang="en-US" sz="1800" dirty="0">
                <a:solidFill>
                  <a:srgbClr val="000000"/>
                </a:solidFill>
                <a:latin typeface="Wingdings-Regular"/>
              </a:rPr>
              <a:t> dans </a:t>
            </a:r>
            <a:r>
              <a:rPr lang="en-US" altLang="en-US" sz="1800" dirty="0" err="1">
                <a:solidFill>
                  <a:srgbClr val="000000"/>
                </a:solidFill>
                <a:latin typeface="Wingdings-Regular"/>
              </a:rPr>
              <a:t>une</a:t>
            </a:r>
            <a:r>
              <a:rPr lang="en-US" altLang="en-US" sz="1800" dirty="0">
                <a:solidFill>
                  <a:srgbClr val="000000"/>
                </a:solidFill>
                <a:latin typeface="Wingdings-Regular"/>
              </a:rPr>
              <a:t> </a:t>
            </a:r>
            <a:r>
              <a:rPr lang="en-US" altLang="en-US" sz="1800" dirty="0" err="1">
                <a:solidFill>
                  <a:srgbClr val="000000"/>
                </a:solidFill>
                <a:latin typeface="Wingdings-Regular"/>
              </a:rPr>
              <a:t>ferme</a:t>
            </a:r>
            <a:r>
              <a:rPr lang="en-US" altLang="en-US" sz="1800" dirty="0">
                <a:solidFill>
                  <a:srgbClr val="000000"/>
                </a:solidFill>
                <a:latin typeface="Wingdings-Regular"/>
              </a:rPr>
              <a:t> </a:t>
            </a:r>
            <a:r>
              <a:rPr lang="en-US" altLang="en-US" sz="1800" dirty="0" err="1">
                <a:solidFill>
                  <a:srgbClr val="000000"/>
                </a:solidFill>
                <a:latin typeface="Wingdings-Regular"/>
              </a:rPr>
              <a:t>comptant</a:t>
            </a:r>
            <a:r>
              <a:rPr lang="en-US" altLang="en-US" sz="1800" dirty="0">
                <a:solidFill>
                  <a:srgbClr val="000000"/>
                </a:solidFill>
                <a:latin typeface="Wingdings-Regular"/>
              </a:rPr>
              <a:t> 15 vaches, </a:t>
            </a:r>
            <a:r>
              <a:rPr lang="en-US" altLang="en-US" sz="1800" dirty="0" err="1">
                <a:solidFill>
                  <a:srgbClr val="000000"/>
                </a:solidFill>
                <a:latin typeface="Wingdings-Regular"/>
              </a:rPr>
              <a:t>dont</a:t>
            </a:r>
            <a:r>
              <a:rPr lang="en-US" altLang="en-US" sz="1800" dirty="0">
                <a:solidFill>
                  <a:srgbClr val="000000"/>
                </a:solidFill>
                <a:latin typeface="Wingdings-Regular"/>
              </a:rPr>
              <a:t> </a:t>
            </a:r>
            <a:r>
              <a:rPr lang="en-US" altLang="en-US" sz="1800" dirty="0" err="1">
                <a:solidFill>
                  <a:srgbClr val="000000"/>
                </a:solidFill>
                <a:latin typeface="Wingdings-Regular"/>
              </a:rPr>
              <a:t>une</a:t>
            </a:r>
            <a:r>
              <a:rPr lang="en-US" altLang="en-US" sz="1800" dirty="0">
                <a:solidFill>
                  <a:srgbClr val="000000"/>
                </a:solidFill>
                <a:latin typeface="Wingdings-Regular"/>
              </a:rPr>
              <a:t> positive pour le BTV 12 et trois positives pour le BTV3.</a:t>
            </a:r>
          </a:p>
          <a:p>
            <a:endParaRPr lang="en-US" altLang="en-US" sz="1800" dirty="0">
              <a:solidFill>
                <a:srgbClr val="000000"/>
              </a:solidFill>
              <a:latin typeface="Wingdings-Regular"/>
            </a:endParaRPr>
          </a:p>
          <a:p>
            <a:r>
              <a:rPr lang="en-US" altLang="en-US" sz="1800" dirty="0">
                <a:solidFill>
                  <a:srgbClr val="000000"/>
                </a:solidFill>
                <a:latin typeface="Wingdings-Regular"/>
              </a:rPr>
              <a:t>On ne </a:t>
            </a:r>
            <a:r>
              <a:rPr lang="en-US" altLang="en-US" sz="1800" dirty="0" err="1">
                <a:solidFill>
                  <a:srgbClr val="000000"/>
                </a:solidFill>
                <a:latin typeface="Wingdings-Regular"/>
              </a:rPr>
              <a:t>sait</a:t>
            </a:r>
            <a:r>
              <a:rPr lang="en-US" altLang="en-US" sz="1800" dirty="0">
                <a:solidFill>
                  <a:srgbClr val="000000"/>
                </a:solidFill>
                <a:latin typeface="Wingdings-Regular"/>
              </a:rPr>
              <a:t> pas comment le BTV-12 a </a:t>
            </a:r>
            <a:r>
              <a:rPr lang="en-US" altLang="en-US" sz="1800" dirty="0" err="1">
                <a:solidFill>
                  <a:srgbClr val="000000"/>
                </a:solidFill>
                <a:latin typeface="Wingdings-Regular"/>
              </a:rPr>
              <a:t>été</a:t>
            </a:r>
            <a:r>
              <a:rPr lang="en-US" altLang="en-US" sz="1800" dirty="0">
                <a:solidFill>
                  <a:srgbClr val="000000"/>
                </a:solidFill>
                <a:latin typeface="Wingdings-Regular"/>
              </a:rPr>
              <a:t> </a:t>
            </a:r>
            <a:r>
              <a:rPr lang="en-US" altLang="en-US" sz="1800" dirty="0" err="1">
                <a:solidFill>
                  <a:srgbClr val="000000"/>
                </a:solidFill>
                <a:latin typeface="Wingdings-Regular"/>
              </a:rPr>
              <a:t>introduit</a:t>
            </a:r>
            <a:r>
              <a:rPr lang="en-US" altLang="en-US" sz="1800" dirty="0">
                <a:solidFill>
                  <a:srgbClr val="000000"/>
                </a:solidFill>
                <a:latin typeface="Wingdings-Regular"/>
              </a:rPr>
              <a:t> aux Pays-Bas, le </a:t>
            </a:r>
            <a:r>
              <a:rPr lang="en-US" altLang="en-US" sz="1800" dirty="0" err="1">
                <a:solidFill>
                  <a:srgbClr val="000000"/>
                </a:solidFill>
                <a:latin typeface="Wingdings-Regular"/>
              </a:rPr>
              <a:t>sérotype</a:t>
            </a:r>
            <a:r>
              <a:rPr lang="en-US" altLang="en-US" sz="1800" dirty="0">
                <a:solidFill>
                  <a:srgbClr val="000000"/>
                </a:solidFill>
                <a:latin typeface="Wingdings-Regular"/>
              </a:rPr>
              <a:t> </a:t>
            </a:r>
            <a:r>
              <a:rPr lang="en-US" altLang="en-US" sz="1800" dirty="0" err="1">
                <a:solidFill>
                  <a:srgbClr val="000000"/>
                </a:solidFill>
                <a:latin typeface="Wingdings-Regular"/>
              </a:rPr>
              <a:t>est</a:t>
            </a:r>
            <a:r>
              <a:rPr lang="en-US" altLang="en-US" sz="1800" dirty="0">
                <a:solidFill>
                  <a:srgbClr val="000000"/>
                </a:solidFill>
                <a:latin typeface="Wingdings-Regular"/>
              </a:rPr>
              <a:t> </a:t>
            </a:r>
            <a:r>
              <a:rPr lang="en-US" altLang="en-US" sz="1800" dirty="0" err="1">
                <a:solidFill>
                  <a:srgbClr val="000000"/>
                </a:solidFill>
                <a:latin typeface="Wingdings-Regular"/>
              </a:rPr>
              <a:t>commun</a:t>
            </a:r>
            <a:r>
              <a:rPr lang="en-US" altLang="en-US" sz="1800" dirty="0">
                <a:solidFill>
                  <a:srgbClr val="000000"/>
                </a:solidFill>
                <a:latin typeface="Wingdings-Regular"/>
              </a:rPr>
              <a:t> dans </a:t>
            </a:r>
            <a:r>
              <a:rPr lang="en-US" altLang="en-US" sz="1800" dirty="0" err="1">
                <a:solidFill>
                  <a:srgbClr val="000000"/>
                </a:solidFill>
                <a:latin typeface="Wingdings-Regular"/>
              </a:rPr>
              <a:t>d'autres</a:t>
            </a:r>
            <a:r>
              <a:rPr lang="en-US" altLang="en-US" sz="1800" dirty="0">
                <a:solidFill>
                  <a:srgbClr val="000000"/>
                </a:solidFill>
                <a:latin typeface="Wingdings-Regular"/>
              </a:rPr>
              <a:t> parties du monde, </a:t>
            </a:r>
            <a:r>
              <a:rPr lang="en-US" altLang="en-US" sz="1800" dirty="0" err="1">
                <a:solidFill>
                  <a:srgbClr val="000000"/>
                </a:solidFill>
                <a:latin typeface="Wingdings-Regular"/>
              </a:rPr>
              <a:t>signalé</a:t>
            </a:r>
            <a:r>
              <a:rPr lang="en-US" altLang="en-US" sz="1800" dirty="0">
                <a:solidFill>
                  <a:srgbClr val="000000"/>
                </a:solidFill>
                <a:latin typeface="Wingdings-Regular"/>
              </a:rPr>
              <a:t> à la WOAH par Israël (2010) et </a:t>
            </a:r>
            <a:r>
              <a:rPr lang="en-US" altLang="en-US" sz="1800" dirty="0" err="1">
                <a:solidFill>
                  <a:srgbClr val="000000"/>
                </a:solidFill>
                <a:latin typeface="Wingdings-Regular"/>
              </a:rPr>
              <a:t>l'Australie</a:t>
            </a:r>
            <a:r>
              <a:rPr lang="en-US" altLang="en-US" sz="1800" dirty="0">
                <a:solidFill>
                  <a:srgbClr val="000000"/>
                </a:solidFill>
                <a:latin typeface="Wingdings-Regular"/>
              </a:rPr>
              <a:t> (2015).  </a:t>
            </a:r>
            <a:r>
              <a:rPr lang="en-US" altLang="en-US" sz="1800" dirty="0" err="1">
                <a:solidFill>
                  <a:srgbClr val="000000"/>
                </a:solidFill>
                <a:latin typeface="Wingdings-Regular"/>
              </a:rPr>
              <a:t>Cependant</a:t>
            </a:r>
            <a:r>
              <a:rPr lang="en-US" altLang="en-US" sz="1800" dirty="0">
                <a:solidFill>
                  <a:srgbClr val="000000"/>
                </a:solidFill>
                <a:latin typeface="Wingdings-Regular"/>
              </a:rPr>
              <a:t>, il </a:t>
            </a:r>
            <a:r>
              <a:rPr lang="en-US" altLang="en-US" sz="1800" dirty="0" err="1">
                <a:solidFill>
                  <a:srgbClr val="000000"/>
                </a:solidFill>
                <a:latin typeface="Wingdings-Regular"/>
              </a:rPr>
              <a:t>est</a:t>
            </a:r>
            <a:r>
              <a:rPr lang="en-US" altLang="en-US" sz="1800" dirty="0">
                <a:solidFill>
                  <a:srgbClr val="000000"/>
                </a:solidFill>
                <a:latin typeface="Wingdings-Regular"/>
              </a:rPr>
              <a:t> </a:t>
            </a:r>
            <a:r>
              <a:rPr lang="en-US" altLang="en-US" sz="1800" dirty="0" err="1">
                <a:solidFill>
                  <a:srgbClr val="000000"/>
                </a:solidFill>
                <a:latin typeface="Wingdings-Regular"/>
              </a:rPr>
              <a:t>communément</a:t>
            </a:r>
            <a:r>
              <a:rPr lang="en-US" altLang="en-US" sz="1800" dirty="0">
                <a:solidFill>
                  <a:srgbClr val="000000"/>
                </a:solidFill>
                <a:latin typeface="Wingdings-Regular"/>
              </a:rPr>
              <a:t> trouvé dans les pays </a:t>
            </a:r>
            <a:r>
              <a:rPr lang="en-US" altLang="en-US" sz="1800" dirty="0" err="1">
                <a:solidFill>
                  <a:srgbClr val="000000"/>
                </a:solidFill>
                <a:latin typeface="Wingdings-Regular"/>
              </a:rPr>
              <a:t>africains</a:t>
            </a:r>
            <a:r>
              <a:rPr lang="en-US" altLang="en-US" sz="1800" dirty="0">
                <a:solidFill>
                  <a:srgbClr val="000000"/>
                </a:solidFill>
                <a:latin typeface="Wingdings-Regular"/>
              </a:rPr>
              <a:t>, tout </a:t>
            </a:r>
            <a:r>
              <a:rPr lang="en-US" altLang="en-US" sz="1800" dirty="0" err="1">
                <a:solidFill>
                  <a:srgbClr val="000000"/>
                </a:solidFill>
                <a:latin typeface="Wingdings-Regular"/>
              </a:rPr>
              <a:t>comme</a:t>
            </a:r>
            <a:r>
              <a:rPr lang="en-US" altLang="en-US" sz="1800" dirty="0">
                <a:solidFill>
                  <a:srgbClr val="000000"/>
                </a:solidFill>
                <a:latin typeface="Wingdings-Regular"/>
              </a:rPr>
              <a:t> le </a:t>
            </a:r>
            <a:r>
              <a:rPr lang="en-US" altLang="en-US" sz="1800" dirty="0" err="1">
                <a:solidFill>
                  <a:srgbClr val="000000"/>
                </a:solidFill>
                <a:latin typeface="Wingdings-Regular"/>
              </a:rPr>
              <a:t>sérotype</a:t>
            </a:r>
            <a:r>
              <a:rPr lang="en-US" altLang="en-US" sz="1800" dirty="0">
                <a:solidFill>
                  <a:srgbClr val="000000"/>
                </a:solidFill>
                <a:latin typeface="Wingdings-Regular"/>
              </a:rPr>
              <a:t> 3. </a:t>
            </a:r>
          </a:p>
          <a:p>
            <a:endParaRPr lang="en-US" altLang="en-US" sz="1800" dirty="0">
              <a:solidFill>
                <a:srgbClr val="000000"/>
              </a:solidFill>
              <a:latin typeface="Wingdings-Regular"/>
            </a:endParaRPr>
          </a:p>
          <a:p>
            <a:r>
              <a:rPr lang="en-US" altLang="en-US" sz="1800" dirty="0">
                <a:solidFill>
                  <a:srgbClr val="000000"/>
                </a:solidFill>
                <a:latin typeface="Wingdings-Regular"/>
              </a:rPr>
              <a:t>Les Pays-Bas </a:t>
            </a:r>
            <a:r>
              <a:rPr lang="en-US" altLang="en-US" sz="1800" dirty="0" err="1">
                <a:solidFill>
                  <a:srgbClr val="000000"/>
                </a:solidFill>
                <a:latin typeface="Wingdings-Regular"/>
              </a:rPr>
              <a:t>examinent</a:t>
            </a:r>
            <a:r>
              <a:rPr lang="en-US" altLang="en-US" sz="1800" dirty="0">
                <a:solidFill>
                  <a:srgbClr val="000000"/>
                </a:solidFill>
                <a:latin typeface="Wingdings-Regular"/>
              </a:rPr>
              <a:t> </a:t>
            </a:r>
            <a:r>
              <a:rPr lang="en-US" altLang="en-US" sz="1800" dirty="0" err="1">
                <a:solidFill>
                  <a:srgbClr val="000000"/>
                </a:solidFill>
                <a:latin typeface="Wingdings-Regular"/>
              </a:rPr>
              <a:t>rétrospectivement</a:t>
            </a:r>
            <a:r>
              <a:rPr lang="en-US" altLang="en-US" sz="1800" dirty="0">
                <a:solidFill>
                  <a:srgbClr val="000000"/>
                </a:solidFill>
                <a:latin typeface="Wingdings-Regular"/>
              </a:rPr>
              <a:t> </a:t>
            </a:r>
            <a:r>
              <a:rPr lang="en-US" altLang="en-US" sz="1800" dirty="0" err="1">
                <a:solidFill>
                  <a:srgbClr val="000000"/>
                </a:solidFill>
                <a:latin typeface="Wingdings-Regular"/>
              </a:rPr>
              <a:t>leurs</a:t>
            </a:r>
            <a:r>
              <a:rPr lang="en-US" altLang="en-US" sz="1800" dirty="0">
                <a:solidFill>
                  <a:srgbClr val="000000"/>
                </a:solidFill>
                <a:latin typeface="Wingdings-Regular"/>
              </a:rPr>
              <a:t> </a:t>
            </a:r>
            <a:r>
              <a:rPr lang="en-US" altLang="en-US" sz="1800" dirty="0" err="1">
                <a:solidFill>
                  <a:srgbClr val="000000"/>
                </a:solidFill>
                <a:latin typeface="Wingdings-Regular"/>
              </a:rPr>
              <a:t>échantillons</a:t>
            </a:r>
            <a:r>
              <a:rPr lang="en-US" altLang="en-US" sz="1800" dirty="0">
                <a:solidFill>
                  <a:srgbClr val="000000"/>
                </a:solidFill>
                <a:latin typeface="Wingdings-Regular"/>
              </a:rPr>
              <a:t> de BTV-3 à la recherche de traces de BTV-12. Bien </a:t>
            </a:r>
            <a:r>
              <a:rPr lang="en-US" altLang="en-US" sz="1800" dirty="0" err="1">
                <a:solidFill>
                  <a:srgbClr val="000000"/>
                </a:solidFill>
                <a:latin typeface="Wingdings-Regular"/>
              </a:rPr>
              <a:t>qu'il</a:t>
            </a:r>
            <a:r>
              <a:rPr lang="en-US" altLang="en-US" sz="1800" dirty="0">
                <a:solidFill>
                  <a:srgbClr val="000000"/>
                </a:solidFill>
                <a:latin typeface="Wingdings-Regular"/>
              </a:rPr>
              <a:t> </a:t>
            </a:r>
            <a:r>
              <a:rPr lang="en-US" altLang="en-US" sz="1800" dirty="0" err="1">
                <a:solidFill>
                  <a:srgbClr val="000000"/>
                </a:solidFill>
                <a:latin typeface="Wingdings-Regular"/>
              </a:rPr>
              <a:t>semble</a:t>
            </a:r>
            <a:r>
              <a:rPr lang="en-US" altLang="en-US" sz="1800" dirty="0">
                <a:solidFill>
                  <a:srgbClr val="000000"/>
                </a:solidFill>
                <a:latin typeface="Wingdings-Regular"/>
              </a:rPr>
              <a:t> </a:t>
            </a:r>
            <a:r>
              <a:rPr lang="en-US" altLang="en-US" sz="1800" dirty="0" err="1">
                <a:solidFill>
                  <a:srgbClr val="000000"/>
                </a:solidFill>
                <a:latin typeface="Wingdings-Regular"/>
              </a:rPr>
              <a:t>être</a:t>
            </a:r>
            <a:r>
              <a:rPr lang="en-US" altLang="en-US" sz="1800" dirty="0">
                <a:solidFill>
                  <a:srgbClr val="000000"/>
                </a:solidFill>
                <a:latin typeface="Wingdings-Regular"/>
              </a:rPr>
              <a:t> </a:t>
            </a:r>
            <a:r>
              <a:rPr lang="en-US" altLang="en-US" sz="1800" dirty="0" err="1">
                <a:solidFill>
                  <a:srgbClr val="000000"/>
                </a:solidFill>
                <a:latin typeface="Wingdings-Regular"/>
              </a:rPr>
              <a:t>moins</a:t>
            </a:r>
            <a:r>
              <a:rPr lang="en-US" altLang="en-US" sz="1800" dirty="0">
                <a:solidFill>
                  <a:srgbClr val="000000"/>
                </a:solidFill>
                <a:latin typeface="Wingdings-Regular"/>
              </a:rPr>
              <a:t> virulent que le BTV-3, le </a:t>
            </a:r>
            <a:r>
              <a:rPr lang="en-US" altLang="en-US" sz="1800" dirty="0" err="1">
                <a:solidFill>
                  <a:srgbClr val="000000"/>
                </a:solidFill>
                <a:latin typeface="Wingdings-Regular"/>
              </a:rPr>
              <a:t>cas</a:t>
            </a:r>
            <a:r>
              <a:rPr lang="en-US" altLang="en-US" sz="1800" dirty="0">
                <a:solidFill>
                  <a:srgbClr val="000000"/>
                </a:solidFill>
                <a:latin typeface="Wingdings-Regular"/>
              </a:rPr>
              <a:t> </a:t>
            </a:r>
            <a:r>
              <a:rPr lang="en-US" altLang="en-US" sz="1800" dirty="0" err="1">
                <a:solidFill>
                  <a:srgbClr val="000000"/>
                </a:solidFill>
                <a:latin typeface="Wingdings-Regular"/>
              </a:rPr>
              <a:t>observé</a:t>
            </a:r>
            <a:r>
              <a:rPr lang="en-US" altLang="en-US" sz="1800" dirty="0">
                <a:solidFill>
                  <a:srgbClr val="000000"/>
                </a:solidFill>
                <a:latin typeface="Wingdings-Regular"/>
              </a:rPr>
              <a:t> au </a:t>
            </a:r>
            <a:r>
              <a:rPr lang="en-US" altLang="en-US" sz="1800" dirty="0" err="1">
                <a:solidFill>
                  <a:srgbClr val="000000"/>
                </a:solidFill>
                <a:latin typeface="Wingdings-Regular"/>
              </a:rPr>
              <a:t>Royaume</a:t>
            </a:r>
            <a:r>
              <a:rPr lang="en-US" altLang="en-US" sz="1800" dirty="0">
                <a:solidFill>
                  <a:srgbClr val="000000"/>
                </a:solidFill>
                <a:latin typeface="Wingdings-Regular"/>
              </a:rPr>
              <a:t>-Uni ne </a:t>
            </a:r>
            <a:r>
              <a:rPr lang="en-US" altLang="en-US" sz="1800" dirty="0" err="1">
                <a:solidFill>
                  <a:srgbClr val="000000"/>
                </a:solidFill>
                <a:latin typeface="Wingdings-Regular"/>
              </a:rPr>
              <a:t>présentait</a:t>
            </a:r>
            <a:r>
              <a:rPr lang="en-US" altLang="en-US" sz="1800" dirty="0">
                <a:solidFill>
                  <a:srgbClr val="000000"/>
                </a:solidFill>
                <a:latin typeface="Wingdings-Regular"/>
              </a:rPr>
              <a:t> </a:t>
            </a:r>
            <a:r>
              <a:rPr lang="en-US" altLang="en-US" sz="1800" dirty="0" err="1">
                <a:solidFill>
                  <a:srgbClr val="000000"/>
                </a:solidFill>
                <a:latin typeface="Wingdings-Regular"/>
              </a:rPr>
              <a:t>aucun</a:t>
            </a:r>
            <a:r>
              <a:rPr lang="en-US" altLang="en-US" sz="1800" dirty="0">
                <a:solidFill>
                  <a:srgbClr val="000000"/>
                </a:solidFill>
                <a:latin typeface="Wingdings-Regular"/>
              </a:rPr>
              <a:t> </a:t>
            </a:r>
            <a:r>
              <a:rPr lang="en-US" altLang="en-US" sz="1800" dirty="0" err="1">
                <a:solidFill>
                  <a:srgbClr val="000000"/>
                </a:solidFill>
                <a:latin typeface="Wingdings-Regular"/>
              </a:rPr>
              <a:t>signe</a:t>
            </a:r>
            <a:r>
              <a:rPr lang="en-US" altLang="en-US" sz="1800" dirty="0">
                <a:solidFill>
                  <a:srgbClr val="000000"/>
                </a:solidFill>
                <a:latin typeface="Wingdings-Regular"/>
              </a:rPr>
              <a:t> </a:t>
            </a:r>
            <a:r>
              <a:rPr lang="en-US" altLang="en-US" sz="1800" dirty="0" err="1">
                <a:solidFill>
                  <a:srgbClr val="000000"/>
                </a:solidFill>
                <a:latin typeface="Wingdings-Regular"/>
              </a:rPr>
              <a:t>clinique</a:t>
            </a:r>
            <a:r>
              <a:rPr lang="en-US" altLang="en-US" sz="1800" dirty="0">
                <a:solidFill>
                  <a:srgbClr val="000000"/>
                </a:solidFill>
                <a:latin typeface="Wingdings-Regular"/>
              </a:rPr>
              <a:t>.</a:t>
            </a:r>
          </a:p>
          <a:p>
            <a:endParaRPr lang="en-CA" altLang="en-US" sz="1800" dirty="0"/>
          </a:p>
          <a:p>
            <a:r>
              <a:rPr lang="en-CA" altLang="en-US" sz="1800" dirty="0"/>
              <a:t>On ne </a:t>
            </a:r>
            <a:r>
              <a:rPr lang="en-CA" altLang="en-US" sz="1800" dirty="0" err="1"/>
              <a:t>sait</a:t>
            </a:r>
            <a:r>
              <a:rPr lang="en-CA" altLang="en-US" sz="1800" dirty="0"/>
              <a:t> pas </a:t>
            </a:r>
            <a:r>
              <a:rPr lang="en-CA" altLang="en-US" sz="1800" dirty="0" err="1"/>
              <a:t>exactement</a:t>
            </a:r>
            <a:r>
              <a:rPr lang="en-CA" altLang="en-US" sz="1800" dirty="0"/>
              <a:t> comment </a:t>
            </a:r>
            <a:r>
              <a:rPr lang="en-CA" altLang="en-US" sz="1800" dirty="0" err="1"/>
              <a:t>ces</a:t>
            </a:r>
            <a:r>
              <a:rPr lang="en-CA" altLang="en-US" sz="1800" dirty="0"/>
              <a:t> </a:t>
            </a:r>
            <a:r>
              <a:rPr lang="en-CA" altLang="en-US" sz="1800" dirty="0" err="1"/>
              <a:t>différents</a:t>
            </a:r>
            <a:r>
              <a:rPr lang="en-CA" altLang="en-US" sz="1800" dirty="0"/>
              <a:t> </a:t>
            </a:r>
            <a:r>
              <a:rPr lang="en-CA" altLang="en-US" sz="1800" dirty="0" err="1"/>
              <a:t>sérotypes</a:t>
            </a:r>
            <a:r>
              <a:rPr lang="en-CA" altLang="en-US" sz="1800" dirty="0"/>
              <a:t> </a:t>
            </a:r>
            <a:r>
              <a:rPr lang="en-CA" altLang="en-US" sz="1800" dirty="0" err="1"/>
              <a:t>continuent</a:t>
            </a:r>
            <a:r>
              <a:rPr lang="en-CA" altLang="en-US" sz="1800" dirty="0"/>
              <a:t> d'être </a:t>
            </a:r>
            <a:r>
              <a:rPr lang="en-CA" altLang="en-US" sz="1800" dirty="0" err="1"/>
              <a:t>identifiés</a:t>
            </a:r>
            <a:r>
              <a:rPr lang="en-CA" altLang="en-US" sz="1800" dirty="0"/>
              <a:t> aux Pays-Bas [BTV-3 (2023), </a:t>
            </a:r>
            <a:r>
              <a:rPr lang="en-CA" altLang="en-US" sz="1800" dirty="0" err="1"/>
              <a:t>maintenant</a:t>
            </a:r>
            <a:r>
              <a:rPr lang="en-CA" altLang="en-US" sz="1800" dirty="0"/>
              <a:t> BTV-12 (2024), et </a:t>
            </a:r>
            <a:r>
              <a:rPr lang="en-CA" altLang="en-US" sz="1800" dirty="0" err="1"/>
              <a:t>auparavant</a:t>
            </a:r>
            <a:r>
              <a:rPr lang="en-CA" altLang="en-US" sz="1800" dirty="0"/>
              <a:t> BTV-6 (</a:t>
            </a:r>
            <a:r>
              <a:rPr lang="en-CA" altLang="en-US" sz="1800" dirty="0" err="1"/>
              <a:t>en</a:t>
            </a:r>
            <a:r>
              <a:rPr lang="en-CA" altLang="en-US" sz="1800" dirty="0"/>
              <a:t> 2008)]. </a:t>
            </a:r>
            <a:r>
              <a:rPr lang="en-CA" altLang="en-US" sz="1800" dirty="0" err="1"/>
              <a:t>Leur</a:t>
            </a:r>
            <a:r>
              <a:rPr lang="en-CA" altLang="en-US" sz="1800" dirty="0"/>
              <a:t> </a:t>
            </a:r>
            <a:r>
              <a:rPr lang="en-CA" altLang="en-US" sz="1800" dirty="0" err="1"/>
              <a:t>capacité</a:t>
            </a:r>
            <a:r>
              <a:rPr lang="en-CA" altLang="en-US" sz="1800" dirty="0"/>
              <a:t> de diagnostic </a:t>
            </a:r>
            <a:r>
              <a:rPr lang="en-CA" altLang="en-US" sz="1800" dirty="0" err="1"/>
              <a:t>est-elle</a:t>
            </a:r>
            <a:r>
              <a:rPr lang="en-CA" altLang="en-US" sz="1800" dirty="0"/>
              <a:t> </a:t>
            </a:r>
            <a:r>
              <a:rPr lang="en-CA" altLang="en-US" sz="1800" dirty="0" err="1"/>
              <a:t>meilleure</a:t>
            </a:r>
            <a:r>
              <a:rPr lang="en-CA" altLang="en-US" sz="1800" dirty="0"/>
              <a:t> et </a:t>
            </a:r>
            <a:r>
              <a:rPr lang="en-CA" altLang="en-US" sz="1800" dirty="0" err="1"/>
              <a:t>ces</a:t>
            </a:r>
            <a:r>
              <a:rPr lang="en-CA" altLang="en-US" sz="1800" dirty="0"/>
              <a:t> </a:t>
            </a:r>
            <a:r>
              <a:rPr lang="en-CA" altLang="en-US" sz="1800" dirty="0" err="1"/>
              <a:t>sérotypes</a:t>
            </a:r>
            <a:r>
              <a:rPr lang="en-CA" altLang="en-US" sz="1800" dirty="0"/>
              <a:t> ne </a:t>
            </a:r>
            <a:r>
              <a:rPr lang="en-CA" altLang="en-US" sz="1800" dirty="0" err="1"/>
              <a:t>sont</a:t>
            </a:r>
            <a:r>
              <a:rPr lang="en-CA" altLang="en-US" sz="1800" dirty="0"/>
              <a:t> pas </a:t>
            </a:r>
            <a:r>
              <a:rPr lang="en-CA" altLang="en-US" sz="1800" dirty="0" err="1"/>
              <a:t>détectés</a:t>
            </a:r>
            <a:r>
              <a:rPr lang="en-CA" altLang="en-US" sz="1800" dirty="0"/>
              <a:t> dans </a:t>
            </a:r>
            <a:r>
              <a:rPr lang="en-CA" altLang="en-US" sz="1800" dirty="0" err="1"/>
              <a:t>certains</a:t>
            </a:r>
            <a:r>
              <a:rPr lang="en-CA" altLang="en-US" sz="1800" dirty="0"/>
              <a:t> pays, </a:t>
            </a:r>
            <a:r>
              <a:rPr lang="en-CA" altLang="en-US" sz="1800" dirty="0" err="1"/>
              <a:t>ou</a:t>
            </a:r>
            <a:r>
              <a:rPr lang="en-CA" altLang="en-US" sz="1800" dirty="0"/>
              <a:t> </a:t>
            </a:r>
            <a:r>
              <a:rPr lang="en-CA" altLang="en-US" sz="1800" dirty="0" err="1"/>
              <a:t>s'agit</a:t>
            </a:r>
            <a:r>
              <a:rPr lang="en-CA" altLang="en-US" sz="1800" dirty="0"/>
              <a:t>-il </a:t>
            </a:r>
            <a:r>
              <a:rPr lang="en-CA" altLang="en-US" sz="1800" dirty="0" err="1"/>
              <a:t>d'une</a:t>
            </a:r>
            <a:r>
              <a:rPr lang="en-CA" altLang="en-US" sz="1800" dirty="0"/>
              <a:t> </a:t>
            </a:r>
            <a:r>
              <a:rPr lang="en-CA" altLang="en-US" sz="1800" dirty="0" err="1"/>
              <a:t>autre</a:t>
            </a:r>
            <a:r>
              <a:rPr lang="en-CA" altLang="en-US" sz="1800" dirty="0"/>
              <a:t> </a:t>
            </a:r>
            <a:r>
              <a:rPr lang="en-CA" altLang="en-US" sz="1800" dirty="0" err="1"/>
              <a:t>voie</a:t>
            </a:r>
            <a:r>
              <a:rPr lang="en-CA" altLang="en-US" sz="1800" dirty="0"/>
              <a:t> de transmission </a:t>
            </a:r>
            <a:r>
              <a:rPr lang="en-CA" altLang="en-US" sz="1800" dirty="0" err="1"/>
              <a:t>directe</a:t>
            </a:r>
            <a:r>
              <a:rPr lang="en-CA" altLang="en-US" sz="1800" dirty="0"/>
              <a:t> </a:t>
            </a:r>
            <a:r>
              <a:rPr lang="en-CA" altLang="en-US" sz="1800" dirty="0" err="1"/>
              <a:t>vers</a:t>
            </a:r>
            <a:r>
              <a:rPr lang="en-CA" altLang="en-US" sz="1800" dirty="0"/>
              <a:t> les Pays-Bas ?</a:t>
            </a:r>
          </a:p>
          <a:p>
            <a:endParaRPr lang="en-CA" altLang="en-US" sz="1800" dirty="0"/>
          </a:p>
          <a:p>
            <a:r>
              <a:rPr lang="en-CA" altLang="en-US" sz="1800" dirty="0"/>
              <a:t>Le BTV-4 </a:t>
            </a:r>
            <a:r>
              <a:rPr lang="en-CA" altLang="en-US" sz="1800" dirty="0" err="1"/>
              <a:t>est</a:t>
            </a:r>
            <a:r>
              <a:rPr lang="en-CA" altLang="en-US" sz="1800" dirty="0"/>
              <a:t> </a:t>
            </a:r>
            <a:r>
              <a:rPr lang="en-CA" altLang="en-US" sz="1800" dirty="0" err="1"/>
              <a:t>réapparu</a:t>
            </a:r>
            <a:r>
              <a:rPr lang="en-CA" altLang="en-US" sz="1800" dirty="0"/>
              <a:t> </a:t>
            </a:r>
            <a:r>
              <a:rPr lang="en-CA" altLang="en-US" sz="1800" dirty="0" err="1"/>
              <a:t>en</a:t>
            </a:r>
            <a:r>
              <a:rPr lang="en-CA" altLang="en-US" sz="1800" dirty="0"/>
              <a:t> </a:t>
            </a:r>
            <a:r>
              <a:rPr lang="en-CA" altLang="en-US" sz="1800" dirty="0" err="1"/>
              <a:t>Slovénie</a:t>
            </a:r>
            <a:r>
              <a:rPr lang="en-CA" altLang="en-US" sz="1800" dirty="0"/>
              <a:t> après </a:t>
            </a:r>
            <a:r>
              <a:rPr lang="en-CA" altLang="en-US" sz="1800" dirty="0" err="1"/>
              <a:t>une</a:t>
            </a:r>
            <a:r>
              <a:rPr lang="en-CA" altLang="en-US" sz="1800" dirty="0"/>
              <a:t> absence de 9 ans.</a:t>
            </a:r>
          </a:p>
          <a:p>
            <a:endParaRPr lang="en-CA" altLang="en-US" dirty="0"/>
          </a:p>
        </p:txBody>
      </p:sp>
      <p:sp>
        <p:nvSpPr>
          <p:cNvPr id="19460" name="Slide Number Placeholder 3">
            <a:extLst>
              <a:ext uri="{FF2B5EF4-FFF2-40B4-BE49-F238E27FC236}">
                <a16:creationId xmlns:a16="http://schemas.microsoft.com/office/drawing/2014/main" id="{9E325445-FEFC-A88A-BBEE-6CF0F81745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71D2E82-27C6-4E99-BFE2-03F092D29C7C}" type="slidenum">
              <a:rPr lang="en-US" altLang="en-US" smtClean="0"/>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1511C7E-1FC3-1E1A-FA9E-5E57E10524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07E2583-1545-A7BE-9D06-53EEB8B7F3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1D35"/>
                </a:solidFill>
                <a:latin typeface="Google Sans"/>
              </a:rPr>
              <a:t>Le virus de Schmallenberg peut affecter les bovins, les ovins et les caprins. Il est transmis par des moucherons piqueurs et peut provoquer de la fièvre, une diminution de la production de lait et, chez les animaux en gestation, des avortements ou des malformations congénitales.</a:t>
            </a:r>
          </a:p>
          <a:p>
            <a:r>
              <a:rPr lang="en-CA" altLang="en-US">
                <a:solidFill>
                  <a:srgbClr val="202224"/>
                </a:solidFill>
                <a:latin typeface="BBC Reith Serif"/>
              </a:rPr>
              <a:t>Elle a été détectée pour la première fois en Allemagne en 2011 et s'est ensuite répandue dans toute l'Europe...</a:t>
            </a:r>
            <a:endParaRPr lang="en-CA" altLang="en-US"/>
          </a:p>
        </p:txBody>
      </p:sp>
      <p:sp>
        <p:nvSpPr>
          <p:cNvPr id="21508" name="Slide Number Placeholder 3">
            <a:extLst>
              <a:ext uri="{FF2B5EF4-FFF2-40B4-BE49-F238E27FC236}">
                <a16:creationId xmlns:a16="http://schemas.microsoft.com/office/drawing/2014/main" id="{0C3655C6-85EE-2EED-9FCE-BC81079399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BC90566-F220-40EC-9931-79AAF7FAE16C}" type="slidenum">
              <a:rPr lang="en-US" altLang="en-US" smtClean="0"/>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F503BCF-4D36-5D1F-FE03-C4586A27D5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ACA6EBAB-D96F-1678-74B8-F526240245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1D35"/>
                </a:solidFill>
                <a:latin typeface="Google Sans"/>
              </a:rPr>
              <a:t>Le virus de Schmallenberg peut affecter les bovins, les ovins et les caprins. Il est transmis par des moucherons piqueurs et peut provoquer de la fièvre, une diminution de la production de lait et, chez les animaux en gestation, des avortements ou des malformations congénitales.</a:t>
            </a:r>
          </a:p>
          <a:p>
            <a:r>
              <a:rPr lang="en-CA" altLang="en-US">
                <a:solidFill>
                  <a:srgbClr val="202224"/>
                </a:solidFill>
                <a:latin typeface="BBC Reith Serif"/>
              </a:rPr>
              <a:t>Il a été détecté pour la première fois en Allemagne en 2011 et s'est ensuite répandu dans toute l'Europe.</a:t>
            </a:r>
          </a:p>
          <a:p>
            <a:endParaRPr lang="en-CA" altLang="en-US">
              <a:solidFill>
                <a:srgbClr val="202224"/>
              </a:solidFill>
              <a:latin typeface="BBC Reith Serif"/>
            </a:endParaRPr>
          </a:p>
          <a:p>
            <a:r>
              <a:rPr lang="en-CA" altLang="en-US">
                <a:solidFill>
                  <a:srgbClr val="202224"/>
                </a:solidFill>
                <a:latin typeface="BBC Reith Serif"/>
              </a:rPr>
              <a:t>La sérosurveillance sur deux ans montre une variabilité entre les années, qui correspond aux vagues d'infection qui semblent se produire dans le cas de Schmallenberg chez les ruminants d'élevage.</a:t>
            </a:r>
            <a:endParaRPr lang="en-CA" altLang="en-US"/>
          </a:p>
        </p:txBody>
      </p:sp>
      <p:sp>
        <p:nvSpPr>
          <p:cNvPr id="23556" name="Slide Number Placeholder 3">
            <a:extLst>
              <a:ext uri="{FF2B5EF4-FFF2-40B4-BE49-F238E27FC236}">
                <a16:creationId xmlns:a16="http://schemas.microsoft.com/office/drawing/2014/main" id="{1CBE4E08-A321-B654-7234-99CAE84AFC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9A558CF-F010-40A6-A5B6-0D3C12202143}" type="slidenum">
              <a:rPr lang="en-US" altLang="en-US" smtClean="0"/>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B76364E-A09C-F04B-17E6-BDD3914940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1963307-2573-9F44-BEEE-F805C490C1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Nouveaux comtés dans l'Ohio, la Caroline du Nord et du Sud, la Virginie, la Virginie-Occidentale, le Kentucky et le Missouri</a:t>
            </a:r>
          </a:p>
        </p:txBody>
      </p:sp>
      <p:sp>
        <p:nvSpPr>
          <p:cNvPr id="25604" name="Slide Number Placeholder 3">
            <a:extLst>
              <a:ext uri="{FF2B5EF4-FFF2-40B4-BE49-F238E27FC236}">
                <a16:creationId xmlns:a16="http://schemas.microsoft.com/office/drawing/2014/main" id="{069AD61D-3EA9-87C2-FAFF-0721D1EFE1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E9953A-31F7-4EA1-8FD1-AD60B5BC714F}" type="slidenum">
              <a:rPr lang="en-US" altLang="en-US" smtClean="0"/>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BF96B10-D43D-7557-F14E-E2705D6CFC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3185E39-9846-3D2B-CA31-5EC0B44881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1C3640"/>
                </a:solidFill>
                <a:latin typeface="Open Sans" panose="020B0606030504020204" pitchFamily="34" charset="0"/>
              </a:rPr>
              <a:t>Ixodes scapularis - tique à pattes noires</a:t>
            </a:r>
          </a:p>
          <a:p>
            <a:r>
              <a:rPr lang="en-CA" altLang="en-US">
                <a:solidFill>
                  <a:srgbClr val="1C3640"/>
                </a:solidFill>
                <a:latin typeface="Open Sans" panose="020B0606030504020204" pitchFamily="34" charset="0"/>
              </a:rPr>
              <a:t>Ixodes pacificus - tique à pattes noires de l'Ouest</a:t>
            </a:r>
          </a:p>
          <a:p>
            <a:endParaRPr lang="en-CA" altLang="en-US">
              <a:solidFill>
                <a:srgbClr val="1C3640"/>
              </a:solidFill>
              <a:latin typeface="Open Sans" panose="020B0606030504020204" pitchFamily="34" charset="0"/>
            </a:endParaRPr>
          </a:p>
          <a:p>
            <a:r>
              <a:rPr lang="en-CA" altLang="en-US">
                <a:solidFill>
                  <a:srgbClr val="1C3640"/>
                </a:solidFill>
                <a:latin typeface="Open Sans" panose="020B0606030504020204" pitchFamily="34" charset="0"/>
              </a:rPr>
              <a:t>Après avoir renforcé la surveillance de l'AGS, le CDC du Maine a reçu des rapports de laboratoire d'IgE spécifiques à l'alpha-gal positifs sur 57 résidents du Maine dans 12 comtés entre novembre 2014 et octobre 2023. L'âge moyen des patients était de 57 ans, 61% étaient des hommes et 74% vivaient dans des zones côtières.</a:t>
            </a:r>
          </a:p>
          <a:p>
            <a:endParaRPr lang="en-CA" altLang="en-US">
              <a:solidFill>
                <a:srgbClr val="1C3640"/>
              </a:solidFill>
              <a:latin typeface="Open Sans" panose="020B0606030504020204" pitchFamily="34" charset="0"/>
            </a:endParaRPr>
          </a:p>
          <a:p>
            <a:r>
              <a:rPr lang="en-CA" altLang="en-US">
                <a:solidFill>
                  <a:srgbClr val="1C3640"/>
                </a:solidFill>
                <a:latin typeface="Open Sans" panose="020B0606030504020204" pitchFamily="34" charset="0"/>
              </a:rPr>
              <a:t>Les gens doivent être conscients de l'existence de l'AGS en dehors de l'aire de répartition de la tique lone star***.</a:t>
            </a:r>
            <a:endParaRPr lang="en-CA" altLang="en-US"/>
          </a:p>
        </p:txBody>
      </p:sp>
      <p:sp>
        <p:nvSpPr>
          <p:cNvPr id="27652" name="Slide Number Placeholder 3">
            <a:extLst>
              <a:ext uri="{FF2B5EF4-FFF2-40B4-BE49-F238E27FC236}">
                <a16:creationId xmlns:a16="http://schemas.microsoft.com/office/drawing/2014/main" id="{5D7FA786-DA83-4DC8-E318-CA87346665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8E18582-4B9E-4B90-A2F3-6720FC0585C6}" type="slidenum">
              <a:rPr lang="en-US" altLang="en-US" smtClean="0"/>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0D42F13-2EF2-91F8-316C-596095B6FB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C2EC1C4-7B61-960A-B964-E6DBC6D2C5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Le </a:t>
            </a:r>
            <a:r>
              <a:rPr lang="en-CA" altLang="en-US" dirty="0" err="1"/>
              <a:t>Mexique</a:t>
            </a:r>
            <a:r>
              <a:rPr lang="en-CA" altLang="en-US" dirty="0"/>
              <a:t> a </a:t>
            </a:r>
            <a:r>
              <a:rPr lang="en-CA" altLang="en-US" dirty="0" err="1"/>
              <a:t>signalé</a:t>
            </a:r>
            <a:r>
              <a:rPr lang="en-CA" altLang="en-US" dirty="0"/>
              <a:t> des </a:t>
            </a:r>
            <a:r>
              <a:rPr lang="en-CA" altLang="en-US" dirty="0" err="1"/>
              <a:t>cas</a:t>
            </a:r>
            <a:r>
              <a:rPr lang="en-CA" altLang="en-US" dirty="0"/>
              <a:t> dans les cinq </a:t>
            </a:r>
            <a:r>
              <a:rPr lang="en-CA" altLang="en-US" dirty="0" err="1"/>
              <a:t>régions</a:t>
            </a:r>
            <a:r>
              <a:rPr lang="en-CA" altLang="en-US" dirty="0"/>
              <a:t> du </a:t>
            </a:r>
            <a:r>
              <a:rPr lang="en-CA" altLang="en-US" dirty="0" err="1"/>
              <a:t>sud</a:t>
            </a:r>
            <a:r>
              <a:rPr lang="en-CA" altLang="en-US" dirty="0"/>
              <a:t> : Chiapas (169 </a:t>
            </a:r>
            <a:r>
              <a:rPr lang="en-CA" altLang="en-US" dirty="0" err="1"/>
              <a:t>cas</a:t>
            </a:r>
            <a:r>
              <a:rPr lang="en-CA" altLang="en-US" dirty="0"/>
              <a:t>), Campeche (31), </a:t>
            </a:r>
            <a:r>
              <a:rPr lang="en-CA" altLang="en-US" dirty="0" err="1"/>
              <a:t>Quintana</a:t>
            </a:r>
            <a:r>
              <a:rPr lang="en-CA" altLang="en-US" dirty="0"/>
              <a:t> Roo (4), Tabasco (42) et Yucatan (1).</a:t>
            </a:r>
          </a:p>
          <a:p>
            <a:endParaRPr lang="en-CA" altLang="en-US" dirty="0"/>
          </a:p>
          <a:p>
            <a:r>
              <a:rPr lang="en-CA" altLang="en-US" dirty="0"/>
              <a:t>Les </a:t>
            </a:r>
            <a:r>
              <a:rPr lang="en-CA" altLang="en-US" dirty="0" err="1"/>
              <a:t>cas</a:t>
            </a:r>
            <a:r>
              <a:rPr lang="en-CA" altLang="en-US" dirty="0"/>
              <a:t> chez les </a:t>
            </a:r>
            <a:r>
              <a:rPr lang="en-CA" altLang="en-US" dirty="0" err="1"/>
              <a:t>animaux</a:t>
            </a:r>
            <a:r>
              <a:rPr lang="en-CA" altLang="en-US" dirty="0"/>
              <a:t> </a:t>
            </a:r>
            <a:r>
              <a:rPr lang="en-CA" altLang="en-US" dirty="0" err="1"/>
              <a:t>continuent</a:t>
            </a:r>
            <a:r>
              <a:rPr lang="en-CA" altLang="en-US" dirty="0"/>
              <a:t> </a:t>
            </a:r>
            <a:r>
              <a:rPr lang="en-CA" altLang="en-US" dirty="0" err="1"/>
              <a:t>d'augmenter</a:t>
            </a:r>
            <a:r>
              <a:rPr lang="en-CA" altLang="en-US" dirty="0"/>
              <a:t>, bien que les </a:t>
            </a:r>
            <a:r>
              <a:rPr lang="en-CA" altLang="en-US" dirty="0" err="1"/>
              <a:t>cartes</a:t>
            </a:r>
            <a:r>
              <a:rPr lang="en-CA" altLang="en-US" dirty="0"/>
              <a:t> </a:t>
            </a:r>
            <a:r>
              <a:rPr lang="en-CA" altLang="en-US" dirty="0" err="1"/>
              <a:t>copeg</a:t>
            </a:r>
            <a:r>
              <a:rPr lang="en-CA" altLang="en-US" dirty="0"/>
              <a:t> ne </a:t>
            </a:r>
            <a:r>
              <a:rPr lang="en-CA" altLang="en-US" dirty="0" err="1"/>
              <a:t>soient</a:t>
            </a:r>
            <a:r>
              <a:rPr lang="en-CA" altLang="en-US" dirty="0"/>
              <a:t> plus mises à jour.</a:t>
            </a:r>
          </a:p>
          <a:p>
            <a:endParaRPr lang="en-CA" altLang="en-US" dirty="0"/>
          </a:p>
          <a:p>
            <a:endParaRPr lang="en-CA" altLang="en-US" dirty="0"/>
          </a:p>
          <a:p>
            <a:r>
              <a:rPr lang="en-CA" altLang="en-US" dirty="0" err="1"/>
              <a:t>Depuis</a:t>
            </a:r>
            <a:r>
              <a:rPr lang="en-CA" altLang="en-US" dirty="0"/>
              <a:t> la </a:t>
            </a:r>
            <a:r>
              <a:rPr lang="en-CA" altLang="en-US" dirty="0" err="1"/>
              <a:t>dernière</a:t>
            </a:r>
            <a:r>
              <a:rPr lang="en-CA" altLang="en-US" dirty="0"/>
              <a:t> mise à jour, le Belize et le Salvador </a:t>
            </a:r>
            <a:r>
              <a:rPr lang="en-CA" altLang="en-US" dirty="0" err="1"/>
              <a:t>ont</a:t>
            </a:r>
            <a:r>
              <a:rPr lang="en-CA" altLang="en-US" dirty="0"/>
              <a:t> </a:t>
            </a:r>
            <a:r>
              <a:rPr lang="en-CA" altLang="en-US" dirty="0" err="1"/>
              <a:t>également</a:t>
            </a:r>
            <a:r>
              <a:rPr lang="en-CA" altLang="en-US" dirty="0"/>
              <a:t> </a:t>
            </a:r>
            <a:r>
              <a:rPr lang="en-CA" altLang="en-US" dirty="0" err="1"/>
              <a:t>signalé</a:t>
            </a:r>
            <a:r>
              <a:rPr lang="en-CA" altLang="en-US" dirty="0"/>
              <a:t> </a:t>
            </a:r>
            <a:r>
              <a:rPr lang="en-CA" altLang="en-US" dirty="0" err="1"/>
              <a:t>leurs</a:t>
            </a:r>
            <a:r>
              <a:rPr lang="en-CA" altLang="en-US" dirty="0"/>
              <a:t> premiers </a:t>
            </a:r>
            <a:r>
              <a:rPr lang="en-CA" altLang="en-US" dirty="0" err="1"/>
              <a:t>cas</a:t>
            </a:r>
            <a:r>
              <a:rPr lang="en-CA" altLang="en-US" dirty="0"/>
              <a:t> de NGS.</a:t>
            </a:r>
          </a:p>
          <a:p>
            <a:endParaRPr lang="en-CA" altLang="en-US" dirty="0"/>
          </a:p>
        </p:txBody>
      </p:sp>
      <p:sp>
        <p:nvSpPr>
          <p:cNvPr id="29700" name="Slide Number Placeholder 3">
            <a:extLst>
              <a:ext uri="{FF2B5EF4-FFF2-40B4-BE49-F238E27FC236}">
                <a16:creationId xmlns:a16="http://schemas.microsoft.com/office/drawing/2014/main" id="{F82BFF8F-56F4-CAA7-9D10-BF99FE4333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5B9AF8F-B76D-4704-B535-0BA1D4798A7F}" type="slidenum">
              <a:rPr lang="en-US" altLang="en-US" smtClean="0"/>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es Placeholder 1">
            <a:extLst>
              <a:ext uri="{FF2B5EF4-FFF2-40B4-BE49-F238E27FC236}">
                <a16:creationId xmlns:a16="http://schemas.microsoft.com/office/drawing/2014/main" id="{F0A25F9B-BEB6-0580-3EB0-69973F8964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En 2025, entre la semaine épidémiologique 1 et la semaine épidémiologique 4, 3 765 cas confirmés d'Oropouche ont été signalés dans la région des Amériques. Des cas confirmés ont été signalés dans six pays de la région des Amériques : Brésil1 (n= 3 678 cas), Canada (n= 1 cas importé), Cuba (n= 4 cas), Guyane (n= 1 cas), Panama2 (n= 79 cas) et Pérou (n= 2 cas).</a:t>
            </a:r>
          </a:p>
          <a:p>
            <a:endParaRPr lang="en-CA" altLang="en-US"/>
          </a:p>
          <a:p>
            <a:r>
              <a:rPr lang="en-CA" altLang="en-US"/>
              <a:t>2024 au Brésil, cinq cas de transmission verticale ont été confirmés (quatre morts fœtales et un cas d'anomalie congénitale) et des enquêtes complémentaires ont été menées sur les morts fœtales, les fausses couches et les cas d'anomalie congénitale. </a:t>
            </a:r>
          </a:p>
          <a:p>
            <a:endParaRPr lang="en-CA" altLang="en-US"/>
          </a:p>
          <a:p>
            <a:r>
              <a:rPr lang="en-CA" altLang="en-US">
                <a:solidFill>
                  <a:srgbClr val="000000"/>
                </a:solidFill>
                <a:latin typeface="Nunito" pitchFamily="2" charset="0"/>
              </a:rPr>
              <a:t>L'étude a évalué la compétence des vecteurs américains, notamment les moustiques </a:t>
            </a:r>
            <a:r>
              <a:rPr lang="en-CA" altLang="en-US" i="1">
                <a:solidFill>
                  <a:srgbClr val="000000"/>
                </a:solidFill>
                <a:latin typeface="Nunito" pitchFamily="2" charset="0"/>
              </a:rPr>
              <a:t>Aedes albopictus</a:t>
            </a:r>
            <a:r>
              <a:rPr lang="en-CA" altLang="en-US">
                <a:solidFill>
                  <a:srgbClr val="000000"/>
                </a:solidFill>
                <a:latin typeface="Nunito" pitchFamily="2" charset="0"/>
              </a:rPr>
              <a:t>, </a:t>
            </a:r>
            <a:r>
              <a:rPr lang="en-CA" altLang="en-US" i="1">
                <a:solidFill>
                  <a:srgbClr val="000000"/>
                </a:solidFill>
                <a:latin typeface="Nunito" pitchFamily="2" charset="0"/>
              </a:rPr>
              <a:t>Culex quinquefasciatus</a:t>
            </a:r>
            <a:r>
              <a:rPr lang="en-CA" altLang="en-US">
                <a:solidFill>
                  <a:srgbClr val="000000"/>
                </a:solidFill>
                <a:latin typeface="Nunito" pitchFamily="2" charset="0"/>
              </a:rPr>
              <a:t>, </a:t>
            </a:r>
            <a:r>
              <a:rPr lang="en-CA" altLang="en-US" i="1">
                <a:solidFill>
                  <a:srgbClr val="000000"/>
                </a:solidFill>
                <a:latin typeface="Nunito" pitchFamily="2" charset="0"/>
              </a:rPr>
              <a:t>Culex pipiens </a:t>
            </a:r>
            <a:r>
              <a:rPr lang="en-CA" altLang="en-US">
                <a:solidFill>
                  <a:srgbClr val="000000"/>
                </a:solidFill>
                <a:latin typeface="Nunito" pitchFamily="2" charset="0"/>
              </a:rPr>
              <a:t>et </a:t>
            </a:r>
            <a:r>
              <a:rPr lang="en-CA" altLang="en-US" i="1">
                <a:solidFill>
                  <a:srgbClr val="000000"/>
                </a:solidFill>
                <a:latin typeface="Nunito" pitchFamily="2" charset="0"/>
              </a:rPr>
              <a:t>Anopheles quadrimaculatus</a:t>
            </a:r>
            <a:r>
              <a:rPr lang="en-CA" altLang="en-US">
                <a:solidFill>
                  <a:srgbClr val="000000"/>
                </a:solidFill>
                <a:latin typeface="Nunito" pitchFamily="2" charset="0"/>
              </a:rPr>
              <a:t>. Les résultats obtenus avec des isolats historiques et récents suggèrent que le potentiel de transmission pour ces espèces est faible.  - Toutefois, d'autres informations et un article de journal datant de 2024 et provenant de Cuba suggèrent que le virus est principalement propagé sur l'île par le Culex Quinquefasicatus </a:t>
            </a:r>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5774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14E30416-03C7-D6F8-C9B6-AEA9A49BFC7E}"/>
              </a:ext>
            </a:extLst>
          </p:cNvPr>
          <p:cNvSpPr>
            <a:spLocks noGrp="1"/>
          </p:cNvSpPr>
          <p:nvPr>
            <p:ph type="sldNum" sz="quarter" idx="10"/>
          </p:nvPr>
        </p:nvSpPr>
        <p:spPr/>
        <p:txBody>
          <a:bodyPr/>
          <a:lstStyle>
            <a:lvl1pPr>
              <a:defRPr/>
            </a:lvl1pPr>
          </a:lstStyle>
          <a:p>
            <a:pPr>
              <a:defRPr/>
            </a:pPr>
            <a:fld id="{651CF349-32BC-4255-BFF5-0464A9CC9AF1}" type="slidenum">
              <a:rPr lang="en-US" altLang="en-US"/>
              <a:pPr>
                <a:defRPr/>
              </a:pPr>
              <a:t>‹#›</a:t>
            </a:fld>
            <a:endParaRPr lang="en-US" altLang="en-US"/>
          </a:p>
        </p:txBody>
      </p:sp>
    </p:spTree>
    <p:extLst>
      <p:ext uri="{BB962C8B-B14F-4D97-AF65-F5344CB8AC3E}">
        <p14:creationId xmlns:p14="http://schemas.microsoft.com/office/powerpoint/2010/main" val="283146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0CABE26-7E79-E55D-69CB-FB8365AFE95A}"/>
              </a:ext>
            </a:extLst>
          </p:cNvPr>
          <p:cNvSpPr>
            <a:spLocks noGrp="1"/>
          </p:cNvSpPr>
          <p:nvPr>
            <p:ph type="sldNum" sz="quarter" idx="10"/>
          </p:nvPr>
        </p:nvSpPr>
        <p:spPr/>
        <p:txBody>
          <a:bodyPr/>
          <a:lstStyle>
            <a:lvl1pPr>
              <a:defRPr/>
            </a:lvl1pPr>
          </a:lstStyle>
          <a:p>
            <a:pPr>
              <a:defRPr/>
            </a:pPr>
            <a:fld id="{9CE63F1E-888D-468B-B838-F378B527AD85}" type="slidenum">
              <a:rPr lang="en-US" altLang="en-US"/>
              <a:pPr>
                <a:defRPr/>
              </a:pPr>
              <a:t>‹#›</a:t>
            </a:fld>
            <a:endParaRPr lang="en-US" altLang="en-US"/>
          </a:p>
        </p:txBody>
      </p:sp>
    </p:spTree>
    <p:extLst>
      <p:ext uri="{BB962C8B-B14F-4D97-AF65-F5344CB8AC3E}">
        <p14:creationId xmlns:p14="http://schemas.microsoft.com/office/powerpoint/2010/main" val="17843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51655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480E5EAA-5E1F-1317-0820-F49BB243684F}"/>
              </a:ext>
            </a:extLst>
          </p:cNvPr>
          <p:cNvSpPr>
            <a:spLocks noGrp="1"/>
          </p:cNvSpPr>
          <p:nvPr>
            <p:ph type="sldNum" sz="quarter" idx="10"/>
          </p:nvPr>
        </p:nvSpPr>
        <p:spPr/>
        <p:txBody>
          <a:bodyPr/>
          <a:lstStyle>
            <a:lvl1pPr>
              <a:defRPr/>
            </a:lvl1pPr>
          </a:lstStyle>
          <a:p>
            <a:pPr>
              <a:defRPr/>
            </a:pPr>
            <a:fld id="{589C40C2-7A94-424C-9771-F39272A79DD9}" type="slidenum">
              <a:rPr lang="en-US" altLang="en-US"/>
              <a:pPr>
                <a:defRPr/>
              </a:pPr>
              <a:t>‹#›</a:t>
            </a:fld>
            <a:endParaRPr lang="en-US" altLang="en-US"/>
          </a:p>
        </p:txBody>
      </p:sp>
    </p:spTree>
    <p:extLst>
      <p:ext uri="{BB962C8B-B14F-4D97-AF65-F5344CB8AC3E}">
        <p14:creationId xmlns:p14="http://schemas.microsoft.com/office/powerpoint/2010/main" val="315341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50E7BEAD-F7E2-A27C-354C-8B5B529C5F3A}"/>
              </a:ext>
            </a:extLst>
          </p:cNvPr>
          <p:cNvSpPr>
            <a:spLocks noGrp="1"/>
          </p:cNvSpPr>
          <p:nvPr>
            <p:ph type="sldNum" sz="quarter" idx="10"/>
          </p:nvPr>
        </p:nvSpPr>
        <p:spPr/>
        <p:txBody>
          <a:bodyPr/>
          <a:lstStyle>
            <a:lvl1pPr>
              <a:defRPr/>
            </a:lvl1pPr>
          </a:lstStyle>
          <a:p>
            <a:pPr>
              <a:defRPr/>
            </a:pPr>
            <a:fld id="{CD98E67A-15DF-4A5C-B8C0-CCB6B02C4A64}" type="slidenum">
              <a:rPr lang="en-US" altLang="en-US"/>
              <a:pPr>
                <a:defRPr/>
              </a:pPr>
              <a:t>‹#›</a:t>
            </a:fld>
            <a:endParaRPr lang="en-US" altLang="en-US"/>
          </a:p>
        </p:txBody>
      </p:sp>
    </p:spTree>
    <p:extLst>
      <p:ext uri="{BB962C8B-B14F-4D97-AF65-F5344CB8AC3E}">
        <p14:creationId xmlns:p14="http://schemas.microsoft.com/office/powerpoint/2010/main" val="9682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5C7426B1-A5DE-C567-3243-DE2284668F9A}"/>
              </a:ext>
            </a:extLst>
          </p:cNvPr>
          <p:cNvSpPr>
            <a:spLocks noGrp="1"/>
          </p:cNvSpPr>
          <p:nvPr>
            <p:ph type="sldNum" sz="quarter" idx="14"/>
          </p:nvPr>
        </p:nvSpPr>
        <p:spPr/>
        <p:txBody>
          <a:bodyPr/>
          <a:lstStyle>
            <a:lvl1pPr>
              <a:defRPr/>
            </a:lvl1pPr>
          </a:lstStyle>
          <a:p>
            <a:pPr>
              <a:defRPr/>
            </a:pPr>
            <a:fld id="{590668F6-C837-436A-91CA-1BA1567FCE7A}" type="slidenum">
              <a:rPr lang="en-US" altLang="en-US"/>
              <a:pPr>
                <a:defRPr/>
              </a:pPr>
              <a:t>‹#›</a:t>
            </a:fld>
            <a:endParaRPr lang="en-US" altLang="en-US"/>
          </a:p>
        </p:txBody>
      </p:sp>
    </p:spTree>
    <p:extLst>
      <p:ext uri="{BB962C8B-B14F-4D97-AF65-F5344CB8AC3E}">
        <p14:creationId xmlns:p14="http://schemas.microsoft.com/office/powerpoint/2010/main" val="352201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3" name="Slide Number Placeholder 4">
            <a:extLst>
              <a:ext uri="{FF2B5EF4-FFF2-40B4-BE49-F238E27FC236}">
                <a16:creationId xmlns:a16="http://schemas.microsoft.com/office/drawing/2014/main" id="{1EFDAED9-62E0-6868-77C2-9F01C34E6A08}"/>
              </a:ext>
            </a:extLst>
          </p:cNvPr>
          <p:cNvSpPr>
            <a:spLocks noGrp="1"/>
          </p:cNvSpPr>
          <p:nvPr>
            <p:ph type="sldNum" sz="quarter" idx="15"/>
          </p:nvPr>
        </p:nvSpPr>
        <p:spPr/>
        <p:txBody>
          <a:bodyPr/>
          <a:lstStyle>
            <a:lvl1pPr>
              <a:defRPr/>
            </a:lvl1pPr>
          </a:lstStyle>
          <a:p>
            <a:pPr>
              <a:defRPr/>
            </a:pPr>
            <a:fld id="{3CEC82CE-925C-4987-A85C-5163FB01F0F0}" type="slidenum">
              <a:rPr lang="en-US" altLang="en-US"/>
              <a:pPr>
                <a:defRPr/>
              </a:pPr>
              <a:t>‹#›</a:t>
            </a:fld>
            <a:endParaRPr lang="en-US" altLang="en-US"/>
          </a:p>
        </p:txBody>
      </p:sp>
    </p:spTree>
    <p:extLst>
      <p:ext uri="{BB962C8B-B14F-4D97-AF65-F5344CB8AC3E}">
        <p14:creationId xmlns:p14="http://schemas.microsoft.com/office/powerpoint/2010/main" val="691787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78C46048-7651-9F16-8FAC-8EFE5B139A3D}"/>
              </a:ext>
            </a:extLst>
          </p:cNvPr>
          <p:cNvSpPr>
            <a:spLocks noGrp="1"/>
          </p:cNvSpPr>
          <p:nvPr>
            <p:ph type="sldNum" sz="quarter" idx="10"/>
          </p:nvPr>
        </p:nvSpPr>
        <p:spPr/>
        <p:txBody>
          <a:bodyPr/>
          <a:lstStyle>
            <a:lvl1pPr>
              <a:defRPr/>
            </a:lvl1pPr>
          </a:lstStyle>
          <a:p>
            <a:pPr>
              <a:defRPr/>
            </a:pPr>
            <a:fld id="{8E88BEFF-8846-4AAD-96B0-62C7819C1D93}" type="slidenum">
              <a:rPr lang="en-US" altLang="en-US"/>
              <a:pPr>
                <a:defRPr/>
              </a:pPr>
              <a:t>‹#›</a:t>
            </a:fld>
            <a:endParaRPr lang="en-US" altLang="en-US"/>
          </a:p>
        </p:txBody>
      </p:sp>
    </p:spTree>
    <p:extLst>
      <p:ext uri="{BB962C8B-B14F-4D97-AF65-F5344CB8AC3E}">
        <p14:creationId xmlns:p14="http://schemas.microsoft.com/office/powerpoint/2010/main" val="161799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a:extLst>
              <a:ext uri="{FF2B5EF4-FFF2-40B4-BE49-F238E27FC236}">
                <a16:creationId xmlns:a16="http://schemas.microsoft.com/office/drawing/2014/main" id="{B4C3CFAD-F0D2-E0AA-37CD-64AF5F3A3CA3}"/>
              </a:ext>
            </a:extLst>
          </p:cNvPr>
          <p:cNvSpPr>
            <a:spLocks noGrp="1"/>
          </p:cNvSpPr>
          <p:nvPr>
            <p:ph type="sldNum" sz="quarter" idx="10"/>
          </p:nvPr>
        </p:nvSpPr>
        <p:spPr/>
        <p:txBody>
          <a:bodyPr/>
          <a:lstStyle>
            <a:lvl1pPr>
              <a:defRPr/>
            </a:lvl1pPr>
          </a:lstStyle>
          <a:p>
            <a:pPr>
              <a:defRPr/>
            </a:pPr>
            <a:fld id="{C94B8F49-8641-4B51-A733-C826119B25E3}" type="slidenum">
              <a:rPr lang="en-US" altLang="en-US"/>
              <a:pPr>
                <a:defRPr/>
              </a:pPr>
              <a:t>‹#›</a:t>
            </a:fld>
            <a:endParaRPr lang="en-US" altLang="en-US"/>
          </a:p>
        </p:txBody>
      </p:sp>
    </p:spTree>
    <p:extLst>
      <p:ext uri="{BB962C8B-B14F-4D97-AF65-F5344CB8AC3E}">
        <p14:creationId xmlns:p14="http://schemas.microsoft.com/office/powerpoint/2010/main" val="230284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a:extLst>
              <a:ext uri="{FF2B5EF4-FFF2-40B4-BE49-F238E27FC236}">
                <a16:creationId xmlns:a16="http://schemas.microsoft.com/office/drawing/2014/main" id="{DBFF31A4-A42A-103D-D7E9-C35E4F903CDE}"/>
              </a:ext>
            </a:extLst>
          </p:cNvPr>
          <p:cNvSpPr>
            <a:spLocks noGrp="1"/>
          </p:cNvSpPr>
          <p:nvPr>
            <p:ph type="sldNum" sz="quarter" idx="10"/>
          </p:nvPr>
        </p:nvSpPr>
        <p:spPr/>
        <p:txBody>
          <a:bodyPr/>
          <a:lstStyle>
            <a:lvl1pPr>
              <a:defRPr/>
            </a:lvl1pPr>
          </a:lstStyle>
          <a:p>
            <a:pPr>
              <a:defRPr/>
            </a:pPr>
            <a:fld id="{26437CB6-981D-4A66-A251-1EC6E5FFD298}" type="slidenum">
              <a:rPr lang="en-US" altLang="en-US"/>
              <a:pPr>
                <a:defRPr/>
              </a:pPr>
              <a:t>‹#›</a:t>
            </a:fld>
            <a:endParaRPr lang="en-US" altLang="en-US"/>
          </a:p>
        </p:txBody>
      </p:sp>
    </p:spTree>
    <p:extLst>
      <p:ext uri="{BB962C8B-B14F-4D97-AF65-F5344CB8AC3E}">
        <p14:creationId xmlns:p14="http://schemas.microsoft.com/office/powerpoint/2010/main" val="62694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97191DC-108B-F062-3ABD-9A138BF35BA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356BB6B8-5CF4-C4DF-E2FA-4FF9A2E01C3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B43D0AC4-8157-0EDD-48EE-2B832153D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C41981C-33DC-4F67-AE3F-890F8ABB2090}" type="datetime1">
              <a:rPr lang="en-US"/>
              <a:t>4/29/2025</a:t>
            </a:fld>
            <a:endParaRPr lang="en-US"/>
          </a:p>
        </p:txBody>
      </p:sp>
      <p:sp>
        <p:nvSpPr>
          <p:cNvPr id="5" name="Footer Placeholder 4">
            <a:extLst>
              <a:ext uri="{FF2B5EF4-FFF2-40B4-BE49-F238E27FC236}">
                <a16:creationId xmlns:a16="http://schemas.microsoft.com/office/drawing/2014/main" id="{294DF336-0E54-C037-15A1-FE2472E39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A90421A-8018-52B4-2417-11A20638457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0A2D6E4-30EF-4252-83BD-D670973BC10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5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cdc.gov/han/2025/han00523.html?ACSTrackingID=USCDC_486-DM145733&amp;ACSTrackingLabel=HAN%20523%20-%20Health%20Advisory%20(General%20Public)&amp;deliveryName=USCDC_486-DM145733" TargetMode="External"/><Relationship Id="rId3" Type="http://schemas.openxmlformats.org/officeDocument/2006/relationships/hyperlink" Target="https://www.paho.org/en/documents/dengue-epidemiological-situation-region-americas-epidemiological-week-09-2025" TargetMode="External"/><Relationship Id="rId7" Type="http://schemas.openxmlformats.org/officeDocument/2006/relationships/hyperlink" Target="https://tuoitrenews.vn/news/society/20250226/ho-chi-minh-city-warns-of-early-dengue-outbreak-as-cases-surge/84832.html"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mediaindonesia.com/megapolitan/749999/kasus-dbd-meningkat-pramono-minta-dinas-kesehatan-dki-lakukan-pendataan" TargetMode="External"/><Relationship Id="rId11" Type="http://schemas.openxmlformats.org/officeDocument/2006/relationships/image" Target="../media/image16.png"/><Relationship Id="rId5" Type="http://schemas.openxmlformats.org/officeDocument/2006/relationships/hyperlink" Target="https://tribune.net.ph/2025/03/14/iloilo-reports-over-900-dengue-cases-7-deaths" TargetMode="External"/><Relationship Id="rId10" Type="http://schemas.openxmlformats.org/officeDocument/2006/relationships/image" Target="../media/image15.png"/><Relationship Id="rId4" Type="http://schemas.openxmlformats.org/officeDocument/2006/relationships/hyperlink" Target="https://unb.com.bd/category/Bangladesh/26-more-dengue-cases-reported-in-24hrs/155092" TargetMode="External"/><Relationship Id="rId9" Type="http://schemas.openxmlformats.org/officeDocument/2006/relationships/hyperlink" Target="https://worldhealthorg.shinyapps.io/dengue_globa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nsw.gov.au/news/Pages/20250314_01.aspx"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hyperlink" Target="https://www.swinehealth.org/wp-content/uploads/2024/09/shic-factsheet-JEV-June2024.pdf" TargetMode="External"/><Relationship Id="rId4" Type="http://schemas.openxmlformats.org/officeDocument/2006/relationships/hyperlink" Target="https://www.daf.qld.gov.au/news-media/news/japanese-encephalitis-pigs#:~:text=JEV%20is%20a%20zoonotic%20disease,in%20Queensland%20since%20July%20202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ahis.woah.org/#/in-review/5996"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hyperlink" Target="https://www.thip.media/news/namibia-implements-strict-measures-to-combat-lumpy-skin-disease-outbreak/103485/"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academic.oup.com/jtm/advance-article/doi/10.1093/jtm/taaf018/8046862#google_vignette" TargetMode="External"/><Relationship Id="rId13" Type="http://schemas.openxmlformats.org/officeDocument/2006/relationships/hyperlink" Target="https://www.mdpi.com/2306-7381/12/2/113" TargetMode="External"/><Relationship Id="rId3" Type="http://schemas.openxmlformats.org/officeDocument/2006/relationships/hyperlink" Target="https://www.sciencedirect.com/science/article/pii/S2352771424002738" TargetMode="External"/><Relationship Id="rId7" Type="http://schemas.openxmlformats.org/officeDocument/2006/relationships/hyperlink" Target="https://avmajournals.avma.org/view/journals/ajvr/86/3/ajvr.24.11.0368.xml" TargetMode="External"/><Relationship Id="rId12" Type="http://schemas.openxmlformats.org/officeDocument/2006/relationships/hyperlink" Target="https://www.ecdc.europa.eu/en/chikungunya-monthl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wwwnc.cdc.gov/eid/article/31/4/24-1574_article" TargetMode="External"/><Relationship Id="rId11" Type="http://schemas.openxmlformats.org/officeDocument/2006/relationships/hyperlink" Target="https://www.nature.com/articles/s42003-025-07543-9" TargetMode="External"/><Relationship Id="rId5" Type="http://schemas.openxmlformats.org/officeDocument/2006/relationships/hyperlink" Target="https://www.sciencedirect.com/science/article/abs/pii/S2405939024001370" TargetMode="External"/><Relationship Id="rId10" Type="http://schemas.openxmlformats.org/officeDocument/2006/relationships/hyperlink" Target="https://pubmed.ncbi.nlm.nih.gov/39973930/" TargetMode="External"/><Relationship Id="rId4" Type="http://schemas.openxmlformats.org/officeDocument/2006/relationships/hyperlink" Target="https://www.frontiersin.org/journals/virology/articles/10.3389/fviro.2024.1448192/full" TargetMode="External"/><Relationship Id="rId9" Type="http://schemas.openxmlformats.org/officeDocument/2006/relationships/hyperlink" Target="https://wwwnc.cdc.gov/eid/article/31/1/24-0915_article" TargetMode="External"/><Relationship Id="rId14" Type="http://schemas.openxmlformats.org/officeDocument/2006/relationships/hyperlink" Target="https://www.sciencedirect.com/science/article/abs/pii/S0301479725001057"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nejm.org/doi/full/10.1056/NEJMc2410853" TargetMode="External"/><Relationship Id="rId13" Type="http://schemas.openxmlformats.org/officeDocument/2006/relationships/hyperlink" Target="https://www.cdc.gov/mmwr/volumes/73/wr/mm735152a1.htm?s_cid=mm735152a1_w" TargetMode="External"/><Relationship Id="rId3" Type="http://schemas.openxmlformats.org/officeDocument/2006/relationships/hyperlink" Target="https://link.springer.com/article/10.1007/s00705-025-06233-5" TargetMode="External"/><Relationship Id="rId7" Type="http://schemas.openxmlformats.org/officeDocument/2006/relationships/hyperlink" Target="https://pubmed.ncbi.nlm.nih.gov/39848015/" TargetMode="External"/><Relationship Id="rId12" Type="http://schemas.openxmlformats.org/officeDocument/2006/relationships/hyperlink" Target="https://www.liebertpub.com/doi/abs/10.1089/vbz.2024.0008#utm_source=ETOC&amp;utm_medium=email&amp;utm_campaign=vbz"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academic.oup.com/eurpub/article/35/Supplement_1/i6/7951903?login=false" TargetMode="External"/><Relationship Id="rId11" Type="http://schemas.openxmlformats.org/officeDocument/2006/relationships/hyperlink" Target="https://www.tandfonline.com/doi/full/10.1080/22221751.2024.2447610" TargetMode="External"/><Relationship Id="rId5" Type="http://schemas.openxmlformats.org/officeDocument/2006/relationships/hyperlink" Target="https://www.eurosurveillance.org/content/10.2807/1560-7917.ES.2025.30.2.2400203" TargetMode="External"/><Relationship Id="rId10" Type="http://schemas.openxmlformats.org/officeDocument/2006/relationships/hyperlink" Target="https://wwwnc.cdc.gov/eid/article/31/2/24-1249_article" TargetMode="External"/><Relationship Id="rId4" Type="http://schemas.openxmlformats.org/officeDocument/2006/relationships/hyperlink" Target="https://tdtmvjournal.biomedcentral.com/articles/10.1186/s40794-024-00236-x" TargetMode="External"/><Relationship Id="rId9" Type="http://schemas.openxmlformats.org/officeDocument/2006/relationships/hyperlink" Target="https://journals.plos.org/plosone/article?id=10.1371/journal.pone.0312182"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mpres-i.apps.fao.org/epidemiolog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ijksoverheid.nl/actueel/nieuws/2024/10/11/blauwtongvirus-serotype-12-vastgesteld-op-twee-bedrijven"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ahis.woah.org/#/in-review/6262" TargetMode="External"/><Relationship Id="rId5" Type="http://schemas.openxmlformats.org/officeDocument/2006/relationships/hyperlink" Target="https://wahis.woah.org/#/in-review/6254" TargetMode="External"/><Relationship Id="rId4" Type="http://schemas.openxmlformats.org/officeDocument/2006/relationships/hyperlink" Target="https://www.nvwa.nl/onderwerpen/blauwtong/documenten/dier/dierziekten/overige-dierziekten/publicaties/inde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bc.com/news/articles/cg7zkvve9jgo" TargetMode="External"/><Relationship Id="rId7" Type="http://schemas.openxmlformats.org/officeDocument/2006/relationships/hyperlink" Target="https://www.animalhealthsurveillance.agriculture.gov.ie/currentnews/schmallenbergdisease.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s://www.nadis.org.uk/disease-a-z/cattle/schmallenberg-virus-sbv/" TargetMode="External"/><Relationship Id="rId4" Type="http://schemas.openxmlformats.org/officeDocument/2006/relationships/hyperlink" Target="https://www.agriland.ie/farming-news/22-cases-of-schmallenberg-virus-recorded-in-2024-daf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veterinaryresearch.biomedcentral.com/articles/10.1186/s13567-024-01389-5"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k-state.edu/news/articles/2025/01/KSVDL-urges-cattle-producers-asian-longhorned-tick-Theileria-orientalis-Ikeda.htm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scwds.shinyapps.io/haemaphysalis/"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nc.cdc.gov/eid/article/31/4/24-1265_articl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nc.cdc.gov/eid/article/31/4/24-0577_articl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opeg.org/" TargetMode="External"/><Relationship Id="rId3" Type="http://schemas.openxmlformats.org/officeDocument/2006/relationships/hyperlink" Target="https://www.aphis.usda.gov/livestock-poultry-disease/cattle/ticks/screwworm/outbreak-central-america" TargetMode="External"/><Relationship Id="rId7" Type="http://schemas.openxmlformats.org/officeDocument/2006/relationships/hyperlink" Target="https://amandala.com.bz/news/authorities-fear-worsening-screwworm-situation-due-to-trump-policie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elheraldo.hn/honduras/registran-primer-caso-infectado-gusano-barrenador-olancho-CO23963652" TargetMode="External"/><Relationship Id="rId5" Type="http://schemas.openxmlformats.org/officeDocument/2006/relationships/hyperlink" Target="https://www.laprensani.com/2025/02/13/economia/3435116-gusano-barrenador-infecta-a-30-nicaraguenses-mientras-avanza-su-propagacion-en-las-fincas" TargetMode="External"/><Relationship Id="rId10" Type="http://schemas.openxmlformats.org/officeDocument/2006/relationships/image" Target="../media/image12.png"/><Relationship Id="rId4" Type="http://schemas.openxmlformats.org/officeDocument/2006/relationships/hyperlink" Target="https://www.yucatan.com.mx/mexico/2025/03/11/mas-casos-humanos-del-gusano-barrenador-devorador-de-hombres-en-mexico.html#goog_rewarded" TargetMode="Externa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hyperlink" Target="https://outbreaknewstoday.substack.com/p/panama-reports-first-oropouche-fever" TargetMode="External"/><Relationship Id="rId3" Type="http://schemas.openxmlformats.org/officeDocument/2006/relationships/hyperlink" Target="https://www.paho.org/sites/default/files/2025-02/2025-feb-10-epi-update-oropoucheeng-final_0.pdf" TargetMode="External"/><Relationship Id="rId7" Type="http://schemas.openxmlformats.org/officeDocument/2006/relationships/hyperlink" Target="https://d-cuba.com/actualidad/dengue-y-oropouche-avanzan-en-cuba-mas-de-2-400#google_vignett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s://www.ncbi.nlm.nih.gov/pmc/articles/PMC5417190/" TargetMode="External"/><Relationship Id="rId4" Type="http://schemas.openxmlformats.org/officeDocument/2006/relationships/image" Target="../media/image13.png"/><Relationship Id="rId9" Type="http://schemas.openxmlformats.org/officeDocument/2006/relationships/hyperlink" Target="https://wwwnc.cdc.gov/eid/article/31/3/24-1886_artic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F5602AF-0A7B-CA13-6225-BABC351E877B}"/>
              </a:ext>
            </a:extLst>
          </p:cNvPr>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a:extLst>
              <a:ext uri="{FF2B5EF4-FFF2-40B4-BE49-F238E27FC236}">
                <a16:creationId xmlns:a16="http://schemas.microsoft.com/office/drawing/2014/main" id="{F023E3B3-24B5-6F1B-987A-4D98938A9BBC}"/>
              </a:ext>
            </a:extLst>
          </p:cNvPr>
          <p:cNvSpPr>
            <a:spLocks noGrp="1"/>
          </p:cNvSpPr>
          <p:nvPr>
            <p:ph type="subTitle" idx="1"/>
          </p:nvPr>
        </p:nvSpPr>
        <p:spPr>
          <a:xfrm>
            <a:off x="3048000" y="3101975"/>
            <a:ext cx="9144000" cy="1123950"/>
          </a:xfrm>
        </p:spPr>
        <p:txBody>
          <a:bodyPr/>
          <a:lstStyle/>
          <a:p>
            <a:pPr eaLnBrk="1" hangingPunct="1"/>
            <a:r>
              <a:rPr lang="en-CA" altLang="en-US" dirty="0"/>
              <a:t>CMEZ - Mise à jour du réseau </a:t>
            </a:r>
            <a:r>
              <a:rPr lang="en-CA" altLang="en-US" dirty="0" err="1"/>
              <a:t>vectoriel</a:t>
            </a:r>
            <a:r>
              <a:rPr lang="en-CA" altLang="en-US" dirty="0"/>
              <a:t> SCSSA</a:t>
            </a:r>
          </a:p>
          <a:p>
            <a:pPr eaLnBrk="1" hangingPunct="1"/>
            <a:r>
              <a:rPr lang="en-CA" altLang="en-US" dirty="0"/>
              <a:t>24 mars 2025</a:t>
            </a:r>
          </a:p>
        </p:txBody>
      </p:sp>
      <p:sp>
        <p:nvSpPr>
          <p:cNvPr id="14340" name="Slide Number Placeholder 3">
            <a:extLst>
              <a:ext uri="{FF2B5EF4-FFF2-40B4-BE49-F238E27FC236}">
                <a16:creationId xmlns:a16="http://schemas.microsoft.com/office/drawing/2014/main" id="{715D1162-4BD3-522E-45E5-0E351373283E}"/>
              </a:ext>
            </a:extLst>
          </p:cNvPr>
          <p:cNvSpPr>
            <a:spLocks noGrp="1"/>
          </p:cNvSpPr>
          <p:nvPr>
            <p:ph type="sldNum" sz="quarter" idx="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998BFED1-E066-41AD-9751-14329390B388}" type="slidenum">
              <a:rPr lang="en-US" altLang="en-US" sz="1200" smtClean="0">
                <a:solidFill>
                  <a:srgbClr val="898989"/>
                </a:solidFill>
              </a:rPr>
              <a:t>1</a:t>
            </a:fld>
            <a:endParaRPr lang="en-US" altLang="en-US" sz="1200">
              <a:solidFill>
                <a:srgbClr val="898989"/>
              </a:solidFill>
            </a:endParaRPr>
          </a:p>
        </p:txBody>
      </p:sp>
      <p:sp>
        <p:nvSpPr>
          <p:cNvPr id="14341" name="TextBox 4">
            <a:extLst>
              <a:ext uri="{FF2B5EF4-FFF2-40B4-BE49-F238E27FC236}">
                <a16:creationId xmlns:a16="http://schemas.microsoft.com/office/drawing/2014/main" id="{BE1BF6C6-D202-9B7D-7E41-8B58A4EDEB26}"/>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0B7F-3FED-2E7E-9C22-AD9267B745F0}"/>
              </a:ext>
            </a:extLst>
          </p:cNvPr>
          <p:cNvSpPr>
            <a:spLocks noGrp="1"/>
          </p:cNvSpPr>
          <p:nvPr>
            <p:ph type="title"/>
          </p:nvPr>
        </p:nvSpPr>
        <p:spPr>
          <a:xfrm>
            <a:off x="127000" y="-57150"/>
            <a:ext cx="10515600" cy="1325563"/>
          </a:xfrm>
        </p:spPr>
        <p:txBody>
          <a:bodyPr/>
          <a:lstStyle/>
          <a:p>
            <a:pPr>
              <a:defRPr/>
            </a:pPr>
            <a:r>
              <a:rPr lang="en-CA" sz="3200" dirty="0"/>
              <a:t>Dengue</a:t>
            </a:r>
          </a:p>
        </p:txBody>
      </p:sp>
      <p:sp>
        <p:nvSpPr>
          <p:cNvPr id="32771" name="Text Placeholder 2">
            <a:extLst>
              <a:ext uri="{FF2B5EF4-FFF2-40B4-BE49-F238E27FC236}">
                <a16:creationId xmlns:a16="http://schemas.microsoft.com/office/drawing/2014/main" id="{B8AA0EC8-E7D4-138E-27D6-A04B25799C75}"/>
              </a:ext>
            </a:extLst>
          </p:cNvPr>
          <p:cNvSpPr>
            <a:spLocks noGrp="1"/>
          </p:cNvSpPr>
          <p:nvPr>
            <p:ph type="body" sz="quarter" idx="13"/>
          </p:nvPr>
        </p:nvSpPr>
        <p:spPr>
          <a:xfrm>
            <a:off x="255588" y="822325"/>
            <a:ext cx="5776913" cy="5213350"/>
          </a:xfrm>
        </p:spPr>
        <p:txBody>
          <a:bodyPr/>
          <a:lstStyle/>
          <a:p>
            <a:r>
              <a:rPr lang="en-CA" altLang="en-US" dirty="0"/>
              <a:t>L'OPS a </a:t>
            </a:r>
            <a:r>
              <a:rPr lang="en-CA" altLang="en-US" dirty="0" err="1"/>
              <a:t>publié</a:t>
            </a:r>
            <a:r>
              <a:rPr lang="en-CA" altLang="en-US" dirty="0"/>
              <a:t> </a:t>
            </a:r>
            <a:r>
              <a:rPr lang="en-CA" altLang="en-US" dirty="0" err="1"/>
              <a:t>une</a:t>
            </a:r>
            <a:r>
              <a:rPr lang="en-CA" altLang="en-US" dirty="0"/>
              <a:t> </a:t>
            </a:r>
            <a:r>
              <a:rPr lang="en-CA" altLang="en-US" dirty="0">
                <a:hlinkClick r:id="rId3"/>
              </a:rPr>
              <a:t>mise à jour </a:t>
            </a:r>
            <a:r>
              <a:rPr lang="en-CA" altLang="en-US" dirty="0" err="1">
                <a:hlinkClick r:id="rId3"/>
              </a:rPr>
              <a:t>épidémiologique</a:t>
            </a:r>
            <a:r>
              <a:rPr lang="en-CA" altLang="en-US" dirty="0">
                <a:hlinkClick r:id="rId3"/>
              </a:rPr>
              <a:t> </a:t>
            </a:r>
            <a:r>
              <a:rPr lang="en-CA" altLang="en-US" dirty="0"/>
              <a:t>sur la </a:t>
            </a:r>
            <a:r>
              <a:rPr lang="en-CA" altLang="en-US" b="1" dirty="0"/>
              <a:t>dengue </a:t>
            </a:r>
            <a:r>
              <a:rPr lang="en-CA" altLang="en-US" dirty="0"/>
              <a:t>dans les </a:t>
            </a:r>
            <a:r>
              <a:rPr lang="en-CA" altLang="en-US" dirty="0" err="1"/>
              <a:t>Amériques</a:t>
            </a:r>
            <a:r>
              <a:rPr lang="en-CA" altLang="en-US" dirty="0"/>
              <a:t> le 20 mars 2025</a:t>
            </a:r>
          </a:p>
          <a:p>
            <a:r>
              <a:rPr lang="en-CA" altLang="en-US" dirty="0"/>
              <a:t>En </a:t>
            </a:r>
            <a:r>
              <a:rPr lang="en-CA" altLang="en-US" dirty="0" err="1"/>
              <a:t>Asie</a:t>
            </a:r>
            <a:r>
              <a:rPr lang="en-CA" altLang="en-US" dirty="0"/>
              <a:t>, </a:t>
            </a:r>
            <a:r>
              <a:rPr lang="en-CA" altLang="en-US" dirty="0">
                <a:hlinkClick r:id="rId4"/>
              </a:rPr>
              <a:t>le Bangladesh</a:t>
            </a:r>
            <a:r>
              <a:rPr lang="en-CA" altLang="en-US" dirty="0"/>
              <a:t>, les </a:t>
            </a:r>
            <a:r>
              <a:rPr lang="en-CA" altLang="en-US" dirty="0">
                <a:hlinkClick r:id="rId5"/>
              </a:rPr>
              <a:t>Philippines</a:t>
            </a:r>
            <a:r>
              <a:rPr lang="en-CA" altLang="en-US" dirty="0"/>
              <a:t>, </a:t>
            </a:r>
            <a:r>
              <a:rPr lang="en-CA" altLang="en-US" dirty="0" err="1"/>
              <a:t>l'</a:t>
            </a:r>
            <a:r>
              <a:rPr lang="en-CA" altLang="en-US" dirty="0" err="1">
                <a:hlinkClick r:id="rId6"/>
              </a:rPr>
              <a:t>Indonésie</a:t>
            </a:r>
            <a:r>
              <a:rPr lang="en-CA" altLang="en-US" dirty="0">
                <a:hlinkClick r:id="rId6"/>
              </a:rPr>
              <a:t> </a:t>
            </a:r>
            <a:r>
              <a:rPr lang="en-CA" altLang="en-US" dirty="0"/>
              <a:t>et le </a:t>
            </a:r>
            <a:r>
              <a:rPr lang="en-CA" altLang="en-US" dirty="0">
                <a:hlinkClick r:id="rId7"/>
              </a:rPr>
              <a:t>Vietnam </a:t>
            </a:r>
            <a:r>
              <a:rPr lang="en-CA" altLang="en-US" dirty="0" err="1"/>
              <a:t>ont</a:t>
            </a:r>
            <a:r>
              <a:rPr lang="en-CA" altLang="en-US" dirty="0"/>
              <a:t> </a:t>
            </a:r>
            <a:r>
              <a:rPr lang="en-CA" altLang="en-US" dirty="0" err="1"/>
              <a:t>signalé</a:t>
            </a:r>
            <a:r>
              <a:rPr lang="en-CA" altLang="en-US" dirty="0"/>
              <a:t> un </a:t>
            </a:r>
            <a:r>
              <a:rPr lang="en-CA" altLang="en-US" dirty="0" err="1"/>
              <a:t>nombre</a:t>
            </a:r>
            <a:r>
              <a:rPr lang="en-CA" altLang="en-US" dirty="0"/>
              <a:t> croissant de </a:t>
            </a:r>
            <a:r>
              <a:rPr lang="en-CA" altLang="en-US" dirty="0" err="1"/>
              <a:t>cas</a:t>
            </a:r>
            <a:r>
              <a:rPr lang="en-CA" altLang="en-US" dirty="0"/>
              <a:t>.</a:t>
            </a:r>
          </a:p>
          <a:p>
            <a:endParaRPr lang="en-CA" altLang="en-US" dirty="0"/>
          </a:p>
          <a:p>
            <a:r>
              <a:rPr lang="en-CA" altLang="en-US" dirty="0" err="1">
                <a:hlinkClick r:id="rId8"/>
              </a:rPr>
              <a:t>Alerte</a:t>
            </a:r>
            <a:r>
              <a:rPr lang="en-CA" altLang="en-US" dirty="0">
                <a:hlinkClick r:id="rId8"/>
              </a:rPr>
              <a:t> HAN des</a:t>
            </a:r>
            <a:r>
              <a:rPr lang="en-CA" altLang="en-US" dirty="0"/>
              <a:t> CDC - mars 2025</a:t>
            </a:r>
          </a:p>
          <a:p>
            <a:endParaRPr lang="en-CA" altLang="en-US" dirty="0">
              <a:hlinkClick r:id="rId9"/>
            </a:endParaRPr>
          </a:p>
          <a:p>
            <a:r>
              <a:rPr lang="en-CA" altLang="en-US" dirty="0">
                <a:hlinkClick r:id="rId9"/>
              </a:rPr>
              <a:t>Tableau de bord de </a:t>
            </a:r>
            <a:r>
              <a:rPr lang="en-CA" altLang="en-US" dirty="0" err="1">
                <a:hlinkClick r:id="rId9"/>
              </a:rPr>
              <a:t>l'OMS</a:t>
            </a:r>
            <a:r>
              <a:rPr lang="en-CA" altLang="en-US" dirty="0">
                <a:hlinkClick r:id="rId9"/>
              </a:rPr>
              <a:t> sur la dengue </a:t>
            </a:r>
            <a:r>
              <a:rPr lang="en-CA" altLang="en-US" dirty="0"/>
              <a:t>- </a:t>
            </a:r>
            <a:r>
              <a:rPr lang="en-CA" altLang="en-US" dirty="0" err="1"/>
              <a:t>Jusqu'en</a:t>
            </a:r>
            <a:r>
              <a:rPr lang="en-CA" altLang="en-US" dirty="0"/>
              <a:t> </a:t>
            </a:r>
            <a:r>
              <a:rPr lang="en-CA" altLang="en-US" dirty="0" err="1"/>
              <a:t>janvier</a:t>
            </a:r>
            <a:r>
              <a:rPr lang="en-CA" altLang="en-US" dirty="0"/>
              <a:t> 2025 </a:t>
            </a:r>
            <a:r>
              <a:rPr lang="en-CA" altLang="en-US" dirty="0" err="1"/>
              <a:t>seulement</a:t>
            </a:r>
            <a:endParaRPr lang="en-CA" altLang="en-US" dirty="0"/>
          </a:p>
          <a:p>
            <a:endParaRPr lang="en-CA" altLang="en-US" dirty="0"/>
          </a:p>
        </p:txBody>
      </p:sp>
      <p:sp>
        <p:nvSpPr>
          <p:cNvPr id="32772" name="Slide Number Placeholder 3">
            <a:extLst>
              <a:ext uri="{FF2B5EF4-FFF2-40B4-BE49-F238E27FC236}">
                <a16:creationId xmlns:a16="http://schemas.microsoft.com/office/drawing/2014/main" id="{587A5BC4-405E-9FD2-3E68-746E9F36E9C6}"/>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AB69430-8D0A-4755-9593-0CEB70B215A4}" type="slidenum">
              <a:rPr lang="en-US" altLang="en-US" smtClean="0">
                <a:solidFill>
                  <a:srgbClr val="898989"/>
                </a:solidFill>
              </a:rPr>
              <a:t>10</a:t>
            </a:fld>
            <a:endParaRPr lang="en-US" altLang="en-US">
              <a:solidFill>
                <a:srgbClr val="898989"/>
              </a:solidFill>
            </a:endParaRPr>
          </a:p>
        </p:txBody>
      </p:sp>
      <p:pic>
        <p:nvPicPr>
          <p:cNvPr id="32773" name="Picture 5">
            <a:extLst>
              <a:ext uri="{FF2B5EF4-FFF2-40B4-BE49-F238E27FC236}">
                <a16:creationId xmlns:a16="http://schemas.microsoft.com/office/drawing/2014/main" id="{B90EB456-4A09-5235-6CA3-55B74F36A58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08713" y="382588"/>
            <a:ext cx="5551487" cy="27527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69C8262F-A43A-D825-E9F7-7550D67532C6}"/>
              </a:ext>
            </a:extLst>
          </p:cNvPr>
          <p:cNvCxnSpPr>
            <a:cxnSpLocks/>
            <a:endCxn id="32773" idx="1"/>
          </p:cNvCxnSpPr>
          <p:nvPr/>
        </p:nvCxnSpPr>
        <p:spPr>
          <a:xfrm>
            <a:off x="5172530" y="1758950"/>
            <a:ext cx="1036183"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775" name="Picture 9">
            <a:extLst>
              <a:ext uri="{FF2B5EF4-FFF2-40B4-BE49-F238E27FC236}">
                <a16:creationId xmlns:a16="http://schemas.microsoft.com/office/drawing/2014/main" id="{7F61BEB4-5426-9718-BD02-2122119241C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59500" y="3603625"/>
            <a:ext cx="5600700" cy="27527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6" name="TextBox 7">
            <a:extLst>
              <a:ext uri="{FF2B5EF4-FFF2-40B4-BE49-F238E27FC236}">
                <a16:creationId xmlns:a16="http://schemas.microsoft.com/office/drawing/2014/main" id="{37FC09FC-E205-DF40-29C0-178950A1CBDC}"/>
              </a:ext>
            </a:extLst>
          </p:cNvPr>
          <p:cNvSpPr txBox="1">
            <a:spLocks noChangeArrowheads="1"/>
          </p:cNvSpPr>
          <p:nvPr/>
        </p:nvSpPr>
        <p:spPr bwMode="auto">
          <a:xfrm>
            <a:off x="6159500" y="6356350"/>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Signaux LSD : mai 2019 - mars 2025</a:t>
            </a:r>
            <a:endParaRPr lang="en-CA" alt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A97F-35AD-B205-4F16-1BE77415FBE7}"/>
              </a:ext>
            </a:extLst>
          </p:cNvPr>
          <p:cNvSpPr>
            <a:spLocks noGrp="1"/>
          </p:cNvSpPr>
          <p:nvPr>
            <p:ph type="title"/>
          </p:nvPr>
        </p:nvSpPr>
        <p:spPr>
          <a:xfrm>
            <a:off x="115888" y="-68263"/>
            <a:ext cx="10515600" cy="1325563"/>
          </a:xfrm>
        </p:spPr>
        <p:txBody>
          <a:bodyPr/>
          <a:lstStyle/>
          <a:p>
            <a:pPr>
              <a:defRPr/>
            </a:pPr>
            <a:r>
              <a:rPr lang="en-CA" sz="3200" dirty="0"/>
              <a:t>L'encéphalite japonaise en Australie</a:t>
            </a:r>
          </a:p>
        </p:txBody>
      </p:sp>
      <p:sp>
        <p:nvSpPr>
          <p:cNvPr id="34819" name="Text Placeholder 2">
            <a:extLst>
              <a:ext uri="{FF2B5EF4-FFF2-40B4-BE49-F238E27FC236}">
                <a16:creationId xmlns:a16="http://schemas.microsoft.com/office/drawing/2014/main" id="{91076C13-0033-0D5E-29F4-F7E72FA719A1}"/>
              </a:ext>
            </a:extLst>
          </p:cNvPr>
          <p:cNvSpPr>
            <a:spLocks noGrp="1"/>
          </p:cNvSpPr>
          <p:nvPr>
            <p:ph type="body" sz="quarter" idx="13"/>
          </p:nvPr>
        </p:nvSpPr>
        <p:spPr>
          <a:xfrm>
            <a:off x="223839" y="1020763"/>
            <a:ext cx="6623276" cy="4505325"/>
          </a:xfrm>
        </p:spPr>
        <p:txBody>
          <a:bodyPr/>
          <a:lstStyle/>
          <a:p>
            <a:r>
              <a:rPr lang="en-CA" altLang="en-US" sz="2400" dirty="0"/>
              <a:t>Flavivirus </a:t>
            </a:r>
            <a:r>
              <a:rPr lang="en-CA" altLang="en-US" sz="2400" dirty="0" err="1"/>
              <a:t>causant</a:t>
            </a:r>
            <a:r>
              <a:rPr lang="en-CA" altLang="en-US" sz="2400" dirty="0"/>
              <a:t> </a:t>
            </a:r>
            <a:r>
              <a:rPr lang="en-CA" altLang="en-US" sz="2400" dirty="0" err="1"/>
              <a:t>l'encéphalite</a:t>
            </a:r>
            <a:r>
              <a:rPr lang="en-CA" altLang="en-US" sz="2400" dirty="0"/>
              <a:t> chez </a:t>
            </a:r>
            <a:r>
              <a:rPr lang="en-CA" altLang="en-US" sz="2400" dirty="0" err="1"/>
              <a:t>l'homme</a:t>
            </a:r>
            <a:r>
              <a:rPr lang="en-CA" altLang="en-US" sz="2400" dirty="0"/>
              <a:t> et des maladies </a:t>
            </a:r>
            <a:r>
              <a:rPr lang="en-CA" altLang="en-US" sz="2400" dirty="0" err="1"/>
              <a:t>neurologiques</a:t>
            </a:r>
            <a:r>
              <a:rPr lang="en-CA" altLang="en-US" sz="2400" dirty="0"/>
              <a:t> chez les </a:t>
            </a:r>
            <a:r>
              <a:rPr lang="en-CA" altLang="en-US" sz="2400" dirty="0" err="1"/>
              <a:t>porcs</a:t>
            </a:r>
            <a:r>
              <a:rPr lang="en-CA" altLang="en-US" sz="2400" dirty="0"/>
              <a:t> et les </a:t>
            </a:r>
            <a:r>
              <a:rPr lang="en-CA" altLang="en-US" sz="2400" dirty="0" err="1"/>
              <a:t>chevaux</a:t>
            </a:r>
            <a:endParaRPr lang="en-CA" altLang="en-US" sz="2400" dirty="0"/>
          </a:p>
          <a:p>
            <a:r>
              <a:rPr lang="en-CA" altLang="en-US" sz="2400" dirty="0"/>
              <a:t>Propagation par les </a:t>
            </a:r>
            <a:r>
              <a:rPr lang="en-CA" altLang="en-US" sz="2400" dirty="0" err="1"/>
              <a:t>moustiques</a:t>
            </a:r>
            <a:r>
              <a:rPr lang="en-CA" altLang="en-US" sz="2400" dirty="0"/>
              <a:t> de </a:t>
            </a:r>
            <a:r>
              <a:rPr lang="en-CA" altLang="en-US" sz="2400" dirty="0" err="1"/>
              <a:t>l'espèce</a:t>
            </a:r>
            <a:r>
              <a:rPr lang="en-CA" altLang="en-US" sz="2400" dirty="0"/>
              <a:t> </a:t>
            </a:r>
            <a:r>
              <a:rPr lang="en-CA" altLang="en-US" sz="2400" i="1" dirty="0"/>
              <a:t>Culex</a:t>
            </a:r>
          </a:p>
          <a:p>
            <a:r>
              <a:rPr lang="en-CA" altLang="en-US" sz="2400" dirty="0"/>
              <a:t>Les </a:t>
            </a:r>
            <a:r>
              <a:rPr lang="en-CA" altLang="en-US" sz="2400" dirty="0" err="1"/>
              <a:t>porcs</a:t>
            </a:r>
            <a:r>
              <a:rPr lang="en-CA" altLang="en-US" sz="2400" dirty="0"/>
              <a:t> </a:t>
            </a:r>
            <a:r>
              <a:rPr lang="en-CA" altLang="en-US" sz="2400" dirty="0" err="1"/>
              <a:t>peuvent</a:t>
            </a:r>
            <a:r>
              <a:rPr lang="en-CA" altLang="en-US" sz="2400" dirty="0"/>
              <a:t> </a:t>
            </a:r>
            <a:r>
              <a:rPr lang="en-CA" altLang="en-US" sz="2400" dirty="0" err="1"/>
              <a:t>servir</a:t>
            </a:r>
            <a:r>
              <a:rPr lang="en-CA" altLang="en-US" sz="2400" dirty="0"/>
              <a:t> </a:t>
            </a:r>
            <a:r>
              <a:rPr lang="en-CA" altLang="en-US" sz="2400" dirty="0" err="1"/>
              <a:t>d'hôtes</a:t>
            </a:r>
            <a:r>
              <a:rPr lang="en-CA" altLang="en-US" sz="2400" dirty="0"/>
              <a:t> </a:t>
            </a:r>
            <a:r>
              <a:rPr lang="en-CA" altLang="en-US" sz="2400" dirty="0" err="1"/>
              <a:t>amplificateurs</a:t>
            </a:r>
            <a:endParaRPr lang="en-CA" altLang="en-US" sz="2400" dirty="0"/>
          </a:p>
          <a:p>
            <a:r>
              <a:rPr lang="en-CA" altLang="en-US" sz="2400" dirty="0" err="1"/>
              <a:t>Apparu</a:t>
            </a:r>
            <a:r>
              <a:rPr lang="en-CA" altLang="en-US" sz="2400" dirty="0"/>
              <a:t> </a:t>
            </a:r>
            <a:r>
              <a:rPr lang="en-CA" altLang="en-US" sz="2400" dirty="0" err="1"/>
              <a:t>en</a:t>
            </a:r>
            <a:r>
              <a:rPr lang="en-CA" altLang="en-US" sz="2400" dirty="0"/>
              <a:t> </a:t>
            </a:r>
            <a:r>
              <a:rPr lang="en-CA" altLang="en-US" sz="2400" dirty="0" err="1"/>
              <a:t>Australie</a:t>
            </a:r>
            <a:r>
              <a:rPr lang="en-CA" altLang="en-US" sz="2400" dirty="0"/>
              <a:t> </a:t>
            </a:r>
            <a:r>
              <a:rPr lang="en-CA" altLang="en-US" sz="2400" dirty="0" err="1"/>
              <a:t>en</a:t>
            </a:r>
            <a:r>
              <a:rPr lang="en-CA" altLang="en-US" sz="2400" dirty="0"/>
              <a:t> 2022, </a:t>
            </a:r>
            <a:r>
              <a:rPr lang="en-CA" altLang="en-US" sz="2400" dirty="0" err="1"/>
              <a:t>affectant</a:t>
            </a:r>
            <a:r>
              <a:rPr lang="en-CA" altLang="en-US" sz="2400" dirty="0"/>
              <a:t> les </a:t>
            </a:r>
            <a:r>
              <a:rPr lang="en-CA" altLang="en-US" sz="2400" dirty="0" err="1"/>
              <a:t>humains</a:t>
            </a:r>
            <a:r>
              <a:rPr lang="en-CA" altLang="en-US" sz="2400" dirty="0"/>
              <a:t> et les </a:t>
            </a:r>
            <a:r>
              <a:rPr lang="en-CA" altLang="en-US" sz="2400" dirty="0" err="1"/>
              <a:t>porcs</a:t>
            </a:r>
            <a:endParaRPr lang="en-CA" altLang="en-US" sz="2400" dirty="0"/>
          </a:p>
          <a:p>
            <a:r>
              <a:rPr lang="en-CA" altLang="en-US" sz="2400" dirty="0"/>
              <a:t>2025 - </a:t>
            </a:r>
            <a:r>
              <a:rPr lang="en-CA" altLang="en-US" sz="2400" dirty="0">
                <a:hlinkClick r:id="rId3"/>
              </a:rPr>
              <a:t>Deux </a:t>
            </a:r>
            <a:r>
              <a:rPr lang="en-CA" altLang="en-US" sz="2400" dirty="0" err="1"/>
              <a:t>décès</a:t>
            </a:r>
            <a:r>
              <a:rPr lang="en-CA" altLang="en-US" sz="2400" dirty="0"/>
              <a:t> </a:t>
            </a:r>
            <a:r>
              <a:rPr lang="en-CA" altLang="en-US" sz="2400" dirty="0" err="1">
                <a:hlinkClick r:id="rId3"/>
              </a:rPr>
              <a:t>humains</a:t>
            </a:r>
            <a:r>
              <a:rPr lang="en-CA" altLang="en-US" sz="2400" dirty="0">
                <a:hlinkClick r:id="rId3"/>
              </a:rPr>
              <a:t> </a:t>
            </a:r>
            <a:r>
              <a:rPr lang="en-CA" altLang="en-US" sz="2400" dirty="0" err="1"/>
              <a:t>signalés</a:t>
            </a:r>
            <a:r>
              <a:rPr lang="en-CA" altLang="en-US" sz="2400" dirty="0"/>
              <a:t> </a:t>
            </a:r>
            <a:r>
              <a:rPr lang="en-CA" altLang="en-US" sz="2400" dirty="0" err="1"/>
              <a:t>en</a:t>
            </a:r>
            <a:r>
              <a:rPr lang="en-CA" altLang="en-US" sz="2400" dirty="0"/>
              <a:t> </a:t>
            </a:r>
            <a:r>
              <a:rPr lang="en-CA" altLang="en-US" sz="2400" dirty="0" err="1"/>
              <a:t>Australie</a:t>
            </a:r>
            <a:endParaRPr lang="en-CA" altLang="en-US" sz="2400" dirty="0"/>
          </a:p>
          <a:p>
            <a:pPr lvl="1"/>
            <a:r>
              <a:rPr lang="en-CA" altLang="en-US" sz="2000" dirty="0" err="1"/>
              <a:t>Autres</a:t>
            </a:r>
            <a:r>
              <a:rPr lang="en-CA" altLang="en-US" sz="2000" dirty="0"/>
              <a:t> </a:t>
            </a:r>
            <a:r>
              <a:rPr lang="en-CA" altLang="en-US" sz="2000" dirty="0" err="1"/>
              <a:t>cas</a:t>
            </a:r>
            <a:r>
              <a:rPr lang="en-CA" altLang="en-US" sz="2000" dirty="0"/>
              <a:t> </a:t>
            </a:r>
            <a:r>
              <a:rPr lang="en-CA" altLang="en-US" sz="2000" dirty="0" err="1"/>
              <a:t>humains</a:t>
            </a:r>
            <a:r>
              <a:rPr lang="en-CA" altLang="en-US" sz="2000" dirty="0"/>
              <a:t> dans </a:t>
            </a:r>
            <a:r>
              <a:rPr lang="en-CA" altLang="en-US" sz="2000" dirty="0" err="1"/>
              <a:t>l'État</a:t>
            </a:r>
            <a:r>
              <a:rPr lang="en-CA" altLang="en-US" sz="2000" dirty="0"/>
              <a:t> de Victoria, </a:t>
            </a:r>
            <a:r>
              <a:rPr lang="en-CA" altLang="en-US" sz="2000" dirty="0" err="1"/>
              <a:t>en</a:t>
            </a:r>
            <a:r>
              <a:rPr lang="en-CA" altLang="en-US" sz="2000" dirty="0"/>
              <a:t> Nouvelle-</a:t>
            </a:r>
            <a:r>
              <a:rPr lang="en-CA" altLang="en-US" sz="2000" dirty="0" err="1"/>
              <a:t>Galles</a:t>
            </a:r>
            <a:r>
              <a:rPr lang="en-CA" altLang="en-US" sz="2000" dirty="0"/>
              <a:t> du Sud et dans le Queensland</a:t>
            </a:r>
          </a:p>
          <a:p>
            <a:r>
              <a:rPr lang="en-CA" altLang="en-US" sz="2400" dirty="0"/>
              <a:t>2025 - </a:t>
            </a:r>
            <a:r>
              <a:rPr lang="en-CA" altLang="en-US" sz="2400" dirty="0">
                <a:hlinkClick r:id="rId4"/>
              </a:rPr>
              <a:t>Deux </a:t>
            </a:r>
            <a:r>
              <a:rPr lang="en-CA" altLang="en-US" sz="2400" dirty="0" err="1">
                <a:hlinkClick r:id="rId4"/>
              </a:rPr>
              <a:t>porcheries</a:t>
            </a:r>
            <a:r>
              <a:rPr lang="en-CA" altLang="en-US" sz="2400" dirty="0">
                <a:hlinkClick r:id="rId4"/>
              </a:rPr>
              <a:t> </a:t>
            </a:r>
            <a:r>
              <a:rPr lang="en-CA" altLang="en-US" sz="2400" dirty="0"/>
              <a:t>dans le Queensland, des </a:t>
            </a:r>
            <a:r>
              <a:rPr lang="en-CA" altLang="en-US" sz="2400" dirty="0" err="1"/>
              <a:t>porcs</a:t>
            </a:r>
            <a:r>
              <a:rPr lang="en-CA" altLang="en-US" sz="2400" dirty="0"/>
              <a:t> </a:t>
            </a:r>
            <a:r>
              <a:rPr lang="en-CA" altLang="en-US" sz="2400" dirty="0" err="1"/>
              <a:t>sauvages</a:t>
            </a:r>
            <a:r>
              <a:rPr lang="en-CA" altLang="en-US" sz="2400" dirty="0"/>
              <a:t> ?</a:t>
            </a:r>
          </a:p>
          <a:p>
            <a:r>
              <a:rPr lang="en-CA" altLang="en-US" sz="2400" dirty="0">
                <a:hlinkClick r:id="rId5"/>
              </a:rPr>
              <a:t>Fiche </a:t>
            </a:r>
            <a:r>
              <a:rPr lang="en-CA" altLang="en-US" sz="2400" dirty="0" err="1">
                <a:hlinkClick r:id="rId5"/>
              </a:rPr>
              <a:t>d'information</a:t>
            </a:r>
            <a:r>
              <a:rPr lang="en-CA" altLang="en-US" sz="2400" dirty="0">
                <a:hlinkClick r:id="rId5"/>
              </a:rPr>
              <a:t> SHIC JE </a:t>
            </a:r>
            <a:r>
              <a:rPr lang="en-CA" altLang="en-US" sz="2400" dirty="0"/>
              <a:t>- </a:t>
            </a:r>
            <a:r>
              <a:rPr lang="en-CA" altLang="en-US" sz="2400" dirty="0" err="1"/>
              <a:t>juin</a:t>
            </a:r>
            <a:r>
              <a:rPr lang="en-CA" altLang="en-US" sz="2400" dirty="0"/>
              <a:t> 2024</a:t>
            </a:r>
          </a:p>
        </p:txBody>
      </p:sp>
      <p:sp>
        <p:nvSpPr>
          <p:cNvPr id="34820" name="Slide Number Placeholder 3">
            <a:extLst>
              <a:ext uri="{FF2B5EF4-FFF2-40B4-BE49-F238E27FC236}">
                <a16:creationId xmlns:a16="http://schemas.microsoft.com/office/drawing/2014/main" id="{1C94867D-FB1E-72D0-081A-AFBAC306207B}"/>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5E6476-BA6E-4093-ADFF-3007E570F803}" type="slidenum">
              <a:rPr lang="en-US" altLang="en-US" smtClean="0">
                <a:solidFill>
                  <a:srgbClr val="898989"/>
                </a:solidFill>
              </a:rPr>
              <a:t>11</a:t>
            </a:fld>
            <a:endParaRPr lang="en-US" altLang="en-US">
              <a:solidFill>
                <a:srgbClr val="898989"/>
              </a:solidFill>
            </a:endParaRPr>
          </a:p>
        </p:txBody>
      </p:sp>
      <p:pic>
        <p:nvPicPr>
          <p:cNvPr id="34821" name="Picture 5">
            <a:extLst>
              <a:ext uri="{FF2B5EF4-FFF2-40B4-BE49-F238E27FC236}">
                <a16:creationId xmlns:a16="http://schemas.microsoft.com/office/drawing/2014/main" id="{4DB8B787-A9AC-6E8C-CC23-EDDD865CB0E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020763"/>
            <a:ext cx="4957762" cy="31305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C2E13-8004-F197-81EC-43EBD91A755A}"/>
              </a:ext>
            </a:extLst>
          </p:cNvPr>
          <p:cNvSpPr>
            <a:spLocks noGrp="1"/>
          </p:cNvSpPr>
          <p:nvPr>
            <p:ph type="title"/>
          </p:nvPr>
        </p:nvSpPr>
        <p:spPr>
          <a:xfrm>
            <a:off x="198438" y="-15875"/>
            <a:ext cx="10515600" cy="1325563"/>
          </a:xfrm>
        </p:spPr>
        <p:txBody>
          <a:bodyPr/>
          <a:lstStyle/>
          <a:p>
            <a:pPr>
              <a:defRPr/>
            </a:pPr>
            <a:r>
              <a:rPr lang="en-CA" sz="3200" dirty="0"/>
              <a:t>Maladie de la peau grumeleuse</a:t>
            </a:r>
          </a:p>
        </p:txBody>
      </p:sp>
      <p:sp>
        <p:nvSpPr>
          <p:cNvPr id="36867" name="Text Placeholder 2">
            <a:extLst>
              <a:ext uri="{FF2B5EF4-FFF2-40B4-BE49-F238E27FC236}">
                <a16:creationId xmlns:a16="http://schemas.microsoft.com/office/drawing/2014/main" id="{531B28C1-687C-5AA6-6555-0D519374D115}"/>
              </a:ext>
            </a:extLst>
          </p:cNvPr>
          <p:cNvSpPr>
            <a:spLocks noGrp="1"/>
          </p:cNvSpPr>
          <p:nvPr>
            <p:ph type="body" sz="quarter" idx="13"/>
          </p:nvPr>
        </p:nvSpPr>
        <p:spPr>
          <a:xfrm>
            <a:off x="558800" y="946150"/>
            <a:ext cx="10922000" cy="4014788"/>
          </a:xfrm>
        </p:spPr>
        <p:txBody>
          <a:bodyPr/>
          <a:lstStyle/>
          <a:p>
            <a:r>
              <a:rPr lang="en-CA" altLang="en-US" sz="2400" dirty="0" err="1"/>
              <a:t>Aucun</a:t>
            </a:r>
            <a:r>
              <a:rPr lang="en-CA" altLang="en-US" sz="2400" dirty="0"/>
              <a:t> </a:t>
            </a:r>
            <a:r>
              <a:rPr lang="en-CA" altLang="en-US" sz="2400" dirty="0" err="1"/>
              <a:t>autre</a:t>
            </a:r>
            <a:r>
              <a:rPr lang="en-CA" altLang="en-US" sz="2400" dirty="0"/>
              <a:t> </a:t>
            </a:r>
            <a:r>
              <a:rPr lang="en-CA" altLang="en-US" sz="2400" dirty="0" err="1"/>
              <a:t>cas</a:t>
            </a:r>
            <a:r>
              <a:rPr lang="en-CA" altLang="en-US" sz="2400" dirty="0"/>
              <a:t> de LSD </a:t>
            </a:r>
            <a:r>
              <a:rPr lang="en-CA" altLang="en-US" sz="2400" dirty="0" err="1"/>
              <a:t>n'a</a:t>
            </a:r>
            <a:r>
              <a:rPr lang="en-CA" altLang="en-US" sz="2400" dirty="0"/>
              <a:t> </a:t>
            </a:r>
            <a:r>
              <a:rPr lang="en-CA" altLang="en-US" sz="2400" dirty="0" err="1"/>
              <a:t>été</a:t>
            </a:r>
            <a:r>
              <a:rPr lang="en-CA" altLang="en-US" sz="2400" dirty="0"/>
              <a:t> </a:t>
            </a:r>
            <a:r>
              <a:rPr lang="en-CA" altLang="en-US" sz="2400" dirty="0" err="1"/>
              <a:t>signalé</a:t>
            </a:r>
            <a:r>
              <a:rPr lang="en-CA" altLang="en-US" sz="2400" dirty="0"/>
              <a:t> au </a:t>
            </a:r>
            <a:r>
              <a:rPr lang="en-CA" altLang="en-US" sz="2400" dirty="0" err="1">
                <a:hlinkClick r:id="rId3"/>
              </a:rPr>
              <a:t>Japon</a:t>
            </a:r>
            <a:endParaRPr lang="en-CA" altLang="en-US" sz="2400" dirty="0"/>
          </a:p>
          <a:p>
            <a:pPr lvl="1"/>
            <a:r>
              <a:rPr lang="en-CA" altLang="en-US" dirty="0"/>
              <a:t>Les premiers </a:t>
            </a:r>
            <a:r>
              <a:rPr lang="en-CA" altLang="en-US" dirty="0" err="1"/>
              <a:t>cas</a:t>
            </a:r>
            <a:r>
              <a:rPr lang="en-CA" altLang="en-US" dirty="0"/>
              <a:t> </a:t>
            </a:r>
            <a:r>
              <a:rPr lang="en-CA" altLang="en-US" dirty="0" err="1"/>
              <a:t>ont</a:t>
            </a:r>
            <a:r>
              <a:rPr lang="en-CA" altLang="en-US" dirty="0"/>
              <a:t> </a:t>
            </a:r>
            <a:r>
              <a:rPr lang="en-CA" altLang="en-US" dirty="0" err="1"/>
              <a:t>été</a:t>
            </a:r>
            <a:r>
              <a:rPr lang="en-CA" altLang="en-US" dirty="0"/>
              <a:t> </a:t>
            </a:r>
            <a:r>
              <a:rPr lang="en-CA" altLang="en-US" dirty="0" err="1"/>
              <a:t>signalés</a:t>
            </a:r>
            <a:r>
              <a:rPr lang="en-CA" altLang="en-US" dirty="0"/>
              <a:t> chez des </a:t>
            </a:r>
            <a:r>
              <a:rPr lang="en-CA" altLang="en-US" dirty="0" err="1"/>
              <a:t>bovins</a:t>
            </a:r>
            <a:r>
              <a:rPr lang="en-CA" altLang="en-US" dirty="0"/>
              <a:t> dans la </a:t>
            </a:r>
            <a:r>
              <a:rPr lang="en-CA" altLang="en-US" dirty="0" err="1"/>
              <a:t>ville</a:t>
            </a:r>
            <a:r>
              <a:rPr lang="en-CA" altLang="en-US" dirty="0"/>
              <a:t> </a:t>
            </a:r>
            <a:r>
              <a:rPr lang="en-CA" altLang="en-US" dirty="0" err="1"/>
              <a:t>d'Itoshima</a:t>
            </a:r>
            <a:r>
              <a:rPr lang="en-CA" altLang="en-US" dirty="0"/>
              <a:t>, </a:t>
            </a:r>
            <a:r>
              <a:rPr lang="en-CA" altLang="en-US" dirty="0" err="1"/>
              <a:t>préfecture</a:t>
            </a:r>
            <a:r>
              <a:rPr lang="en-CA" altLang="en-US" dirty="0"/>
              <a:t> de Fukuoka</a:t>
            </a:r>
          </a:p>
          <a:p>
            <a:pPr lvl="1"/>
            <a:r>
              <a:rPr lang="en-CA" altLang="en-US" dirty="0"/>
              <a:t>22 </a:t>
            </a:r>
            <a:r>
              <a:rPr lang="en-CA" altLang="en-US" dirty="0" err="1"/>
              <a:t>cas</a:t>
            </a:r>
            <a:r>
              <a:rPr lang="en-CA" altLang="en-US" dirty="0"/>
              <a:t> </a:t>
            </a:r>
            <a:r>
              <a:rPr lang="en-CA" altLang="en-US" dirty="0" err="1"/>
              <a:t>déclarés</a:t>
            </a:r>
            <a:r>
              <a:rPr lang="en-CA" altLang="en-US" dirty="0"/>
              <a:t> au total </a:t>
            </a:r>
          </a:p>
          <a:p>
            <a:r>
              <a:rPr lang="en-CA" altLang="en-US" sz="2400" dirty="0">
                <a:hlinkClick r:id="rId4"/>
              </a:rPr>
              <a:t>La </a:t>
            </a:r>
            <a:r>
              <a:rPr lang="en-CA" altLang="en-US" sz="2400" dirty="0" err="1">
                <a:hlinkClick r:id="rId4"/>
              </a:rPr>
              <a:t>Namibie</a:t>
            </a:r>
            <a:r>
              <a:rPr lang="en-CA" altLang="en-US" sz="2400" dirty="0">
                <a:hlinkClick r:id="rId4"/>
              </a:rPr>
              <a:t> </a:t>
            </a:r>
            <a:r>
              <a:rPr lang="en-CA" altLang="en-US" sz="2400" dirty="0"/>
              <a:t>a </a:t>
            </a:r>
            <a:r>
              <a:rPr lang="en-CA" altLang="en-US" sz="2400" dirty="0" err="1"/>
              <a:t>signalé</a:t>
            </a:r>
            <a:r>
              <a:rPr lang="en-CA" altLang="en-US" sz="2400" dirty="0"/>
              <a:t> des </a:t>
            </a:r>
            <a:r>
              <a:rPr lang="en-CA" altLang="en-US" sz="2400" dirty="0" err="1"/>
              <a:t>cas</a:t>
            </a:r>
            <a:r>
              <a:rPr lang="en-CA" altLang="en-US" sz="2400" dirty="0"/>
              <a:t> de LSD dans la </a:t>
            </a:r>
            <a:r>
              <a:rPr lang="en-CA" altLang="en-US" sz="2400" dirty="0" err="1"/>
              <a:t>région</a:t>
            </a:r>
            <a:r>
              <a:rPr lang="en-CA" altLang="en-US" sz="2400" dirty="0"/>
              <a:t> </a:t>
            </a:r>
            <a:r>
              <a:rPr lang="en-CA" altLang="en-US" sz="2400" dirty="0" err="1"/>
              <a:t>d'Otjozondjupa</a:t>
            </a:r>
            <a:r>
              <a:rPr lang="en-CA" altLang="en-US" sz="2400" dirty="0"/>
              <a:t> </a:t>
            </a:r>
            <a:r>
              <a:rPr lang="en-CA" altLang="en-US" sz="2400" dirty="0" err="1"/>
              <a:t>en</a:t>
            </a:r>
            <a:r>
              <a:rPr lang="en-CA" altLang="en-US" sz="2400" dirty="0"/>
              <a:t> </a:t>
            </a:r>
            <a:r>
              <a:rPr lang="en-CA" altLang="en-US" sz="2400" dirty="0" err="1"/>
              <a:t>juin</a:t>
            </a:r>
            <a:r>
              <a:rPr lang="en-CA" altLang="en-US" sz="2400" dirty="0"/>
              <a:t> 2024.</a:t>
            </a:r>
          </a:p>
          <a:p>
            <a:pPr lvl="1"/>
            <a:r>
              <a:rPr lang="en-CA" altLang="en-US" dirty="0" err="1"/>
              <a:t>L'épidémie</a:t>
            </a:r>
            <a:r>
              <a:rPr lang="en-CA" altLang="en-US" dirty="0"/>
              <a:t> </a:t>
            </a:r>
            <a:r>
              <a:rPr lang="en-CA" altLang="en-US" dirty="0" err="1"/>
              <a:t>s'est</a:t>
            </a:r>
            <a:r>
              <a:rPr lang="en-CA" altLang="en-US" dirty="0"/>
              <a:t> </a:t>
            </a:r>
            <a:r>
              <a:rPr lang="en-CA" altLang="en-US" dirty="0" err="1"/>
              <a:t>propagée</a:t>
            </a:r>
            <a:r>
              <a:rPr lang="en-CA" altLang="en-US" dirty="0"/>
              <a:t> à </a:t>
            </a:r>
            <a:r>
              <a:rPr lang="en-CA" altLang="en-US" dirty="0" err="1"/>
              <a:t>plusieurs</a:t>
            </a:r>
            <a:r>
              <a:rPr lang="en-CA" altLang="en-US" dirty="0"/>
              <a:t> </a:t>
            </a:r>
            <a:r>
              <a:rPr lang="en-CA" altLang="en-US" dirty="0" err="1"/>
              <a:t>régions</a:t>
            </a:r>
            <a:r>
              <a:rPr lang="en-CA" altLang="en-US" dirty="0"/>
              <a:t>, avec 1 564 </a:t>
            </a:r>
            <a:r>
              <a:rPr lang="en-CA" altLang="en-US" dirty="0" err="1"/>
              <a:t>cas</a:t>
            </a:r>
            <a:r>
              <a:rPr lang="en-CA" altLang="en-US" dirty="0"/>
              <a:t> </a:t>
            </a:r>
            <a:r>
              <a:rPr lang="en-CA" altLang="en-US" dirty="0" err="1"/>
              <a:t>cliniques</a:t>
            </a:r>
            <a:r>
              <a:rPr lang="en-CA" altLang="en-US" dirty="0"/>
              <a:t> et 443 </a:t>
            </a:r>
            <a:r>
              <a:rPr lang="en-CA" altLang="en-US" dirty="0" err="1"/>
              <a:t>décès</a:t>
            </a:r>
            <a:r>
              <a:rPr lang="en-CA" altLang="en-US" dirty="0"/>
              <a:t> </a:t>
            </a:r>
            <a:r>
              <a:rPr lang="en-CA" altLang="en-US" dirty="0" err="1"/>
              <a:t>enregistrés</a:t>
            </a:r>
            <a:endParaRPr lang="en-CA" altLang="en-US" dirty="0"/>
          </a:p>
          <a:p>
            <a:endParaRPr lang="en-CA" altLang="en-US" sz="2400" dirty="0"/>
          </a:p>
        </p:txBody>
      </p:sp>
      <p:sp>
        <p:nvSpPr>
          <p:cNvPr id="36868" name="Slide Number Placeholder 3">
            <a:extLst>
              <a:ext uri="{FF2B5EF4-FFF2-40B4-BE49-F238E27FC236}">
                <a16:creationId xmlns:a16="http://schemas.microsoft.com/office/drawing/2014/main" id="{5F559B40-73AF-494E-BACE-B3533DBE4961}"/>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C159292-10BC-4D48-BFB1-D0F01C1E32BB}" type="slidenum">
              <a:rPr lang="en-US" altLang="en-US" sz="1200" smtClean="0">
                <a:solidFill>
                  <a:srgbClr val="898989"/>
                </a:solidFill>
              </a:rPr>
              <a:t>12</a:t>
            </a:fld>
            <a:endParaRPr lang="en-US" altLang="en-US" sz="1200">
              <a:solidFill>
                <a:srgbClr val="898989"/>
              </a:solidFill>
            </a:endParaRPr>
          </a:p>
        </p:txBody>
      </p:sp>
      <p:sp>
        <p:nvSpPr>
          <p:cNvPr id="36869" name="TextBox 7">
            <a:extLst>
              <a:ext uri="{FF2B5EF4-FFF2-40B4-BE49-F238E27FC236}">
                <a16:creationId xmlns:a16="http://schemas.microsoft.com/office/drawing/2014/main" id="{7041BE64-BBB1-3E74-7828-D443AB01AEBE}"/>
              </a:ext>
            </a:extLst>
          </p:cNvPr>
          <p:cNvSpPr txBox="1">
            <a:spLocks noChangeArrowheads="1"/>
          </p:cNvSpPr>
          <p:nvPr/>
        </p:nvSpPr>
        <p:spPr bwMode="auto">
          <a:xfrm>
            <a:off x="528638" y="629602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Signaux LSD : mai 2015 - mars 2025</a:t>
            </a:r>
            <a:endParaRPr lang="en-CA" altLang="en-US" sz="1400"/>
          </a:p>
        </p:txBody>
      </p:sp>
      <p:pic>
        <p:nvPicPr>
          <p:cNvPr id="36870" name="Picture 3">
            <a:extLst>
              <a:ext uri="{FF2B5EF4-FFF2-40B4-BE49-F238E27FC236}">
                <a16:creationId xmlns:a16="http://schemas.microsoft.com/office/drawing/2014/main" id="{2344FB67-195C-D37A-0055-260B810B84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765550"/>
            <a:ext cx="11569700" cy="23764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6A4F-942E-F441-F002-1AF2D205FF43}"/>
              </a:ext>
            </a:extLst>
          </p:cNvPr>
          <p:cNvSpPr>
            <a:spLocks noGrp="1"/>
          </p:cNvSpPr>
          <p:nvPr>
            <p:ph type="title"/>
          </p:nvPr>
        </p:nvSpPr>
        <p:spPr>
          <a:xfrm>
            <a:off x="114300" y="-95250"/>
            <a:ext cx="10515600" cy="1325563"/>
          </a:xfrm>
        </p:spPr>
        <p:txBody>
          <a:bodyPr/>
          <a:lstStyle/>
          <a:p>
            <a:pPr>
              <a:defRPr/>
            </a:pPr>
            <a:r>
              <a:rPr lang="en-CA" sz="3200" dirty="0"/>
              <a:t>Résultats scientifiques</a:t>
            </a:r>
          </a:p>
        </p:txBody>
      </p:sp>
      <p:sp>
        <p:nvSpPr>
          <p:cNvPr id="38915" name="Text Placeholder 5">
            <a:extLst>
              <a:ext uri="{FF2B5EF4-FFF2-40B4-BE49-F238E27FC236}">
                <a16:creationId xmlns:a16="http://schemas.microsoft.com/office/drawing/2014/main" id="{DF567D95-51A0-E986-A989-51A897EF12E8}"/>
              </a:ext>
            </a:extLst>
          </p:cNvPr>
          <p:cNvSpPr>
            <a:spLocks noGrp="1"/>
          </p:cNvSpPr>
          <p:nvPr>
            <p:ph type="body" sz="quarter" idx="13"/>
          </p:nvPr>
        </p:nvSpPr>
        <p:spPr>
          <a:xfrm>
            <a:off x="259556" y="908844"/>
            <a:ext cx="11672888" cy="5768975"/>
          </a:xfrm>
        </p:spPr>
        <p:txBody>
          <a:bodyPr/>
          <a:lstStyle/>
          <a:p>
            <a:r>
              <a:rPr lang="en-CA" altLang="en-US" sz="1800" b="1" dirty="0">
                <a:hlinkClick r:id="rId3"/>
              </a:rPr>
              <a:t>Le premier </a:t>
            </a:r>
            <a:r>
              <a:rPr lang="en-CA" altLang="en-US" sz="1800" b="1" dirty="0" err="1">
                <a:hlinkClick r:id="rId3"/>
              </a:rPr>
              <a:t>isolement</a:t>
            </a:r>
            <a:r>
              <a:rPr lang="en-CA" altLang="en-US" sz="1800" b="1" dirty="0">
                <a:hlinkClick r:id="rId3"/>
              </a:rPr>
              <a:t> du virus </a:t>
            </a:r>
            <a:r>
              <a:rPr lang="en-CA" altLang="en-US" sz="1800" b="1" dirty="0" err="1">
                <a:hlinkClick r:id="rId3"/>
              </a:rPr>
              <a:t>Sindbis</a:t>
            </a:r>
            <a:r>
              <a:rPr lang="en-CA" altLang="en-US" sz="1800" b="1" dirty="0">
                <a:hlinkClick r:id="rId3"/>
              </a:rPr>
              <a:t> chez des </a:t>
            </a:r>
            <a:r>
              <a:rPr lang="en-CA" altLang="en-US" sz="1800" b="1" dirty="0" err="1">
                <a:hlinkClick r:id="rId3"/>
              </a:rPr>
              <a:t>moustiques</a:t>
            </a:r>
            <a:r>
              <a:rPr lang="en-CA" altLang="en-US" sz="1800" b="1" dirty="0">
                <a:hlinkClick r:id="rId3"/>
              </a:rPr>
              <a:t> du </a:t>
            </a:r>
            <a:r>
              <a:rPr lang="en-CA" altLang="en-US" sz="1800" b="1" dirty="0" err="1">
                <a:hlinkClick r:id="rId3"/>
              </a:rPr>
              <a:t>sud-ouest</a:t>
            </a:r>
            <a:r>
              <a:rPr lang="en-CA" altLang="en-US" sz="1800" b="1" dirty="0">
                <a:hlinkClick r:id="rId3"/>
              </a:rPr>
              <a:t> de </a:t>
            </a:r>
            <a:r>
              <a:rPr lang="en-CA" altLang="en-US" sz="1800" b="1" dirty="0" err="1">
                <a:hlinkClick r:id="rId3"/>
              </a:rPr>
              <a:t>l'Espagne</a:t>
            </a:r>
            <a:r>
              <a:rPr lang="en-CA" altLang="en-US" sz="1800" b="1" dirty="0">
                <a:hlinkClick r:id="rId3"/>
              </a:rPr>
              <a:t> </a:t>
            </a:r>
            <a:r>
              <a:rPr lang="en-CA" altLang="en-US" sz="1800" b="1" dirty="0" err="1">
                <a:hlinkClick r:id="rId3"/>
              </a:rPr>
              <a:t>révèle</a:t>
            </a:r>
            <a:r>
              <a:rPr lang="en-CA" altLang="en-US" sz="1800" b="1" dirty="0">
                <a:hlinkClick r:id="rId3"/>
              </a:rPr>
              <a:t> </a:t>
            </a:r>
            <a:r>
              <a:rPr lang="en-CA" altLang="en-US" sz="1800" b="1" dirty="0" err="1">
                <a:hlinkClick r:id="rId3"/>
              </a:rPr>
              <a:t>une</a:t>
            </a:r>
            <a:r>
              <a:rPr lang="en-CA" altLang="en-US" sz="1800" b="1" dirty="0">
                <a:hlinkClick r:id="rId3"/>
              </a:rPr>
              <a:t> nouvelle introduction </a:t>
            </a:r>
            <a:r>
              <a:rPr lang="en-CA" altLang="en-US" sz="1800" b="1" dirty="0" err="1">
                <a:hlinkClick r:id="rId3"/>
              </a:rPr>
              <a:t>récente</a:t>
            </a:r>
            <a:r>
              <a:rPr lang="en-CA" altLang="en-US" sz="1800" b="1" dirty="0">
                <a:hlinkClick r:id="rId3"/>
              </a:rPr>
              <a:t> </a:t>
            </a:r>
            <a:r>
              <a:rPr lang="en-CA" altLang="en-US" sz="1800" b="1" dirty="0" err="1">
                <a:hlinkClick r:id="rId3"/>
              </a:rPr>
              <a:t>en</a:t>
            </a:r>
            <a:r>
              <a:rPr lang="en-CA" altLang="en-US" sz="1800" b="1" dirty="0">
                <a:hlinkClick r:id="rId3"/>
              </a:rPr>
              <a:t> provenance </a:t>
            </a:r>
            <a:r>
              <a:rPr lang="en-CA" altLang="en-US" sz="1800" b="1" dirty="0" err="1">
                <a:hlinkClick r:id="rId3"/>
              </a:rPr>
              <a:t>d'Afrique</a:t>
            </a:r>
            <a:endParaRPr lang="en-CA" altLang="en-US" sz="1800" b="1" dirty="0"/>
          </a:p>
          <a:p>
            <a:r>
              <a:rPr lang="en-CA" altLang="en-US" sz="1800" b="1" dirty="0" err="1">
                <a:hlinkClick r:id="rId4"/>
              </a:rPr>
              <a:t>Mécanismes</a:t>
            </a:r>
            <a:r>
              <a:rPr lang="en-CA" altLang="en-US" sz="1800" b="1" dirty="0">
                <a:hlinkClick r:id="rId4"/>
              </a:rPr>
              <a:t> </a:t>
            </a:r>
            <a:r>
              <a:rPr lang="en-CA" altLang="en-US" sz="1800" b="1" dirty="0" err="1">
                <a:hlinkClick r:id="rId4"/>
              </a:rPr>
              <a:t>potentiels</a:t>
            </a:r>
            <a:r>
              <a:rPr lang="en-CA" altLang="en-US" sz="1800" b="1" dirty="0">
                <a:hlinkClick r:id="rId4"/>
              </a:rPr>
              <a:t> de </a:t>
            </a:r>
            <a:r>
              <a:rPr lang="en-CA" altLang="en-US" sz="1800" b="1" dirty="0" err="1">
                <a:hlinkClick r:id="rId4"/>
              </a:rPr>
              <a:t>l'émergence</a:t>
            </a:r>
            <a:r>
              <a:rPr lang="en-CA" altLang="en-US" sz="1800" b="1" dirty="0">
                <a:hlinkClick r:id="rId4"/>
              </a:rPr>
              <a:t> et de la propagation du virus de la </a:t>
            </a:r>
            <a:r>
              <a:rPr lang="en-CA" altLang="en-US" sz="1800" b="1" dirty="0" err="1">
                <a:hlinkClick r:id="rId4"/>
              </a:rPr>
              <a:t>fièvre</a:t>
            </a:r>
            <a:r>
              <a:rPr lang="en-CA" altLang="en-US" sz="1800" b="1" dirty="0">
                <a:hlinkClick r:id="rId4"/>
              </a:rPr>
              <a:t> </a:t>
            </a:r>
            <a:r>
              <a:rPr lang="en-CA" altLang="en-US" sz="1800" b="1" dirty="0" err="1">
                <a:hlinkClick r:id="rId4"/>
              </a:rPr>
              <a:t>catarrhale</a:t>
            </a:r>
            <a:r>
              <a:rPr lang="en-CA" altLang="en-US" sz="1800" b="1" dirty="0">
                <a:hlinkClick r:id="rId4"/>
              </a:rPr>
              <a:t> du mouton</a:t>
            </a:r>
            <a:endParaRPr lang="en-CA" altLang="en-US" sz="1800" b="1" dirty="0"/>
          </a:p>
          <a:p>
            <a:r>
              <a:rPr lang="en-CA" altLang="en-US" sz="1800" b="1" dirty="0">
                <a:hlinkClick r:id="rId5"/>
              </a:rPr>
              <a:t>Cas </a:t>
            </a:r>
            <a:r>
              <a:rPr lang="en-CA" altLang="en-US" sz="1800" b="1" dirty="0" err="1">
                <a:hlinkClick r:id="rId5"/>
              </a:rPr>
              <a:t>mortel</a:t>
            </a:r>
            <a:r>
              <a:rPr lang="en-CA" altLang="en-US" sz="1800" b="1" dirty="0">
                <a:hlinkClick r:id="rId5"/>
              </a:rPr>
              <a:t> de </a:t>
            </a:r>
            <a:r>
              <a:rPr lang="en-CA" altLang="en-US" sz="1800" b="1" dirty="0" err="1">
                <a:hlinkClick r:id="rId5"/>
              </a:rPr>
              <a:t>leishmaniose</a:t>
            </a:r>
            <a:r>
              <a:rPr lang="en-CA" altLang="en-US" sz="1800" b="1" dirty="0">
                <a:hlinkClick r:id="rId5"/>
              </a:rPr>
              <a:t> </a:t>
            </a:r>
            <a:r>
              <a:rPr lang="en-CA" altLang="en-US" sz="1800" b="1" dirty="0" err="1">
                <a:hlinkClick r:id="rId5"/>
              </a:rPr>
              <a:t>viscérale</a:t>
            </a:r>
            <a:r>
              <a:rPr lang="en-CA" altLang="en-US" sz="1800" b="1" dirty="0">
                <a:hlinkClick r:id="rId5"/>
              </a:rPr>
              <a:t> </a:t>
            </a:r>
            <a:r>
              <a:rPr lang="en-CA" altLang="en-US" sz="1800" b="1" dirty="0" err="1">
                <a:hlinkClick r:id="rId5"/>
              </a:rPr>
              <a:t>importée</a:t>
            </a:r>
            <a:r>
              <a:rPr lang="en-CA" altLang="en-US" sz="1800" b="1" dirty="0">
                <a:hlinkClick r:id="rId5"/>
              </a:rPr>
              <a:t> chez un </a:t>
            </a:r>
            <a:r>
              <a:rPr lang="en-CA" altLang="en-US" sz="1800" b="1" dirty="0" err="1">
                <a:hlinkClick r:id="rId5"/>
              </a:rPr>
              <a:t>chien</a:t>
            </a:r>
            <a:r>
              <a:rPr lang="en-CA" altLang="en-US" sz="1800" b="1" dirty="0">
                <a:hlinkClick r:id="rId5"/>
              </a:rPr>
              <a:t> </a:t>
            </a:r>
            <a:r>
              <a:rPr lang="en-CA" altLang="en-US" sz="1800" b="1" dirty="0" err="1">
                <a:hlinkClick r:id="rId5"/>
              </a:rPr>
              <a:t>causée</a:t>
            </a:r>
            <a:r>
              <a:rPr lang="en-CA" altLang="en-US" sz="1800" b="1" dirty="0">
                <a:hlinkClick r:id="rId5"/>
              </a:rPr>
              <a:t> par Leishmania infantum </a:t>
            </a:r>
            <a:r>
              <a:rPr lang="en-CA" altLang="en-US" sz="1800" b="1" dirty="0" err="1">
                <a:hlinkClick r:id="rId5"/>
              </a:rPr>
              <a:t>en</a:t>
            </a:r>
            <a:r>
              <a:rPr lang="en-CA" altLang="en-US" sz="1800" b="1" dirty="0">
                <a:hlinkClick r:id="rId5"/>
              </a:rPr>
              <a:t> </a:t>
            </a:r>
            <a:r>
              <a:rPr lang="en-CA" altLang="en-US" sz="1800" b="1" dirty="0" err="1">
                <a:hlinkClick r:id="rId5"/>
              </a:rPr>
              <a:t>Guyane</a:t>
            </a:r>
            <a:r>
              <a:rPr lang="en-CA" altLang="en-US" sz="1800" b="1" dirty="0">
                <a:hlinkClick r:id="rId5"/>
              </a:rPr>
              <a:t> française</a:t>
            </a:r>
            <a:endParaRPr lang="en-CA" altLang="en-US" sz="1800" b="1" dirty="0"/>
          </a:p>
          <a:p>
            <a:r>
              <a:rPr lang="en-CA" altLang="en-US" sz="1800" b="1" dirty="0">
                <a:hlinkClick r:id="rId6"/>
              </a:rPr>
              <a:t>Infection par le virus Oz chez 6 </a:t>
            </a:r>
            <a:r>
              <a:rPr lang="en-CA" altLang="en-US" sz="1800" b="1" dirty="0" err="1">
                <a:hlinkClick r:id="rId6"/>
              </a:rPr>
              <a:t>espèces</a:t>
            </a:r>
            <a:r>
              <a:rPr lang="en-CA" altLang="en-US" sz="1800" b="1" dirty="0">
                <a:hlinkClick r:id="rId6"/>
              </a:rPr>
              <a:t> </a:t>
            </a:r>
            <a:r>
              <a:rPr lang="en-CA" altLang="en-US" sz="1800" b="1" dirty="0" err="1">
                <a:hlinkClick r:id="rId6"/>
              </a:rPr>
              <a:t>animales</a:t>
            </a:r>
            <a:r>
              <a:rPr lang="en-CA" altLang="en-US" sz="1800" b="1" dirty="0">
                <a:hlinkClick r:id="rId6"/>
              </a:rPr>
              <a:t>, y </a:t>
            </a:r>
            <a:r>
              <a:rPr lang="en-CA" altLang="en-US" sz="1800" b="1" dirty="0" err="1">
                <a:hlinkClick r:id="rId6"/>
              </a:rPr>
              <a:t>compris</a:t>
            </a:r>
            <a:r>
              <a:rPr lang="en-CA" altLang="en-US" sz="1800" b="1" dirty="0">
                <a:hlinkClick r:id="rId6"/>
              </a:rPr>
              <a:t> les macaques, les ours et les </a:t>
            </a:r>
            <a:r>
              <a:rPr lang="en-CA" altLang="en-US" sz="1800" b="1" dirty="0" err="1">
                <a:hlinkClick r:id="rId6"/>
              </a:rPr>
              <a:t>animaux</a:t>
            </a:r>
            <a:r>
              <a:rPr lang="en-CA" altLang="en-US" sz="1800" b="1" dirty="0">
                <a:hlinkClick r:id="rId6"/>
              </a:rPr>
              <a:t> de compagnie, </a:t>
            </a:r>
            <a:r>
              <a:rPr lang="en-CA" altLang="en-US" sz="1800" b="1" dirty="0" err="1">
                <a:hlinkClick r:id="rId6"/>
              </a:rPr>
              <a:t>Japon</a:t>
            </a:r>
            <a:endParaRPr lang="en-CA" altLang="en-US" sz="1800" b="1" dirty="0"/>
          </a:p>
          <a:p>
            <a:r>
              <a:rPr lang="en-CA" altLang="en-US" sz="1800" b="1" dirty="0">
                <a:hlinkClick r:id="rId7"/>
              </a:rPr>
              <a:t>Un </a:t>
            </a:r>
            <a:r>
              <a:rPr lang="en-CA" altLang="en-US" sz="1800" b="1" dirty="0" err="1">
                <a:hlinkClick r:id="rId7"/>
              </a:rPr>
              <a:t>loup</a:t>
            </a:r>
            <a:r>
              <a:rPr lang="en-CA" altLang="en-US" sz="1800" b="1" dirty="0">
                <a:hlinkClick r:id="rId7"/>
              </a:rPr>
              <a:t> à la </a:t>
            </a:r>
            <a:r>
              <a:rPr lang="en-CA" altLang="en-US" sz="1800" b="1" dirty="0" err="1">
                <a:hlinkClick r:id="rId7"/>
              </a:rPr>
              <a:t>porte</a:t>
            </a:r>
            <a:r>
              <a:rPr lang="en-CA" altLang="en-US" sz="1800" b="1" dirty="0">
                <a:hlinkClick r:id="rId7"/>
              </a:rPr>
              <a:t> : </a:t>
            </a:r>
            <a:r>
              <a:rPr lang="en-CA" altLang="en-US" sz="1800" b="1" dirty="0" err="1">
                <a:hlinkClick r:id="rId7"/>
              </a:rPr>
              <a:t>l'écologie</a:t>
            </a:r>
            <a:r>
              <a:rPr lang="en-CA" altLang="en-US" sz="1800" b="1" dirty="0">
                <a:hlinkClick r:id="rId7"/>
              </a:rPr>
              <a:t>, </a:t>
            </a:r>
            <a:r>
              <a:rPr lang="en-CA" altLang="en-US" sz="1800" b="1" dirty="0" err="1">
                <a:hlinkClick r:id="rId7"/>
              </a:rPr>
              <a:t>l'épidémiologie</a:t>
            </a:r>
            <a:r>
              <a:rPr lang="en-CA" altLang="en-US" sz="1800" b="1" dirty="0">
                <a:hlinkClick r:id="rId7"/>
              </a:rPr>
              <a:t> et </a:t>
            </a:r>
            <a:r>
              <a:rPr lang="en-CA" altLang="en-US" sz="1800" b="1" dirty="0" err="1">
                <a:hlinkClick r:id="rId7"/>
              </a:rPr>
              <a:t>l'émergence</a:t>
            </a:r>
            <a:r>
              <a:rPr lang="en-CA" altLang="en-US" sz="1800" b="1" dirty="0">
                <a:hlinkClick r:id="rId7"/>
              </a:rPr>
              <a:t> de la </a:t>
            </a:r>
            <a:r>
              <a:rPr lang="en-CA" altLang="en-US" sz="1800" b="1" dirty="0" err="1">
                <a:hlinkClick r:id="rId7"/>
              </a:rPr>
              <a:t>fièvre</a:t>
            </a:r>
            <a:r>
              <a:rPr lang="en-CA" altLang="en-US" sz="1800" b="1" dirty="0">
                <a:hlinkClick r:id="rId7"/>
              </a:rPr>
              <a:t> </a:t>
            </a:r>
            <a:r>
              <a:rPr lang="en-CA" altLang="en-US" sz="1800" b="1" dirty="0" err="1">
                <a:hlinkClick r:id="rId7"/>
              </a:rPr>
              <a:t>pourprée</a:t>
            </a:r>
            <a:r>
              <a:rPr lang="en-CA" altLang="en-US" sz="1800" b="1" dirty="0">
                <a:hlinkClick r:id="rId7"/>
              </a:rPr>
              <a:t> des </a:t>
            </a:r>
            <a:r>
              <a:rPr lang="en-CA" altLang="en-US" sz="1800" b="1" dirty="0" err="1">
                <a:hlinkClick r:id="rId7"/>
              </a:rPr>
              <a:t>montagnes</a:t>
            </a:r>
            <a:r>
              <a:rPr lang="en-CA" altLang="en-US" sz="1800" b="1" dirty="0">
                <a:hlinkClick r:id="rId7"/>
              </a:rPr>
              <a:t> </a:t>
            </a:r>
            <a:r>
              <a:rPr lang="en-CA" altLang="en-US" sz="1800" b="1" dirty="0" err="1">
                <a:hlinkClick r:id="rId7"/>
              </a:rPr>
              <a:t>Rocheuses</a:t>
            </a:r>
            <a:r>
              <a:rPr lang="en-CA" altLang="en-US" sz="1800" b="1" dirty="0">
                <a:hlinkClick r:id="rId7"/>
              </a:rPr>
              <a:t> au </a:t>
            </a:r>
            <a:r>
              <a:rPr lang="en-CA" altLang="en-US" sz="1800" b="1" dirty="0" err="1">
                <a:hlinkClick r:id="rId7"/>
              </a:rPr>
              <a:t>niveau</a:t>
            </a:r>
            <a:r>
              <a:rPr lang="en-CA" altLang="en-US" sz="1800" b="1" dirty="0">
                <a:hlinkClick r:id="rId7"/>
              </a:rPr>
              <a:t> </a:t>
            </a:r>
            <a:r>
              <a:rPr lang="en-CA" altLang="en-US" sz="1800" b="1" dirty="0" err="1">
                <a:hlinkClick r:id="rId7"/>
              </a:rPr>
              <a:t>communautaire</a:t>
            </a:r>
            <a:r>
              <a:rPr lang="en-CA" altLang="en-US" sz="1800" b="1" dirty="0">
                <a:hlinkClick r:id="rId7"/>
              </a:rPr>
              <a:t> et </a:t>
            </a:r>
            <a:r>
              <a:rPr lang="en-CA" altLang="en-US" sz="1800" b="1" dirty="0" err="1">
                <a:hlinkClick r:id="rId7"/>
              </a:rPr>
              <a:t>urbain</a:t>
            </a:r>
            <a:r>
              <a:rPr lang="en-CA" altLang="en-US" sz="1800" b="1" dirty="0">
                <a:hlinkClick r:id="rId7"/>
              </a:rPr>
              <a:t> dans les </a:t>
            </a:r>
            <a:r>
              <a:rPr lang="en-CA" altLang="en-US" sz="1800" b="1" dirty="0" err="1">
                <a:hlinkClick r:id="rId7"/>
              </a:rPr>
              <a:t>Amériques</a:t>
            </a:r>
            <a:endParaRPr lang="en-CA" altLang="en-US" sz="1800" b="1" dirty="0"/>
          </a:p>
          <a:p>
            <a:r>
              <a:rPr lang="en-CA" altLang="en-US" sz="1800" b="1" dirty="0">
                <a:hlinkClick r:id="rId8"/>
              </a:rPr>
              <a:t>Propagation </a:t>
            </a:r>
            <a:r>
              <a:rPr lang="en-CA" altLang="en-US" sz="1800" b="1" dirty="0" err="1">
                <a:hlinkClick r:id="rId8"/>
              </a:rPr>
              <a:t>internationale</a:t>
            </a:r>
            <a:r>
              <a:rPr lang="en-CA" altLang="en-US" sz="1800" b="1" dirty="0">
                <a:hlinkClick r:id="rId8"/>
              </a:rPr>
              <a:t> du virus Oropouche </a:t>
            </a:r>
            <a:r>
              <a:rPr lang="en-CA" altLang="en-US" sz="1800" b="1" dirty="0" err="1">
                <a:hlinkClick r:id="rId8"/>
              </a:rPr>
              <a:t>associée</a:t>
            </a:r>
            <a:r>
              <a:rPr lang="en-CA" altLang="en-US" sz="1800" b="1" dirty="0">
                <a:hlinkClick r:id="rId8"/>
              </a:rPr>
              <a:t> aux voyages au-</a:t>
            </a:r>
            <a:r>
              <a:rPr lang="en-CA" altLang="en-US" sz="1800" b="1" dirty="0" err="1">
                <a:hlinkClick r:id="rId8"/>
              </a:rPr>
              <a:t>delà</a:t>
            </a:r>
            <a:r>
              <a:rPr lang="en-CA" altLang="en-US" sz="1800" b="1" dirty="0">
                <a:hlinkClick r:id="rId8"/>
              </a:rPr>
              <a:t> de </a:t>
            </a:r>
            <a:r>
              <a:rPr lang="en-CA" altLang="en-US" sz="1800" b="1" dirty="0" err="1">
                <a:hlinkClick r:id="rId8"/>
              </a:rPr>
              <a:t>l'Amazonie</a:t>
            </a:r>
            <a:endParaRPr lang="en-CA" altLang="en-US" sz="1800" b="1" dirty="0"/>
          </a:p>
          <a:p>
            <a:r>
              <a:rPr lang="en-CA" altLang="en-US" sz="1800" b="1" dirty="0">
                <a:hlinkClick r:id="rId9"/>
              </a:rPr>
              <a:t>Cas </a:t>
            </a:r>
            <a:r>
              <a:rPr lang="en-CA" altLang="en-US" sz="1800" b="1" dirty="0" err="1">
                <a:hlinkClick r:id="rId9"/>
              </a:rPr>
              <a:t>d'encéphalomyélite</a:t>
            </a:r>
            <a:r>
              <a:rPr lang="en-CA" altLang="en-US" sz="1800" b="1" dirty="0">
                <a:hlinkClick r:id="rId9"/>
              </a:rPr>
              <a:t> </a:t>
            </a:r>
            <a:r>
              <a:rPr lang="en-CA" altLang="en-US" sz="1800" b="1" dirty="0" err="1">
                <a:hlinkClick r:id="rId9"/>
              </a:rPr>
              <a:t>équine</a:t>
            </a:r>
            <a:r>
              <a:rPr lang="en-CA" altLang="en-US" sz="1800" b="1" dirty="0">
                <a:hlinkClick r:id="rId9"/>
              </a:rPr>
              <a:t> </a:t>
            </a:r>
            <a:r>
              <a:rPr lang="en-CA" altLang="en-US" sz="1800" b="1" dirty="0" err="1">
                <a:hlinkClick r:id="rId9"/>
              </a:rPr>
              <a:t>en</a:t>
            </a:r>
            <a:r>
              <a:rPr lang="en-CA" altLang="en-US" sz="1800" b="1" dirty="0">
                <a:hlinkClick r:id="rId9"/>
              </a:rPr>
              <a:t> Uruguay, 2023-2024</a:t>
            </a:r>
            <a:endParaRPr lang="en-CA" altLang="en-US" sz="1800" b="1" dirty="0"/>
          </a:p>
          <a:p>
            <a:r>
              <a:rPr lang="en-CA" altLang="en-US" sz="1800" b="1" dirty="0" err="1">
                <a:hlinkClick r:id="rId10"/>
              </a:rPr>
              <a:t>Caractérisation</a:t>
            </a:r>
            <a:r>
              <a:rPr lang="en-CA" altLang="en-US" sz="1800" b="1" dirty="0">
                <a:hlinkClick r:id="rId10"/>
              </a:rPr>
              <a:t> </a:t>
            </a:r>
            <a:r>
              <a:rPr lang="en-CA" altLang="en-US" sz="1800" b="1" dirty="0" err="1">
                <a:hlinkClick r:id="rId10"/>
              </a:rPr>
              <a:t>génomique</a:t>
            </a:r>
            <a:r>
              <a:rPr lang="en-CA" altLang="en-US" sz="1800" b="1" dirty="0">
                <a:hlinkClick r:id="rId10"/>
              </a:rPr>
              <a:t> et analyse </a:t>
            </a:r>
            <a:r>
              <a:rPr lang="en-CA" altLang="en-US" sz="1800" b="1" dirty="0" err="1">
                <a:hlinkClick r:id="rId10"/>
              </a:rPr>
              <a:t>évolutive</a:t>
            </a:r>
            <a:r>
              <a:rPr lang="en-CA" altLang="en-US" sz="1800" b="1" dirty="0">
                <a:hlinkClick r:id="rId10"/>
              </a:rPr>
              <a:t> </a:t>
            </a:r>
            <a:r>
              <a:rPr lang="en-CA" altLang="en-US" sz="1800" b="1" dirty="0" err="1">
                <a:hlinkClick r:id="rId10"/>
              </a:rPr>
              <a:t>d'une</a:t>
            </a:r>
            <a:r>
              <a:rPr lang="en-CA" altLang="en-US" sz="1800" b="1" dirty="0">
                <a:hlinkClick r:id="rId10"/>
              </a:rPr>
              <a:t> </a:t>
            </a:r>
            <a:r>
              <a:rPr lang="en-CA" altLang="en-US" sz="1800" b="1" dirty="0" err="1">
                <a:hlinkClick r:id="rId10"/>
              </a:rPr>
              <a:t>variante</a:t>
            </a:r>
            <a:r>
              <a:rPr lang="en-CA" altLang="en-US" sz="1800" b="1" dirty="0">
                <a:hlinkClick r:id="rId10"/>
              </a:rPr>
              <a:t> du virus </a:t>
            </a:r>
            <a:r>
              <a:rPr lang="en-CA" altLang="en-US" sz="1800" b="1" dirty="0" err="1">
                <a:hlinkClick r:id="rId10"/>
              </a:rPr>
              <a:t>Getah</a:t>
            </a:r>
            <a:r>
              <a:rPr lang="en-CA" altLang="en-US" sz="1800" b="1" dirty="0">
                <a:hlinkClick r:id="rId10"/>
              </a:rPr>
              <a:t> chez des </a:t>
            </a:r>
            <a:r>
              <a:rPr lang="en-CA" altLang="en-US" sz="1800" b="1" dirty="0" err="1">
                <a:hlinkClick r:id="rId10"/>
              </a:rPr>
              <a:t>porcelets</a:t>
            </a:r>
            <a:r>
              <a:rPr lang="en-CA" altLang="en-US" sz="1800" b="1" dirty="0">
                <a:hlinkClick r:id="rId10"/>
              </a:rPr>
              <a:t> </a:t>
            </a:r>
            <a:r>
              <a:rPr lang="en-CA" altLang="en-US" sz="1800" b="1" dirty="0" err="1">
                <a:hlinkClick r:id="rId10"/>
              </a:rPr>
              <a:t>en</a:t>
            </a:r>
            <a:r>
              <a:rPr lang="en-CA" altLang="en-US" sz="1800" b="1" dirty="0">
                <a:hlinkClick r:id="rId10"/>
              </a:rPr>
              <a:t> Chine centrale</a:t>
            </a:r>
            <a:endParaRPr lang="en-CA" altLang="en-US" sz="1800" b="1" dirty="0"/>
          </a:p>
          <a:p>
            <a:r>
              <a:rPr lang="en-CA" altLang="en-US" sz="1800" b="1" dirty="0">
                <a:hlinkClick r:id="rId11"/>
              </a:rPr>
              <a:t>Le virus Zika module les </a:t>
            </a:r>
            <a:r>
              <a:rPr lang="en-CA" altLang="en-US" sz="1800" b="1" dirty="0" err="1">
                <a:hlinkClick r:id="rId11"/>
              </a:rPr>
              <a:t>fibroblastes</a:t>
            </a:r>
            <a:r>
              <a:rPr lang="en-CA" altLang="en-US" sz="1800" b="1" dirty="0">
                <a:hlinkClick r:id="rId11"/>
              </a:rPr>
              <a:t> </a:t>
            </a:r>
            <a:r>
              <a:rPr lang="en-CA" altLang="en-US" sz="1800" b="1" dirty="0" err="1">
                <a:hlinkClick r:id="rId11"/>
              </a:rPr>
              <a:t>humains</a:t>
            </a:r>
            <a:r>
              <a:rPr lang="en-CA" altLang="en-US" sz="1800" b="1" dirty="0">
                <a:hlinkClick r:id="rId11"/>
              </a:rPr>
              <a:t> pour </a:t>
            </a:r>
            <a:r>
              <a:rPr lang="en-CA" altLang="en-US" sz="1800" b="1" dirty="0" err="1">
                <a:hlinkClick r:id="rId11"/>
              </a:rPr>
              <a:t>améliorer</a:t>
            </a:r>
            <a:r>
              <a:rPr lang="en-CA" altLang="en-US" sz="1800" b="1" dirty="0">
                <a:hlinkClick r:id="rId11"/>
              </a:rPr>
              <a:t> le succès de la transmission </a:t>
            </a:r>
            <a:r>
              <a:rPr lang="en-CA" altLang="en-US" sz="1800" b="1" dirty="0" err="1">
                <a:hlinkClick r:id="rId11"/>
              </a:rPr>
              <a:t>en</a:t>
            </a:r>
            <a:r>
              <a:rPr lang="en-CA" altLang="en-US" sz="1800" b="1" dirty="0">
                <a:hlinkClick r:id="rId11"/>
              </a:rPr>
              <a:t> </a:t>
            </a:r>
            <a:r>
              <a:rPr lang="en-CA" altLang="en-US" sz="1800" b="1" dirty="0" err="1">
                <a:hlinkClick r:id="rId11"/>
              </a:rPr>
              <a:t>laboratoire</a:t>
            </a:r>
            <a:r>
              <a:rPr lang="en-CA" altLang="en-US" sz="1800" b="1" dirty="0">
                <a:hlinkClick r:id="rId11"/>
              </a:rPr>
              <a:t> </a:t>
            </a:r>
            <a:r>
              <a:rPr lang="en-CA" altLang="en-US" sz="1800" b="1" dirty="0" err="1">
                <a:hlinkClick r:id="rId11"/>
              </a:rPr>
              <a:t>contrôlé</a:t>
            </a:r>
            <a:endParaRPr lang="en-CA" altLang="en-US" sz="1800" b="1" dirty="0"/>
          </a:p>
          <a:p>
            <a:r>
              <a:rPr lang="en-CA" altLang="en-US" sz="1800" b="1" dirty="0">
                <a:hlinkClick r:id="rId12"/>
              </a:rPr>
              <a:t>ECDC Chikungunya worldwide overview Février 2025</a:t>
            </a:r>
            <a:endParaRPr lang="en-CA" altLang="en-US" sz="1800" b="1" dirty="0"/>
          </a:p>
          <a:p>
            <a:r>
              <a:rPr lang="en-CA" altLang="en-US" sz="1800" b="1" dirty="0" err="1">
                <a:hlinkClick r:id="rId13"/>
              </a:rPr>
              <a:t>Détection</a:t>
            </a:r>
            <a:r>
              <a:rPr lang="en-CA" altLang="en-US" sz="1800" b="1" dirty="0">
                <a:hlinkClick r:id="rId13"/>
              </a:rPr>
              <a:t> du virus de la </a:t>
            </a:r>
            <a:r>
              <a:rPr lang="en-CA" altLang="en-US" sz="1800" b="1" dirty="0" err="1">
                <a:hlinkClick r:id="rId13"/>
              </a:rPr>
              <a:t>bagaza</a:t>
            </a:r>
            <a:r>
              <a:rPr lang="en-CA" altLang="en-US" sz="1800" b="1" dirty="0">
                <a:hlinkClick r:id="rId13"/>
              </a:rPr>
              <a:t> </a:t>
            </a:r>
            <a:r>
              <a:rPr lang="en-CA" altLang="en-US" sz="1800" b="1" dirty="0" err="1">
                <a:hlinkClick r:id="rId13"/>
              </a:rPr>
              <a:t>en</a:t>
            </a:r>
            <a:r>
              <a:rPr lang="en-CA" altLang="en-US" sz="1800" b="1" dirty="0">
                <a:hlinkClick r:id="rId13"/>
              </a:rPr>
              <a:t> Europe : Une étude </a:t>
            </a:r>
            <a:r>
              <a:rPr lang="en-CA" altLang="en-US" sz="1800" b="1" dirty="0" err="1">
                <a:hlinkClick r:id="rId13"/>
              </a:rPr>
              <a:t>exploratoire</a:t>
            </a:r>
            <a:endParaRPr lang="en-CA" altLang="en-US" sz="1800" b="1" dirty="0"/>
          </a:p>
          <a:p>
            <a:r>
              <a:rPr lang="en-CA" altLang="en-US" sz="1800" b="1" dirty="0">
                <a:hlinkClick r:id="rId14"/>
              </a:rPr>
              <a:t>Les </a:t>
            </a:r>
            <a:r>
              <a:rPr lang="en-CA" altLang="en-US" sz="1800" b="1" dirty="0" err="1">
                <a:hlinkClick r:id="rId14"/>
              </a:rPr>
              <a:t>tiques</a:t>
            </a:r>
            <a:r>
              <a:rPr lang="en-CA" altLang="en-US" sz="1800" b="1" dirty="0">
                <a:hlinkClick r:id="rId14"/>
              </a:rPr>
              <a:t> </a:t>
            </a:r>
            <a:r>
              <a:rPr lang="en-CA" altLang="en-US" sz="1800" b="1" dirty="0" err="1">
                <a:hlinkClick r:id="rId14"/>
              </a:rPr>
              <a:t>sautent</a:t>
            </a:r>
            <a:r>
              <a:rPr lang="en-CA" altLang="en-US" sz="1800" b="1" dirty="0">
                <a:hlinkClick r:id="rId14"/>
              </a:rPr>
              <a:t> dans un monde plus </a:t>
            </a:r>
            <a:r>
              <a:rPr lang="en-CA" altLang="en-US" sz="1800" b="1" dirty="0" err="1">
                <a:hlinkClick r:id="rId14"/>
              </a:rPr>
              <a:t>chaud</a:t>
            </a:r>
            <a:r>
              <a:rPr lang="en-CA" altLang="en-US" sz="1800" b="1" dirty="0">
                <a:hlinkClick r:id="rId14"/>
              </a:rPr>
              <a:t> : Les </a:t>
            </a:r>
            <a:r>
              <a:rPr lang="en-CA" altLang="en-US" sz="1800" b="1" dirty="0" err="1">
                <a:hlinkClick r:id="rId14"/>
              </a:rPr>
              <a:t>déplacements</a:t>
            </a:r>
            <a:r>
              <a:rPr lang="en-CA" altLang="en-US" sz="1800" b="1" dirty="0">
                <a:hlinkClick r:id="rId14"/>
              </a:rPr>
              <a:t> de la distribution </a:t>
            </a:r>
            <a:r>
              <a:rPr lang="en-CA" altLang="en-US" sz="1800" b="1" dirty="0" err="1">
                <a:hlinkClick r:id="rId14"/>
              </a:rPr>
              <a:t>mondiale</a:t>
            </a:r>
            <a:r>
              <a:rPr lang="en-CA" altLang="en-US" sz="1800" b="1" dirty="0">
                <a:hlinkClick r:id="rId14"/>
              </a:rPr>
              <a:t> des </a:t>
            </a:r>
            <a:r>
              <a:rPr lang="en-CA" altLang="en-US" sz="1800" b="1" dirty="0" err="1">
                <a:hlinkClick r:id="rId14"/>
              </a:rPr>
              <a:t>principales</a:t>
            </a:r>
            <a:r>
              <a:rPr lang="en-CA" altLang="en-US" sz="1800" b="1" dirty="0">
                <a:hlinkClick r:id="rId14"/>
              </a:rPr>
              <a:t> </a:t>
            </a:r>
            <a:r>
              <a:rPr lang="en-CA" altLang="en-US" sz="1800" b="1" dirty="0" err="1">
                <a:hlinkClick r:id="rId14"/>
              </a:rPr>
              <a:t>tiques</a:t>
            </a:r>
            <a:r>
              <a:rPr lang="en-CA" altLang="en-US" sz="1800" b="1" dirty="0">
                <a:hlinkClick r:id="rId14"/>
              </a:rPr>
              <a:t> pathogènes </a:t>
            </a:r>
            <a:r>
              <a:rPr lang="en-CA" altLang="en-US" sz="1800" b="1" dirty="0" err="1">
                <a:hlinkClick r:id="rId14"/>
              </a:rPr>
              <a:t>sont</a:t>
            </a:r>
            <a:r>
              <a:rPr lang="en-CA" altLang="en-US" sz="1800" b="1" dirty="0">
                <a:hlinkClick r:id="rId14"/>
              </a:rPr>
              <a:t> </a:t>
            </a:r>
            <a:r>
              <a:rPr lang="en-CA" altLang="en-US" sz="1800" b="1" dirty="0" err="1">
                <a:hlinkClick r:id="rId14"/>
              </a:rPr>
              <a:t>associés</a:t>
            </a:r>
            <a:r>
              <a:rPr lang="en-CA" altLang="en-US" sz="1800" b="1" dirty="0">
                <a:hlinkClick r:id="rId14"/>
              </a:rPr>
              <a:t> au </a:t>
            </a:r>
            <a:r>
              <a:rPr lang="en-CA" altLang="en-US" sz="1800" b="1" dirty="0" err="1">
                <a:hlinkClick r:id="rId14"/>
              </a:rPr>
              <a:t>changement</a:t>
            </a:r>
            <a:r>
              <a:rPr lang="en-CA" altLang="en-US" sz="1800" b="1" dirty="0">
                <a:hlinkClick r:id="rId14"/>
              </a:rPr>
              <a:t> </a:t>
            </a:r>
            <a:r>
              <a:rPr lang="en-CA" altLang="en-US" sz="1800" b="1" dirty="0" err="1">
                <a:hlinkClick r:id="rId14"/>
              </a:rPr>
              <a:t>climatique</a:t>
            </a:r>
            <a:r>
              <a:rPr lang="en-CA" altLang="en-US" sz="1800" b="1" dirty="0">
                <a:hlinkClick r:id="rId14"/>
              </a:rPr>
              <a:t> </a:t>
            </a:r>
            <a:r>
              <a:rPr lang="en-CA" altLang="en-US" sz="1800" b="1" dirty="0" err="1">
                <a:hlinkClick r:id="rId14"/>
              </a:rPr>
              <a:t>futur</a:t>
            </a:r>
            <a:endParaRPr lang="en-CA" altLang="en-US" sz="1800" b="1" dirty="0"/>
          </a:p>
        </p:txBody>
      </p:sp>
      <p:sp>
        <p:nvSpPr>
          <p:cNvPr id="38916" name="Slide Number Placeholder 4">
            <a:extLst>
              <a:ext uri="{FF2B5EF4-FFF2-40B4-BE49-F238E27FC236}">
                <a16:creationId xmlns:a16="http://schemas.microsoft.com/office/drawing/2014/main" id="{27818374-E87C-C1BB-0F1A-7DE053C34504}"/>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11200B8-ACEB-476E-9BB3-4C49D8CCD618}" type="slidenum">
              <a:rPr lang="en-US" altLang="en-US" sz="1200" smtClean="0">
                <a:solidFill>
                  <a:srgbClr val="898989"/>
                </a:solidFill>
              </a:rPr>
              <a:t>13</a:t>
            </a:fld>
            <a:endParaRPr lang="en-US" altLang="en-US" sz="120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599C-1FFB-5AF3-1661-D5F7675FA7B6}"/>
              </a:ext>
            </a:extLst>
          </p:cNvPr>
          <p:cNvSpPr>
            <a:spLocks noGrp="1"/>
          </p:cNvSpPr>
          <p:nvPr>
            <p:ph type="title"/>
          </p:nvPr>
        </p:nvSpPr>
        <p:spPr>
          <a:xfrm>
            <a:off x="92075" y="-146957"/>
            <a:ext cx="10515600" cy="1325563"/>
          </a:xfrm>
        </p:spPr>
        <p:txBody>
          <a:bodyPr/>
          <a:lstStyle/>
          <a:p>
            <a:pPr>
              <a:defRPr/>
            </a:pPr>
            <a:r>
              <a:rPr lang="en-CA" sz="3200" dirty="0"/>
              <a:t>Résultats scientifiques</a:t>
            </a:r>
          </a:p>
        </p:txBody>
      </p:sp>
      <p:sp>
        <p:nvSpPr>
          <p:cNvPr id="40963" name="Text Placeholder 5">
            <a:extLst>
              <a:ext uri="{FF2B5EF4-FFF2-40B4-BE49-F238E27FC236}">
                <a16:creationId xmlns:a16="http://schemas.microsoft.com/office/drawing/2014/main" id="{3ED42CA1-25C8-76F2-9B17-193A48390452}"/>
              </a:ext>
            </a:extLst>
          </p:cNvPr>
          <p:cNvSpPr>
            <a:spLocks noGrp="1"/>
          </p:cNvSpPr>
          <p:nvPr>
            <p:ph type="body" sz="quarter" idx="13"/>
          </p:nvPr>
        </p:nvSpPr>
        <p:spPr>
          <a:xfrm>
            <a:off x="257402" y="777875"/>
            <a:ext cx="11439525" cy="5761037"/>
          </a:xfrm>
        </p:spPr>
        <p:txBody>
          <a:bodyPr/>
          <a:lstStyle/>
          <a:p>
            <a:r>
              <a:rPr lang="en-CA" altLang="en-US" sz="1800" b="1" dirty="0" err="1">
                <a:ea typeface="Calibri" panose="020F0502020204030204" pitchFamily="34" charset="0"/>
                <a:cs typeface="Times New Roman" panose="02020603050405020304" pitchFamily="18" charset="0"/>
                <a:hlinkClick r:id="rId3"/>
              </a:rPr>
              <a:t>Émergence</a:t>
            </a:r>
            <a:r>
              <a:rPr lang="en-CA" altLang="en-US" sz="1800" b="1" dirty="0">
                <a:ea typeface="Calibri" panose="020F0502020204030204" pitchFamily="34" charset="0"/>
                <a:cs typeface="Times New Roman" panose="02020603050405020304" pitchFamily="18" charset="0"/>
                <a:hlinkClick r:id="rId3"/>
              </a:rPr>
              <a:t> d'un </a:t>
            </a:r>
            <a:r>
              <a:rPr lang="en-CA" altLang="en-US" sz="1800" b="1" dirty="0" err="1">
                <a:ea typeface="Calibri" panose="020F0502020204030204" pitchFamily="34" charset="0"/>
                <a:cs typeface="Times New Roman" panose="02020603050405020304" pitchFamily="18" charset="0"/>
                <a:hlinkClick r:id="rId3"/>
              </a:rPr>
              <a:t>réassortiment</a:t>
            </a:r>
            <a:r>
              <a:rPr lang="en-CA" altLang="en-US" sz="1800" b="1" dirty="0">
                <a:ea typeface="Calibri" panose="020F0502020204030204" pitchFamily="34" charset="0"/>
                <a:cs typeface="Times New Roman" panose="02020603050405020304" pitchFamily="18" charset="0"/>
                <a:hlinkClick r:id="rId3"/>
              </a:rPr>
              <a:t> naturel entre les virus </a:t>
            </a:r>
            <a:r>
              <a:rPr lang="en-CA" altLang="en-US" sz="1800" b="1" dirty="0" err="1">
                <a:ea typeface="Calibri" panose="020F0502020204030204" pitchFamily="34" charset="0"/>
                <a:cs typeface="Times New Roman" panose="02020603050405020304" pitchFamily="18" charset="0"/>
                <a:hlinkClick r:id="rId3"/>
              </a:rPr>
              <a:t>Shamonda</a:t>
            </a:r>
            <a:r>
              <a:rPr lang="en-CA" altLang="en-US" sz="1800" b="1" dirty="0">
                <a:ea typeface="Calibri" panose="020F0502020204030204" pitchFamily="34" charset="0"/>
                <a:cs typeface="Times New Roman" panose="02020603050405020304" pitchFamily="18" charset="0"/>
                <a:hlinkClick r:id="rId3"/>
              </a:rPr>
              <a:t> et </a:t>
            </a:r>
            <a:r>
              <a:rPr lang="en-CA" altLang="en-US" sz="1800" b="1" dirty="0" err="1">
                <a:ea typeface="Calibri" panose="020F0502020204030204" pitchFamily="34" charset="0"/>
                <a:cs typeface="Times New Roman" panose="02020603050405020304" pitchFamily="18" charset="0"/>
                <a:hlinkClick r:id="rId3"/>
              </a:rPr>
              <a:t>Sathuperi</a:t>
            </a:r>
            <a:r>
              <a:rPr lang="en-CA" altLang="en-US" sz="1800" b="1" dirty="0">
                <a:ea typeface="Calibri" panose="020F0502020204030204" pitchFamily="34" charset="0"/>
                <a:cs typeface="Times New Roman" panose="02020603050405020304" pitchFamily="18" charset="0"/>
                <a:hlinkClick r:id="rId3"/>
              </a:rPr>
              <a:t> de </a:t>
            </a:r>
            <a:r>
              <a:rPr lang="en-CA" altLang="en-US" sz="1800" b="1" dirty="0" err="1">
                <a:ea typeface="Calibri" panose="020F0502020204030204" pitchFamily="34" charset="0"/>
                <a:cs typeface="Times New Roman" panose="02020603050405020304" pitchFamily="18" charset="0"/>
                <a:hlinkClick r:id="rId3"/>
              </a:rPr>
              <a:t>l'espèce</a:t>
            </a:r>
            <a:r>
              <a:rPr lang="en-CA" altLang="en-US" sz="1800" b="1" dirty="0">
                <a:ea typeface="Calibri" panose="020F0502020204030204" pitchFamily="34" charset="0"/>
                <a:cs typeface="Times New Roman" panose="02020603050405020304" pitchFamily="18" charset="0"/>
                <a:hlinkClick r:id="rId3"/>
              </a:rPr>
              <a:t> </a:t>
            </a:r>
            <a:r>
              <a:rPr lang="en-CA" altLang="en-US" sz="1800" b="1" dirty="0" err="1">
                <a:ea typeface="Calibri" panose="020F0502020204030204" pitchFamily="34" charset="0"/>
                <a:cs typeface="Times New Roman" panose="02020603050405020304" pitchFamily="18" charset="0"/>
                <a:hlinkClick r:id="rId3"/>
              </a:rPr>
              <a:t>Orthobunyavirus</a:t>
            </a:r>
            <a:r>
              <a:rPr lang="en-CA" altLang="en-US" sz="1800" b="1" dirty="0">
                <a:ea typeface="Calibri" panose="020F0502020204030204" pitchFamily="34" charset="0"/>
                <a:cs typeface="Times New Roman" panose="02020603050405020304" pitchFamily="18" charset="0"/>
                <a:hlinkClick r:id="rId3"/>
              </a:rPr>
              <a:t> </a:t>
            </a:r>
            <a:r>
              <a:rPr lang="en-CA" altLang="en-US" sz="1800" b="1" dirty="0" err="1">
                <a:ea typeface="Calibri" panose="020F0502020204030204" pitchFamily="34" charset="0"/>
                <a:cs typeface="Times New Roman" panose="02020603050405020304" pitchFamily="18" charset="0"/>
                <a:hlinkClick r:id="rId3"/>
              </a:rPr>
              <a:t>schmallenbergense</a:t>
            </a:r>
            <a:r>
              <a:rPr lang="en-CA" altLang="en-US" sz="1800" b="1" dirty="0">
                <a:ea typeface="Calibri" panose="020F0502020204030204" pitchFamily="34" charset="0"/>
                <a:cs typeface="Times New Roman" panose="02020603050405020304" pitchFamily="18" charset="0"/>
                <a:hlinkClick r:id="rId3"/>
              </a:rPr>
              <a:t> au </a:t>
            </a:r>
            <a:r>
              <a:rPr lang="en-CA" altLang="en-US" sz="1800" b="1" dirty="0" err="1">
                <a:ea typeface="Calibri" panose="020F0502020204030204" pitchFamily="34" charset="0"/>
                <a:cs typeface="Times New Roman" panose="02020603050405020304" pitchFamily="18" charset="0"/>
                <a:hlinkClick r:id="rId3"/>
              </a:rPr>
              <a:t>Japon</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4"/>
              </a:rPr>
              <a:t>Faire face à la menace </a:t>
            </a:r>
            <a:r>
              <a:rPr lang="en-CA" altLang="en-US" sz="1800" b="1" dirty="0" err="1">
                <a:ea typeface="Calibri" panose="020F0502020204030204" pitchFamily="34" charset="0"/>
                <a:cs typeface="Times New Roman" panose="02020603050405020304" pitchFamily="18" charset="0"/>
                <a:hlinkClick r:id="rId4"/>
              </a:rPr>
              <a:t>émergente</a:t>
            </a:r>
            <a:r>
              <a:rPr lang="en-CA" altLang="en-US" sz="1800" b="1" dirty="0">
                <a:ea typeface="Calibri" panose="020F0502020204030204" pitchFamily="34" charset="0"/>
                <a:cs typeface="Times New Roman" panose="02020603050405020304" pitchFamily="18" charset="0"/>
                <a:hlinkClick r:id="rId4"/>
              </a:rPr>
              <a:t> du virus Oropouche : implications et </a:t>
            </a:r>
            <a:r>
              <a:rPr lang="en-CA" altLang="en-US" sz="1800" b="1" dirty="0" err="1">
                <a:ea typeface="Calibri" panose="020F0502020204030204" pitchFamily="34" charset="0"/>
                <a:cs typeface="Times New Roman" panose="02020603050405020304" pitchFamily="18" charset="0"/>
                <a:hlinkClick r:id="rId4"/>
              </a:rPr>
              <a:t>réponses</a:t>
            </a:r>
            <a:r>
              <a:rPr lang="en-CA" altLang="en-US" sz="1800" b="1" dirty="0">
                <a:ea typeface="Calibri" panose="020F0502020204030204" pitchFamily="34" charset="0"/>
                <a:cs typeface="Times New Roman" panose="02020603050405020304" pitchFamily="18" charset="0"/>
                <a:hlinkClick r:id="rId4"/>
              </a:rPr>
              <a:t> de santé </a:t>
            </a:r>
            <a:r>
              <a:rPr lang="en-CA" altLang="en-US" sz="1800" b="1" dirty="0" err="1">
                <a:ea typeface="Calibri" panose="020F0502020204030204" pitchFamily="34" charset="0"/>
                <a:cs typeface="Times New Roman" panose="02020603050405020304" pitchFamily="18" charset="0"/>
                <a:hlinkClick r:id="rId4"/>
              </a:rPr>
              <a:t>publique</a:t>
            </a:r>
            <a:r>
              <a:rPr lang="en-CA" altLang="en-US" sz="1800" b="1" dirty="0">
                <a:ea typeface="Calibri" panose="020F0502020204030204" pitchFamily="34" charset="0"/>
                <a:cs typeface="Times New Roman" panose="02020603050405020304" pitchFamily="18" charset="0"/>
                <a:hlinkClick r:id="rId4"/>
              </a:rPr>
              <a:t> pour les </a:t>
            </a:r>
            <a:r>
              <a:rPr lang="en-CA" altLang="en-US" sz="1800" b="1" dirty="0" err="1">
                <a:ea typeface="Calibri" panose="020F0502020204030204" pitchFamily="34" charset="0"/>
                <a:cs typeface="Times New Roman" panose="02020603050405020304" pitchFamily="18" charset="0"/>
                <a:hlinkClick r:id="rId4"/>
              </a:rPr>
              <a:t>systèmes</a:t>
            </a:r>
            <a:r>
              <a:rPr lang="en-CA" altLang="en-US" sz="1800" b="1" dirty="0">
                <a:ea typeface="Calibri" panose="020F0502020204030204" pitchFamily="34" charset="0"/>
                <a:cs typeface="Times New Roman" panose="02020603050405020304" pitchFamily="18" charset="0"/>
                <a:hlinkClick r:id="rId4"/>
              </a:rPr>
              <a:t> de </a:t>
            </a:r>
            <a:r>
              <a:rPr lang="en-CA" altLang="en-US" sz="1800" b="1" dirty="0" err="1">
                <a:ea typeface="Calibri" panose="020F0502020204030204" pitchFamily="34" charset="0"/>
                <a:cs typeface="Times New Roman" panose="02020603050405020304" pitchFamily="18" charset="0"/>
                <a:hlinkClick r:id="rId4"/>
              </a:rPr>
              <a:t>soins</a:t>
            </a:r>
            <a:r>
              <a:rPr lang="en-CA" altLang="en-US" sz="1800" b="1" dirty="0">
                <a:ea typeface="Calibri" panose="020F0502020204030204" pitchFamily="34" charset="0"/>
                <a:cs typeface="Times New Roman" panose="02020603050405020304" pitchFamily="18" charset="0"/>
                <a:hlinkClick r:id="rId4"/>
              </a:rPr>
              <a:t> de santé</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5"/>
              </a:rPr>
              <a:t>Infections </a:t>
            </a:r>
            <a:r>
              <a:rPr lang="en-CA" altLang="en-US" sz="1800" b="1" dirty="0" err="1">
                <a:ea typeface="Calibri" panose="020F0502020204030204" pitchFamily="34" charset="0"/>
                <a:cs typeface="Times New Roman" panose="02020603050405020304" pitchFamily="18" charset="0"/>
                <a:hlinkClick r:id="rId5"/>
              </a:rPr>
              <a:t>humaines</a:t>
            </a:r>
            <a:r>
              <a:rPr lang="en-CA" altLang="en-US" sz="1800" b="1" dirty="0">
                <a:ea typeface="Calibri" panose="020F0502020204030204" pitchFamily="34" charset="0"/>
                <a:cs typeface="Times New Roman" panose="02020603050405020304" pitchFamily="18" charset="0"/>
                <a:hlinkClick r:id="rId5"/>
              </a:rPr>
              <a:t> neuro-invasives par le virus de la </a:t>
            </a:r>
            <a:r>
              <a:rPr lang="en-CA" altLang="en-US" sz="1800" b="1" dirty="0" err="1">
                <a:ea typeface="Calibri" panose="020F0502020204030204" pitchFamily="34" charset="0"/>
                <a:cs typeface="Times New Roman" panose="02020603050405020304" pitchFamily="18" charset="0"/>
                <a:hlinkClick r:id="rId5"/>
              </a:rPr>
              <a:t>Toscane</a:t>
            </a:r>
            <a:r>
              <a:rPr lang="en-CA" altLang="en-US" sz="1800" b="1" dirty="0">
                <a:ea typeface="Calibri" panose="020F0502020204030204" pitchFamily="34" charset="0"/>
                <a:cs typeface="Times New Roman" panose="02020603050405020304" pitchFamily="18" charset="0"/>
                <a:hlinkClick r:id="rId5"/>
              </a:rPr>
              <a:t> </a:t>
            </a:r>
            <a:r>
              <a:rPr lang="en-CA" altLang="en-US" sz="1800" b="1" dirty="0" err="1">
                <a:ea typeface="Calibri" panose="020F0502020204030204" pitchFamily="34" charset="0"/>
                <a:cs typeface="Times New Roman" panose="02020603050405020304" pitchFamily="18" charset="0"/>
                <a:hlinkClick r:id="rId5"/>
              </a:rPr>
              <a:t>en</a:t>
            </a:r>
            <a:r>
              <a:rPr lang="en-CA" altLang="en-US" sz="1800" b="1" dirty="0">
                <a:ea typeface="Calibri" panose="020F0502020204030204" pitchFamily="34" charset="0"/>
                <a:cs typeface="Times New Roman" panose="02020603050405020304" pitchFamily="18" charset="0"/>
                <a:hlinkClick r:id="rId5"/>
              </a:rPr>
              <a:t> Italie de 2016 à 2023 : Augmentation de </a:t>
            </a:r>
            <a:r>
              <a:rPr lang="en-CA" altLang="en-US" sz="1800" b="1" dirty="0" err="1">
                <a:ea typeface="Calibri" panose="020F0502020204030204" pitchFamily="34" charset="0"/>
                <a:cs typeface="Times New Roman" panose="02020603050405020304" pitchFamily="18" charset="0"/>
                <a:hlinkClick r:id="rId5"/>
              </a:rPr>
              <a:t>l'incidence</a:t>
            </a:r>
            <a:r>
              <a:rPr lang="en-CA" altLang="en-US" sz="1800" b="1" dirty="0">
                <a:ea typeface="Calibri" panose="020F0502020204030204" pitchFamily="34" charset="0"/>
                <a:cs typeface="Times New Roman" panose="02020603050405020304" pitchFamily="18" charset="0"/>
                <a:hlinkClick r:id="rId5"/>
              </a:rPr>
              <a:t> </a:t>
            </a:r>
            <a:r>
              <a:rPr lang="en-CA" altLang="en-US" sz="1800" b="1" dirty="0" err="1">
                <a:ea typeface="Calibri" panose="020F0502020204030204" pitchFamily="34" charset="0"/>
                <a:cs typeface="Times New Roman" panose="02020603050405020304" pitchFamily="18" charset="0"/>
                <a:hlinkClick r:id="rId5"/>
              </a:rPr>
              <a:t>en</a:t>
            </a:r>
            <a:r>
              <a:rPr lang="en-CA" altLang="en-US" sz="1800" b="1" dirty="0">
                <a:ea typeface="Calibri" panose="020F0502020204030204" pitchFamily="34" charset="0"/>
                <a:cs typeface="Times New Roman" panose="02020603050405020304" pitchFamily="18" charset="0"/>
                <a:hlinkClick r:id="rId5"/>
              </a:rPr>
              <a:t> 2022 et 2023</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6"/>
              </a:rPr>
              <a:t>Analyse </a:t>
            </a:r>
            <a:r>
              <a:rPr lang="en-CA" altLang="en-US" sz="1800" b="1" dirty="0" err="1">
                <a:ea typeface="Calibri" panose="020F0502020204030204" pitchFamily="34" charset="0"/>
                <a:cs typeface="Times New Roman" panose="02020603050405020304" pitchFamily="18" charset="0"/>
                <a:hlinkClick r:id="rId6"/>
              </a:rPr>
              <a:t>épidémiologique</a:t>
            </a:r>
            <a:r>
              <a:rPr lang="en-CA" altLang="en-US" sz="1800" b="1" dirty="0">
                <a:ea typeface="Calibri" panose="020F0502020204030204" pitchFamily="34" charset="0"/>
                <a:cs typeface="Times New Roman" panose="02020603050405020304" pitchFamily="18" charset="0"/>
                <a:hlinkClick r:id="rId6"/>
              </a:rPr>
              <a:t> et </a:t>
            </a:r>
            <a:r>
              <a:rPr lang="en-CA" altLang="en-US" sz="1800" b="1" dirty="0" err="1">
                <a:ea typeface="Calibri" panose="020F0502020204030204" pitchFamily="34" charset="0"/>
                <a:cs typeface="Times New Roman" panose="02020603050405020304" pitchFamily="18" charset="0"/>
                <a:hlinkClick r:id="rId6"/>
              </a:rPr>
              <a:t>facteurs</a:t>
            </a:r>
            <a:r>
              <a:rPr lang="en-CA" altLang="en-US" sz="1800" b="1" dirty="0">
                <a:ea typeface="Calibri" panose="020F0502020204030204" pitchFamily="34" charset="0"/>
                <a:cs typeface="Times New Roman" panose="02020603050405020304" pitchFamily="18" charset="0"/>
                <a:hlinkClick r:id="rId6"/>
              </a:rPr>
              <a:t> </a:t>
            </a:r>
            <a:r>
              <a:rPr lang="en-CA" altLang="en-US" sz="1800" b="1" dirty="0" err="1">
                <a:ea typeface="Calibri" panose="020F0502020204030204" pitchFamily="34" charset="0"/>
                <a:cs typeface="Times New Roman" panose="02020603050405020304" pitchFamily="18" charset="0"/>
                <a:hlinkClick r:id="rId6"/>
              </a:rPr>
              <a:t>potentiels</a:t>
            </a:r>
            <a:r>
              <a:rPr lang="en-CA" altLang="en-US" sz="1800" b="1" dirty="0">
                <a:ea typeface="Calibri" panose="020F0502020204030204" pitchFamily="34" charset="0"/>
                <a:cs typeface="Times New Roman" panose="02020603050405020304" pitchFamily="18" charset="0"/>
                <a:hlinkClick r:id="rId6"/>
              </a:rPr>
              <a:t> </a:t>
            </a:r>
            <a:r>
              <a:rPr lang="en-CA" altLang="en-US" sz="1800" b="1" dirty="0" err="1">
                <a:ea typeface="Calibri" panose="020F0502020204030204" pitchFamily="34" charset="0"/>
                <a:cs typeface="Times New Roman" panose="02020603050405020304" pitchFamily="18" charset="0"/>
                <a:hlinkClick r:id="rId6"/>
              </a:rPr>
              <a:t>affectant</a:t>
            </a:r>
            <a:r>
              <a:rPr lang="en-CA" altLang="en-US" sz="1800" b="1" dirty="0">
                <a:ea typeface="Calibri" panose="020F0502020204030204" pitchFamily="34" charset="0"/>
                <a:cs typeface="Times New Roman" panose="02020603050405020304" pitchFamily="18" charset="0"/>
                <a:hlinkClick r:id="rId6"/>
              </a:rPr>
              <a:t> </a:t>
            </a:r>
            <a:r>
              <a:rPr lang="en-CA" altLang="en-US" sz="1800" b="1" dirty="0" err="1">
                <a:ea typeface="Calibri" panose="020F0502020204030204" pitchFamily="34" charset="0"/>
                <a:cs typeface="Times New Roman" panose="02020603050405020304" pitchFamily="18" charset="0"/>
                <a:hlinkClick r:id="rId6"/>
              </a:rPr>
              <a:t>l'épidémie</a:t>
            </a:r>
            <a:r>
              <a:rPr lang="en-CA" altLang="en-US" sz="1800" b="1" dirty="0">
                <a:ea typeface="Calibri" panose="020F0502020204030204" pitchFamily="34" charset="0"/>
                <a:cs typeface="Times New Roman" panose="02020603050405020304" pitchFamily="18" charset="0"/>
                <a:hlinkClick r:id="rId6"/>
              </a:rPr>
              <a:t> de </a:t>
            </a:r>
            <a:r>
              <a:rPr lang="en-CA" altLang="en-US" sz="1800" b="1" dirty="0" err="1">
                <a:ea typeface="Calibri" panose="020F0502020204030204" pitchFamily="34" charset="0"/>
                <a:cs typeface="Times New Roman" panose="02020603050405020304" pitchFamily="18" charset="0"/>
                <a:hlinkClick r:id="rId6"/>
              </a:rPr>
              <a:t>fièvre</a:t>
            </a:r>
            <a:r>
              <a:rPr lang="en-CA" altLang="en-US" sz="1800" b="1" dirty="0">
                <a:ea typeface="Calibri" panose="020F0502020204030204" pitchFamily="34" charset="0"/>
                <a:cs typeface="Times New Roman" panose="02020603050405020304" pitchFamily="18" charset="0"/>
                <a:hlinkClick r:id="rId6"/>
              </a:rPr>
              <a:t> </a:t>
            </a:r>
            <a:r>
              <a:rPr lang="en-CA" altLang="en-US" sz="1800" b="1" dirty="0" err="1">
                <a:ea typeface="Calibri" panose="020F0502020204030204" pitchFamily="34" charset="0"/>
                <a:cs typeface="Times New Roman" panose="02020603050405020304" pitchFamily="18" charset="0"/>
                <a:hlinkClick r:id="rId6"/>
              </a:rPr>
              <a:t>hémorragique</a:t>
            </a:r>
            <a:r>
              <a:rPr lang="en-CA" altLang="en-US" sz="1800" b="1" dirty="0">
                <a:ea typeface="Calibri" panose="020F0502020204030204" pitchFamily="34" charset="0"/>
                <a:cs typeface="Times New Roman" panose="02020603050405020304" pitchFamily="18" charset="0"/>
                <a:hlinkClick r:id="rId6"/>
              </a:rPr>
              <a:t> de </a:t>
            </a:r>
            <a:r>
              <a:rPr lang="en-CA" altLang="en-US" sz="1800" b="1" dirty="0" err="1">
                <a:ea typeface="Calibri" panose="020F0502020204030204" pitchFamily="34" charset="0"/>
                <a:cs typeface="Times New Roman" panose="02020603050405020304" pitchFamily="18" charset="0"/>
                <a:hlinkClick r:id="rId6"/>
              </a:rPr>
              <a:t>Crimée</a:t>
            </a:r>
            <a:r>
              <a:rPr lang="en-CA" altLang="en-US" sz="1800" b="1" dirty="0">
                <a:ea typeface="Calibri" panose="020F0502020204030204" pitchFamily="34" charset="0"/>
                <a:cs typeface="Times New Roman" panose="02020603050405020304" pitchFamily="18" charset="0"/>
                <a:hlinkClick r:id="rId6"/>
              </a:rPr>
              <a:t>-Congo </a:t>
            </a:r>
            <a:r>
              <a:rPr lang="en-CA" altLang="en-US" sz="1800" b="1" dirty="0" err="1">
                <a:ea typeface="Calibri" panose="020F0502020204030204" pitchFamily="34" charset="0"/>
                <a:cs typeface="Times New Roman" panose="02020603050405020304" pitchFamily="18" charset="0"/>
                <a:hlinkClick r:id="rId6"/>
              </a:rPr>
              <a:t>en</a:t>
            </a:r>
            <a:r>
              <a:rPr lang="en-CA" altLang="en-US" sz="1800" b="1" dirty="0">
                <a:ea typeface="Calibri" panose="020F0502020204030204" pitchFamily="34" charset="0"/>
                <a:cs typeface="Times New Roman" panose="02020603050405020304" pitchFamily="18" charset="0"/>
                <a:hlinkClick r:id="rId6"/>
              </a:rPr>
              <a:t> </a:t>
            </a:r>
            <a:r>
              <a:rPr lang="en-CA" altLang="en-US" sz="1800" b="1" dirty="0" err="1">
                <a:ea typeface="Calibri" panose="020F0502020204030204" pitchFamily="34" charset="0"/>
                <a:cs typeface="Times New Roman" panose="02020603050405020304" pitchFamily="18" charset="0"/>
                <a:hlinkClick r:id="rId6"/>
              </a:rPr>
              <a:t>Irak</a:t>
            </a:r>
            <a:r>
              <a:rPr lang="en-CA" altLang="en-US" sz="1800" b="1" dirty="0">
                <a:ea typeface="Calibri" panose="020F0502020204030204" pitchFamily="34" charset="0"/>
                <a:cs typeface="Times New Roman" panose="02020603050405020304" pitchFamily="18" charset="0"/>
                <a:hlinkClick r:id="rId6"/>
              </a:rPr>
              <a:t> </a:t>
            </a:r>
            <a:r>
              <a:rPr lang="en-CA" altLang="en-US" sz="1800" b="1" dirty="0" err="1">
                <a:ea typeface="Calibri" panose="020F0502020204030204" pitchFamily="34" charset="0"/>
                <a:cs typeface="Times New Roman" panose="02020603050405020304" pitchFamily="18" charset="0"/>
                <a:hlinkClick r:id="rId6"/>
              </a:rPr>
              <a:t>en</a:t>
            </a:r>
            <a:r>
              <a:rPr lang="en-CA" altLang="en-US" sz="1800" b="1" dirty="0">
                <a:ea typeface="Calibri" panose="020F0502020204030204" pitchFamily="34" charset="0"/>
                <a:cs typeface="Times New Roman" panose="02020603050405020304" pitchFamily="18" charset="0"/>
                <a:hlinkClick r:id="rId6"/>
              </a:rPr>
              <a:t> 2022-23</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7"/>
              </a:rPr>
              <a:t>Aperçu </a:t>
            </a:r>
            <a:r>
              <a:rPr lang="en-CA" altLang="en-US" sz="1800" b="1" dirty="0" err="1">
                <a:ea typeface="Calibri" panose="020F0502020204030204" pitchFamily="34" charset="0"/>
                <a:cs typeface="Times New Roman" panose="02020603050405020304" pitchFamily="18" charset="0"/>
                <a:hlinkClick r:id="rId7"/>
              </a:rPr>
              <a:t>précoce</a:t>
            </a:r>
            <a:r>
              <a:rPr lang="en-CA" altLang="en-US" sz="1800" b="1" dirty="0">
                <a:ea typeface="Calibri" panose="020F0502020204030204" pitchFamily="34" charset="0"/>
                <a:cs typeface="Times New Roman" panose="02020603050405020304" pitchFamily="18" charset="0"/>
                <a:hlinkClick r:id="rId7"/>
              </a:rPr>
              <a:t> de la </a:t>
            </a:r>
            <a:r>
              <a:rPr lang="en-CA" altLang="en-US" sz="1800" b="1" dirty="0" err="1">
                <a:ea typeface="Calibri" panose="020F0502020204030204" pitchFamily="34" charset="0"/>
                <a:cs typeface="Times New Roman" panose="02020603050405020304" pitchFamily="18" charset="0"/>
                <a:hlinkClick r:id="rId7"/>
              </a:rPr>
              <a:t>réémergence</a:t>
            </a:r>
            <a:r>
              <a:rPr lang="en-CA" altLang="en-US" sz="1800" b="1" dirty="0">
                <a:ea typeface="Calibri" panose="020F0502020204030204" pitchFamily="34" charset="0"/>
                <a:cs typeface="Times New Roman" panose="02020603050405020304" pitchFamily="18" charset="0"/>
                <a:hlinkClick r:id="rId7"/>
              </a:rPr>
              <a:t> du virus de la dengue de </a:t>
            </a:r>
            <a:r>
              <a:rPr lang="en-CA" altLang="en-US" sz="1800" b="1" dirty="0" err="1">
                <a:ea typeface="Calibri" panose="020F0502020204030204" pitchFamily="34" charset="0"/>
                <a:cs typeface="Times New Roman" panose="02020603050405020304" pitchFamily="18" charset="0"/>
                <a:hlinkClick r:id="rId7"/>
              </a:rPr>
              <a:t>sérotype</a:t>
            </a:r>
            <a:r>
              <a:rPr lang="en-CA" altLang="en-US" sz="1800" b="1" dirty="0">
                <a:ea typeface="Calibri" panose="020F0502020204030204" pitchFamily="34" charset="0"/>
                <a:cs typeface="Times New Roman" panose="02020603050405020304" pitchFamily="18" charset="0"/>
                <a:hlinkClick r:id="rId7"/>
              </a:rPr>
              <a:t> 3 (DENV-3) à São Paulo, </a:t>
            </a:r>
            <a:r>
              <a:rPr lang="en-CA" altLang="en-US" sz="1800" b="1" dirty="0" err="1">
                <a:ea typeface="Calibri" panose="020F0502020204030204" pitchFamily="34" charset="0"/>
                <a:cs typeface="Times New Roman" panose="02020603050405020304" pitchFamily="18" charset="0"/>
                <a:hlinkClick r:id="rId7"/>
              </a:rPr>
              <a:t>Brésil</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8"/>
              </a:rPr>
              <a:t>Infection humaine par </a:t>
            </a:r>
            <a:r>
              <a:rPr lang="en-CA" altLang="en-US" sz="1800" b="1" dirty="0" err="1">
                <a:ea typeface="Calibri" panose="020F0502020204030204" pitchFamily="34" charset="0"/>
                <a:cs typeface="Times New Roman" panose="02020603050405020304" pitchFamily="18" charset="0"/>
                <a:hlinkClick r:id="rId8"/>
              </a:rPr>
              <a:t>une</a:t>
            </a:r>
            <a:r>
              <a:rPr lang="en-CA" altLang="en-US" sz="1800" b="1" dirty="0">
                <a:ea typeface="Calibri" panose="020F0502020204030204" pitchFamily="34" charset="0"/>
                <a:cs typeface="Times New Roman" panose="02020603050405020304" pitchFamily="18" charset="0"/>
                <a:hlinkClick r:id="rId8"/>
              </a:rPr>
              <a:t> nouvelle </a:t>
            </a:r>
            <a:r>
              <a:rPr lang="en-CA" altLang="en-US" sz="1800" b="1" dirty="0" err="1">
                <a:ea typeface="Calibri" panose="020F0502020204030204" pitchFamily="34" charset="0"/>
                <a:cs typeface="Times New Roman" panose="02020603050405020304" pitchFamily="18" charset="0"/>
                <a:hlinkClick r:id="rId8"/>
              </a:rPr>
              <a:t>espèce</a:t>
            </a:r>
            <a:r>
              <a:rPr lang="en-CA" altLang="en-US" sz="1800" b="1" dirty="0">
                <a:ea typeface="Calibri" panose="020F0502020204030204" pitchFamily="34" charset="0"/>
                <a:cs typeface="Times New Roman" panose="02020603050405020304" pitchFamily="18" charset="0"/>
                <a:hlinkClick r:id="rId8"/>
              </a:rPr>
              <a:t> </a:t>
            </a:r>
            <a:r>
              <a:rPr lang="en-CA" altLang="en-US" sz="1800" b="1" dirty="0" err="1">
                <a:ea typeface="Calibri" panose="020F0502020204030204" pitchFamily="34" charset="0"/>
                <a:cs typeface="Times New Roman" panose="02020603050405020304" pitchFamily="18" charset="0"/>
                <a:hlinkClick r:id="rId8"/>
              </a:rPr>
              <a:t>d'orthonairovirus</a:t>
            </a:r>
            <a:r>
              <a:rPr lang="en-CA" altLang="en-US" sz="1800" b="1" dirty="0">
                <a:ea typeface="Calibri" panose="020F0502020204030204" pitchFamily="34" charset="0"/>
                <a:cs typeface="Times New Roman" panose="02020603050405020304" pitchFamily="18" charset="0"/>
                <a:hlinkClick r:id="rId8"/>
              </a:rPr>
              <a:t> </a:t>
            </a:r>
            <a:r>
              <a:rPr lang="en-CA" altLang="en-US" sz="1800" b="1" dirty="0" err="1">
                <a:ea typeface="Calibri" panose="020F0502020204030204" pitchFamily="34" charset="0"/>
                <a:cs typeface="Times New Roman" panose="02020603050405020304" pitchFamily="18" charset="0"/>
                <a:hlinkClick r:id="rId8"/>
              </a:rPr>
              <a:t>transmis</a:t>
            </a:r>
            <a:r>
              <a:rPr lang="en-CA" altLang="en-US" sz="1800" b="1" dirty="0">
                <a:ea typeface="Calibri" panose="020F0502020204030204" pitchFamily="34" charset="0"/>
                <a:cs typeface="Times New Roman" panose="02020603050405020304" pitchFamily="18" charset="0"/>
                <a:hlinkClick r:id="rId8"/>
              </a:rPr>
              <a:t> par les </a:t>
            </a:r>
            <a:r>
              <a:rPr lang="en-CA" altLang="en-US" sz="1800" b="1" dirty="0" err="1">
                <a:ea typeface="Calibri" panose="020F0502020204030204" pitchFamily="34" charset="0"/>
                <a:cs typeface="Times New Roman" panose="02020603050405020304" pitchFamily="18" charset="0"/>
                <a:hlinkClick r:id="rId8"/>
              </a:rPr>
              <a:t>tiques</a:t>
            </a:r>
            <a:r>
              <a:rPr lang="en-CA" altLang="en-US" sz="1800" b="1" dirty="0">
                <a:ea typeface="Calibri" panose="020F0502020204030204" pitchFamily="34" charset="0"/>
                <a:cs typeface="Times New Roman" panose="02020603050405020304" pitchFamily="18" charset="0"/>
                <a:hlinkClick r:id="rId8"/>
              </a:rPr>
              <a:t> </a:t>
            </a:r>
            <a:r>
              <a:rPr lang="en-CA" altLang="en-US" sz="1800" b="1" dirty="0" err="1">
                <a:ea typeface="Calibri" panose="020F0502020204030204" pitchFamily="34" charset="0"/>
                <a:cs typeface="Times New Roman" panose="02020603050405020304" pitchFamily="18" charset="0"/>
                <a:hlinkClick r:id="rId8"/>
              </a:rPr>
              <a:t>en</a:t>
            </a:r>
            <a:r>
              <a:rPr lang="en-CA" altLang="en-US" sz="1800" b="1" dirty="0">
                <a:ea typeface="Calibri" panose="020F0502020204030204" pitchFamily="34" charset="0"/>
                <a:cs typeface="Times New Roman" panose="02020603050405020304" pitchFamily="18" charset="0"/>
                <a:hlinkClick r:id="rId8"/>
              </a:rPr>
              <a:t> Chine</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9"/>
              </a:rPr>
              <a:t>Le virus Eilat </a:t>
            </a:r>
            <a:r>
              <a:rPr lang="en-CA" altLang="en-US" sz="1800" b="1" dirty="0" err="1">
                <a:ea typeface="Calibri" panose="020F0502020204030204" pitchFamily="34" charset="0"/>
                <a:cs typeface="Times New Roman" panose="02020603050405020304" pitchFamily="18" charset="0"/>
                <a:hlinkClick r:id="rId9"/>
              </a:rPr>
              <a:t>isolé</a:t>
            </a:r>
            <a:r>
              <a:rPr lang="en-CA" altLang="en-US" sz="1800" b="1" dirty="0">
                <a:ea typeface="Calibri" panose="020F0502020204030204" pitchFamily="34" charset="0"/>
                <a:cs typeface="Times New Roman" panose="02020603050405020304" pitchFamily="18" charset="0"/>
                <a:hlinkClick r:id="rId9"/>
              </a:rPr>
              <a:t> de </a:t>
            </a:r>
            <a:r>
              <a:rPr lang="en-CA" altLang="en-US" sz="1800" b="1" dirty="0" err="1">
                <a:ea typeface="Calibri" panose="020F0502020204030204" pitchFamily="34" charset="0"/>
                <a:cs typeface="Times New Roman" panose="02020603050405020304" pitchFamily="18" charset="0"/>
                <a:hlinkClick r:id="rId9"/>
              </a:rPr>
              <a:t>moustiques</a:t>
            </a:r>
            <a:r>
              <a:rPr lang="en-CA" altLang="en-US" sz="1800" b="1" dirty="0">
                <a:ea typeface="Calibri" panose="020F0502020204030204" pitchFamily="34" charset="0"/>
                <a:cs typeface="Times New Roman" panose="02020603050405020304" pitchFamily="18" charset="0"/>
                <a:hlinkClick r:id="rId9"/>
              </a:rPr>
              <a:t> Culex </a:t>
            </a:r>
            <a:r>
              <a:rPr lang="en-CA" altLang="en-US" sz="1800" b="1" dirty="0" err="1">
                <a:ea typeface="Calibri" panose="020F0502020204030204" pitchFamily="34" charset="0"/>
                <a:cs typeface="Times New Roman" panose="02020603050405020304" pitchFamily="18" charset="0"/>
                <a:hlinkClick r:id="rId9"/>
              </a:rPr>
              <a:t>univittatus</a:t>
            </a:r>
            <a:r>
              <a:rPr lang="en-CA" altLang="en-US" sz="1800" b="1" dirty="0">
                <a:ea typeface="Calibri" panose="020F0502020204030204" pitchFamily="34" charset="0"/>
                <a:cs typeface="Times New Roman" panose="02020603050405020304" pitchFamily="18" charset="0"/>
                <a:hlinkClick r:id="rId9"/>
              </a:rPr>
              <a:t> de la </a:t>
            </a:r>
            <a:r>
              <a:rPr lang="en-CA" altLang="en-US" sz="1800" b="1" dirty="0" err="1">
                <a:ea typeface="Calibri" panose="020F0502020204030204" pitchFamily="34" charset="0"/>
                <a:cs typeface="Times New Roman" panose="02020603050405020304" pitchFamily="18" charset="0"/>
                <a:hlinkClick r:id="rId9"/>
              </a:rPr>
              <a:t>région</a:t>
            </a:r>
            <a:r>
              <a:rPr lang="en-CA" altLang="en-US" sz="1800" b="1" dirty="0">
                <a:ea typeface="Calibri" panose="020F0502020204030204" pitchFamily="34" charset="0"/>
                <a:cs typeface="Times New Roman" panose="02020603050405020304" pitchFamily="18" charset="0"/>
                <a:hlinkClick r:id="rId9"/>
              </a:rPr>
              <a:t> du </a:t>
            </a:r>
            <a:r>
              <a:rPr lang="en-CA" altLang="en-US" sz="1800" b="1" dirty="0" err="1">
                <a:ea typeface="Calibri" panose="020F0502020204030204" pitchFamily="34" charset="0"/>
                <a:cs typeface="Times New Roman" panose="02020603050405020304" pitchFamily="18" charset="0"/>
                <a:hlinkClick r:id="rId9"/>
              </a:rPr>
              <a:t>Zambèze</a:t>
            </a:r>
            <a:r>
              <a:rPr lang="en-CA" altLang="en-US" sz="1800" b="1" dirty="0">
                <a:ea typeface="Calibri" panose="020F0502020204030204" pitchFamily="34" charset="0"/>
                <a:cs typeface="Times New Roman" panose="02020603050405020304" pitchFamily="18" charset="0"/>
                <a:hlinkClick r:id="rId9"/>
              </a:rPr>
              <a:t> </a:t>
            </a:r>
            <a:r>
              <a:rPr lang="en-CA" altLang="en-US" sz="1800" b="1" dirty="0" err="1">
                <a:ea typeface="Calibri" panose="020F0502020204030204" pitchFamily="34" charset="0"/>
                <a:cs typeface="Times New Roman" panose="02020603050405020304" pitchFamily="18" charset="0"/>
                <a:hlinkClick r:id="rId9"/>
              </a:rPr>
              <a:t>en</a:t>
            </a:r>
            <a:r>
              <a:rPr lang="en-CA" altLang="en-US" sz="1800" b="1" dirty="0">
                <a:ea typeface="Calibri" panose="020F0502020204030204" pitchFamily="34" charset="0"/>
                <a:cs typeface="Times New Roman" panose="02020603050405020304" pitchFamily="18" charset="0"/>
                <a:hlinkClick r:id="rId9"/>
              </a:rPr>
              <a:t> </a:t>
            </a:r>
            <a:r>
              <a:rPr lang="en-CA" altLang="en-US" sz="1800" b="1" dirty="0" err="1">
                <a:ea typeface="Calibri" panose="020F0502020204030204" pitchFamily="34" charset="0"/>
                <a:cs typeface="Times New Roman" panose="02020603050405020304" pitchFamily="18" charset="0"/>
                <a:hlinkClick r:id="rId9"/>
              </a:rPr>
              <a:t>Namibie</a:t>
            </a:r>
            <a:r>
              <a:rPr lang="en-CA" altLang="en-US" sz="1800" b="1" dirty="0">
                <a:ea typeface="Calibri" panose="020F0502020204030204" pitchFamily="34" charset="0"/>
                <a:cs typeface="Times New Roman" panose="02020603050405020304" pitchFamily="18" charset="0"/>
                <a:hlinkClick r:id="rId9"/>
              </a:rPr>
              <a:t> influence la </a:t>
            </a:r>
            <a:r>
              <a:rPr lang="en-CA" altLang="en-US" sz="1800" b="1" dirty="0" err="1">
                <a:ea typeface="Calibri" panose="020F0502020204030204" pitchFamily="34" charset="0"/>
                <a:cs typeface="Times New Roman" panose="02020603050405020304" pitchFamily="18" charset="0"/>
                <a:hlinkClick r:id="rId9"/>
              </a:rPr>
              <a:t>surinfection</a:t>
            </a:r>
            <a:r>
              <a:rPr lang="en-CA" altLang="en-US" sz="1800" b="1" dirty="0">
                <a:ea typeface="Calibri" panose="020F0502020204030204" pitchFamily="34" charset="0"/>
                <a:cs typeface="Times New Roman" panose="02020603050405020304" pitchFamily="18" charset="0"/>
                <a:hlinkClick r:id="rId9"/>
              </a:rPr>
              <a:t> in vitro par des alpha- et flavivirus de manière </a:t>
            </a:r>
            <a:r>
              <a:rPr lang="en-CA" altLang="en-US" sz="1800" b="1" dirty="0" err="1">
                <a:ea typeface="Calibri" panose="020F0502020204030204" pitchFamily="34" charset="0"/>
                <a:cs typeface="Times New Roman" panose="02020603050405020304" pitchFamily="18" charset="0"/>
                <a:hlinkClick r:id="rId9"/>
              </a:rPr>
              <a:t>dépendante</a:t>
            </a:r>
            <a:r>
              <a:rPr lang="en-CA" altLang="en-US" sz="1800" b="1" dirty="0">
                <a:ea typeface="Calibri" panose="020F0502020204030204" pitchFamily="34" charset="0"/>
                <a:cs typeface="Times New Roman" panose="02020603050405020304" pitchFamily="18" charset="0"/>
                <a:hlinkClick r:id="rId9"/>
              </a:rPr>
              <a:t> de </a:t>
            </a:r>
            <a:r>
              <a:rPr lang="en-CA" altLang="en-US" sz="1800" b="1" dirty="0" err="1">
                <a:ea typeface="Calibri" panose="020F0502020204030204" pitchFamily="34" charset="0"/>
                <a:cs typeface="Times New Roman" panose="02020603050405020304" pitchFamily="18" charset="0"/>
                <a:hlinkClick r:id="rId9"/>
              </a:rPr>
              <a:t>l'espèce</a:t>
            </a:r>
            <a:r>
              <a:rPr lang="en-CA" altLang="en-US" sz="1800" b="1" dirty="0">
                <a:ea typeface="Calibri" panose="020F0502020204030204" pitchFamily="34" charset="0"/>
                <a:cs typeface="Times New Roman" panose="02020603050405020304" pitchFamily="18" charset="0"/>
                <a:hlinkClick r:id="rId9"/>
              </a:rPr>
              <a:t> </a:t>
            </a:r>
            <a:r>
              <a:rPr lang="en-CA" altLang="en-US" sz="1800" b="1" dirty="0" err="1">
                <a:ea typeface="Calibri" panose="020F0502020204030204" pitchFamily="34" charset="0"/>
                <a:cs typeface="Times New Roman" panose="02020603050405020304" pitchFamily="18" charset="0"/>
                <a:hlinkClick r:id="rId9"/>
              </a:rPr>
              <a:t>virale</a:t>
            </a:r>
            <a:r>
              <a:rPr lang="en-CA" altLang="en-US" sz="1800" b="1" dirty="0">
                <a:ea typeface="Calibri" panose="020F0502020204030204" pitchFamily="34" charset="0"/>
                <a:cs typeface="Times New Roman" panose="02020603050405020304" pitchFamily="18" charset="0"/>
                <a:hlinkClick r:id="rId9"/>
              </a:rPr>
              <a:t>.</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10"/>
              </a:rPr>
              <a:t>Deux infections </a:t>
            </a:r>
            <a:r>
              <a:rPr lang="en-CA" altLang="en-US" sz="1800" b="1" dirty="0" err="1">
                <a:ea typeface="Calibri" panose="020F0502020204030204" pitchFamily="34" charset="0"/>
                <a:cs typeface="Times New Roman" panose="02020603050405020304" pitchFamily="18" charset="0"/>
                <a:hlinkClick r:id="rId10"/>
              </a:rPr>
              <a:t>humaines</a:t>
            </a:r>
            <a:r>
              <a:rPr lang="en-CA" altLang="en-US" sz="1800" b="1" dirty="0">
                <a:ea typeface="Calibri" panose="020F0502020204030204" pitchFamily="34" charset="0"/>
                <a:cs typeface="Times New Roman" panose="02020603050405020304" pitchFamily="18" charset="0"/>
                <a:hlinkClick r:id="rId10"/>
              </a:rPr>
              <a:t> par </a:t>
            </a:r>
            <a:r>
              <a:rPr lang="en-CA" altLang="en-US" sz="1800" b="1" dirty="0" err="1">
                <a:ea typeface="Calibri" panose="020F0502020204030204" pitchFamily="34" charset="0"/>
                <a:cs typeface="Times New Roman" panose="02020603050405020304" pitchFamily="18" charset="0"/>
                <a:hlinkClick r:id="rId10"/>
              </a:rPr>
              <a:t>diverses</a:t>
            </a:r>
            <a:r>
              <a:rPr lang="en-CA" altLang="en-US" sz="1800" b="1" dirty="0">
                <a:ea typeface="Calibri" panose="020F0502020204030204" pitchFamily="34" charset="0"/>
                <a:cs typeface="Times New Roman" panose="02020603050405020304" pitchFamily="18" charset="0"/>
                <a:hlinkClick r:id="rId10"/>
              </a:rPr>
              <a:t> </a:t>
            </a:r>
            <a:r>
              <a:rPr lang="en-CA" altLang="en-US" sz="1800" b="1" dirty="0" err="1">
                <a:ea typeface="Calibri" panose="020F0502020204030204" pitchFamily="34" charset="0"/>
                <a:cs typeface="Times New Roman" panose="02020603050405020304" pitchFamily="18" charset="0"/>
                <a:hlinkClick r:id="rId10"/>
              </a:rPr>
              <a:t>souches</a:t>
            </a:r>
            <a:r>
              <a:rPr lang="en-CA" altLang="en-US" sz="1800" b="1" dirty="0">
                <a:ea typeface="Calibri" panose="020F0502020204030204" pitchFamily="34" charset="0"/>
                <a:cs typeface="Times New Roman" panose="02020603050405020304" pitchFamily="18" charset="0"/>
                <a:hlinkClick r:id="rId10"/>
              </a:rPr>
              <a:t> du virus Europe-1 de la </a:t>
            </a:r>
            <a:r>
              <a:rPr lang="en-CA" altLang="en-US" sz="1800" b="1" dirty="0" err="1">
                <a:ea typeface="Calibri" panose="020F0502020204030204" pitchFamily="34" charset="0"/>
                <a:cs typeface="Times New Roman" panose="02020603050405020304" pitchFamily="18" charset="0"/>
                <a:hlinkClick r:id="rId10"/>
              </a:rPr>
              <a:t>fièvre</a:t>
            </a:r>
            <a:r>
              <a:rPr lang="en-CA" altLang="en-US" sz="1800" b="1" dirty="0">
                <a:ea typeface="Calibri" panose="020F0502020204030204" pitchFamily="34" charset="0"/>
                <a:cs typeface="Times New Roman" panose="02020603050405020304" pitchFamily="18" charset="0"/>
                <a:hlinkClick r:id="rId10"/>
              </a:rPr>
              <a:t> </a:t>
            </a:r>
            <a:r>
              <a:rPr lang="en-CA" altLang="en-US" sz="1800" b="1" dirty="0" err="1">
                <a:ea typeface="Calibri" panose="020F0502020204030204" pitchFamily="34" charset="0"/>
                <a:cs typeface="Times New Roman" panose="02020603050405020304" pitchFamily="18" charset="0"/>
                <a:hlinkClick r:id="rId10"/>
              </a:rPr>
              <a:t>hémorragique</a:t>
            </a:r>
            <a:r>
              <a:rPr lang="en-CA" altLang="en-US" sz="1800" b="1" dirty="0">
                <a:ea typeface="Calibri" panose="020F0502020204030204" pitchFamily="34" charset="0"/>
                <a:cs typeface="Times New Roman" panose="02020603050405020304" pitchFamily="18" charset="0"/>
                <a:hlinkClick r:id="rId10"/>
              </a:rPr>
              <a:t> de </a:t>
            </a:r>
            <a:r>
              <a:rPr lang="en-CA" altLang="en-US" sz="1800" b="1" dirty="0" err="1">
                <a:ea typeface="Calibri" panose="020F0502020204030204" pitchFamily="34" charset="0"/>
                <a:cs typeface="Times New Roman" panose="02020603050405020304" pitchFamily="18" charset="0"/>
                <a:hlinkClick r:id="rId10"/>
              </a:rPr>
              <a:t>Crimée</a:t>
            </a:r>
            <a:r>
              <a:rPr lang="en-CA" altLang="en-US" sz="1800" b="1" dirty="0">
                <a:ea typeface="Calibri" panose="020F0502020204030204" pitchFamily="34" charset="0"/>
                <a:cs typeface="Times New Roman" panose="02020603050405020304" pitchFamily="18" charset="0"/>
                <a:hlinkClick r:id="rId10"/>
              </a:rPr>
              <a:t>-Congo, Macédoine du Nord, 2024</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11"/>
              </a:rPr>
              <a:t>Cas concomitants de </a:t>
            </a:r>
            <a:r>
              <a:rPr lang="en-CA" altLang="en-US" sz="1800" b="1" dirty="0" err="1">
                <a:ea typeface="Calibri" panose="020F0502020204030204" pitchFamily="34" charset="0"/>
                <a:cs typeface="Times New Roman" panose="02020603050405020304" pitchFamily="18" charset="0"/>
                <a:hlinkClick r:id="rId11"/>
              </a:rPr>
              <a:t>fièvre</a:t>
            </a:r>
            <a:r>
              <a:rPr lang="en-CA" altLang="en-US" sz="1800" b="1" dirty="0">
                <a:ea typeface="Calibri" panose="020F0502020204030204" pitchFamily="34" charset="0"/>
                <a:cs typeface="Times New Roman" panose="02020603050405020304" pitchFamily="18" charset="0"/>
                <a:hlinkClick r:id="rId11"/>
              </a:rPr>
              <a:t> </a:t>
            </a:r>
            <a:r>
              <a:rPr lang="en-CA" altLang="en-US" sz="1800" b="1" dirty="0" err="1">
                <a:ea typeface="Calibri" panose="020F0502020204030204" pitchFamily="34" charset="0"/>
                <a:cs typeface="Times New Roman" panose="02020603050405020304" pitchFamily="18" charset="0"/>
                <a:hlinkClick r:id="rId11"/>
              </a:rPr>
              <a:t>sévère</a:t>
            </a:r>
            <a:r>
              <a:rPr lang="en-CA" altLang="en-US" sz="1800" b="1" dirty="0">
                <a:ea typeface="Calibri" panose="020F0502020204030204" pitchFamily="34" charset="0"/>
                <a:cs typeface="Times New Roman" panose="02020603050405020304" pitchFamily="18" charset="0"/>
                <a:hlinkClick r:id="rId11"/>
              </a:rPr>
              <a:t> avec syndrome de </a:t>
            </a:r>
            <a:r>
              <a:rPr lang="en-CA" altLang="en-US" sz="1800" b="1" dirty="0" err="1">
                <a:ea typeface="Calibri" panose="020F0502020204030204" pitchFamily="34" charset="0"/>
                <a:cs typeface="Times New Roman" panose="02020603050405020304" pitchFamily="18" charset="0"/>
                <a:hlinkClick r:id="rId11"/>
              </a:rPr>
              <a:t>thrombocytopénie</a:t>
            </a:r>
            <a:r>
              <a:rPr lang="en-CA" altLang="en-US" sz="1800" b="1" dirty="0">
                <a:ea typeface="Calibri" panose="020F0502020204030204" pitchFamily="34" charset="0"/>
                <a:cs typeface="Times New Roman" panose="02020603050405020304" pitchFamily="18" charset="0"/>
                <a:hlinkClick r:id="rId11"/>
              </a:rPr>
              <a:t> dans </a:t>
            </a:r>
            <a:r>
              <a:rPr lang="en-CA" altLang="en-US" sz="1800" b="1" dirty="0" err="1">
                <a:ea typeface="Calibri" panose="020F0502020204030204" pitchFamily="34" charset="0"/>
                <a:cs typeface="Times New Roman" panose="02020603050405020304" pitchFamily="18" charset="0"/>
                <a:hlinkClick r:id="rId11"/>
              </a:rPr>
              <a:t>plusieurs</a:t>
            </a:r>
            <a:r>
              <a:rPr lang="en-CA" altLang="en-US" sz="1800" b="1" dirty="0">
                <a:ea typeface="Calibri" panose="020F0502020204030204" pitchFamily="34" charset="0"/>
                <a:cs typeface="Times New Roman" panose="02020603050405020304" pitchFamily="18" charset="0"/>
                <a:hlinkClick r:id="rId11"/>
              </a:rPr>
              <a:t> </a:t>
            </a:r>
            <a:r>
              <a:rPr lang="en-CA" altLang="en-US" sz="1800" b="1" dirty="0" err="1">
                <a:ea typeface="Calibri" panose="020F0502020204030204" pitchFamily="34" charset="0"/>
                <a:cs typeface="Times New Roman" panose="02020603050405020304" pitchFamily="18" charset="0"/>
                <a:hlinkClick r:id="rId11"/>
              </a:rPr>
              <a:t>élevages</a:t>
            </a:r>
            <a:r>
              <a:rPr lang="en-CA" altLang="en-US" sz="1800" b="1" dirty="0">
                <a:ea typeface="Calibri" panose="020F0502020204030204" pitchFamily="34" charset="0"/>
                <a:cs typeface="Times New Roman" panose="02020603050405020304" pitchFamily="18" charset="0"/>
                <a:hlinkClick r:id="rId11"/>
              </a:rPr>
              <a:t> de </a:t>
            </a:r>
            <a:r>
              <a:rPr lang="en-CA" altLang="en-US" sz="1800" b="1" dirty="0" err="1">
                <a:ea typeface="Calibri" panose="020F0502020204030204" pitchFamily="34" charset="0"/>
                <a:cs typeface="Times New Roman" panose="02020603050405020304" pitchFamily="18" charset="0"/>
                <a:hlinkClick r:id="rId11"/>
              </a:rPr>
              <a:t>renards</a:t>
            </a:r>
            <a:r>
              <a:rPr lang="en-CA" altLang="en-US" sz="1800" b="1" dirty="0">
                <a:ea typeface="Calibri" panose="020F0502020204030204" pitchFamily="34" charset="0"/>
                <a:cs typeface="Times New Roman" panose="02020603050405020304" pitchFamily="18" charset="0"/>
                <a:hlinkClick r:id="rId11"/>
              </a:rPr>
              <a:t>, Chine, 2023</a:t>
            </a:r>
            <a:endParaRPr lang="en-CA" altLang="en-US" sz="1800" b="1" dirty="0">
              <a:ea typeface="Calibri" panose="020F0502020204030204" pitchFamily="34" charset="0"/>
              <a:cs typeface="Times New Roman" panose="02020603050405020304" pitchFamily="18" charset="0"/>
            </a:endParaRPr>
          </a:p>
          <a:p>
            <a:r>
              <a:rPr lang="en-CA" altLang="en-US" sz="1800" b="1" dirty="0" err="1">
                <a:ea typeface="Calibri" panose="020F0502020204030204" pitchFamily="34" charset="0"/>
                <a:cs typeface="Times New Roman" panose="02020603050405020304" pitchFamily="18" charset="0"/>
                <a:hlinkClick r:id="rId12"/>
              </a:rPr>
              <a:t>Prévalence</a:t>
            </a:r>
            <a:r>
              <a:rPr lang="en-CA" altLang="en-US" sz="1800" b="1" dirty="0">
                <a:ea typeface="Calibri" panose="020F0502020204030204" pitchFamily="34" charset="0"/>
                <a:cs typeface="Times New Roman" panose="02020603050405020304" pitchFamily="18" charset="0"/>
                <a:hlinkClick r:id="rId12"/>
              </a:rPr>
              <a:t>, </a:t>
            </a:r>
            <a:r>
              <a:rPr lang="en-CA" altLang="en-US" sz="1800" b="1" dirty="0" err="1">
                <a:ea typeface="Calibri" panose="020F0502020204030204" pitchFamily="34" charset="0"/>
                <a:cs typeface="Times New Roman" panose="02020603050405020304" pitchFamily="18" charset="0"/>
                <a:hlinkClick r:id="rId12"/>
              </a:rPr>
              <a:t>isolement</a:t>
            </a:r>
            <a:r>
              <a:rPr lang="en-CA" altLang="en-US" sz="1800" b="1" dirty="0">
                <a:ea typeface="Calibri" panose="020F0502020204030204" pitchFamily="34" charset="0"/>
                <a:cs typeface="Times New Roman" panose="02020603050405020304" pitchFamily="18" charset="0"/>
                <a:hlinkClick r:id="rId12"/>
              </a:rPr>
              <a:t> et </a:t>
            </a:r>
            <a:r>
              <a:rPr lang="en-CA" altLang="en-US" sz="1800" b="1" dirty="0" err="1">
                <a:ea typeface="Calibri" panose="020F0502020204030204" pitchFamily="34" charset="0"/>
                <a:cs typeface="Times New Roman" panose="02020603050405020304" pitchFamily="18" charset="0"/>
                <a:hlinkClick r:id="rId12"/>
              </a:rPr>
              <a:t>caractérisation</a:t>
            </a:r>
            <a:r>
              <a:rPr lang="en-CA" altLang="en-US" sz="1800" b="1" dirty="0">
                <a:ea typeface="Calibri" panose="020F0502020204030204" pitchFamily="34" charset="0"/>
                <a:cs typeface="Times New Roman" panose="02020603050405020304" pitchFamily="18" charset="0"/>
                <a:hlinkClick r:id="rId12"/>
              </a:rPr>
              <a:t> </a:t>
            </a:r>
            <a:r>
              <a:rPr lang="en-CA" altLang="en-US" sz="1800" b="1" dirty="0" err="1">
                <a:ea typeface="Calibri" panose="020F0502020204030204" pitchFamily="34" charset="0"/>
                <a:cs typeface="Times New Roman" panose="02020603050405020304" pitchFamily="18" charset="0"/>
                <a:hlinkClick r:id="rId12"/>
              </a:rPr>
              <a:t>moléculaire</a:t>
            </a:r>
            <a:r>
              <a:rPr lang="en-CA" altLang="en-US" sz="1800" b="1" dirty="0">
                <a:ea typeface="Calibri" panose="020F0502020204030204" pitchFamily="34" charset="0"/>
                <a:cs typeface="Times New Roman" panose="02020603050405020304" pitchFamily="18" charset="0"/>
                <a:hlinkClick r:id="rId12"/>
              </a:rPr>
              <a:t> du virus de la </a:t>
            </a:r>
            <a:r>
              <a:rPr lang="en-CA" altLang="en-US" sz="1800" b="1" dirty="0" err="1">
                <a:ea typeface="Calibri" panose="020F0502020204030204" pitchFamily="34" charset="0"/>
                <a:cs typeface="Times New Roman" panose="02020603050405020304" pitchFamily="18" charset="0"/>
                <a:hlinkClick r:id="rId12"/>
              </a:rPr>
              <a:t>fièvre</a:t>
            </a:r>
            <a:r>
              <a:rPr lang="en-CA" altLang="en-US" sz="1800" b="1" dirty="0">
                <a:ea typeface="Calibri" panose="020F0502020204030204" pitchFamily="34" charset="0"/>
                <a:cs typeface="Times New Roman" panose="02020603050405020304" pitchFamily="18" charset="0"/>
                <a:hlinkClick r:id="rId12"/>
              </a:rPr>
              <a:t> grave avec syndrome de </a:t>
            </a:r>
            <a:r>
              <a:rPr lang="en-CA" altLang="en-US" sz="1800" b="1" dirty="0" err="1">
                <a:ea typeface="Calibri" panose="020F0502020204030204" pitchFamily="34" charset="0"/>
                <a:cs typeface="Times New Roman" panose="02020603050405020304" pitchFamily="18" charset="0"/>
                <a:hlinkClick r:id="rId12"/>
              </a:rPr>
              <a:t>thrombocytopénie</a:t>
            </a:r>
            <a:r>
              <a:rPr lang="en-CA" altLang="en-US" sz="1800" b="1" dirty="0">
                <a:ea typeface="Calibri" panose="020F0502020204030204" pitchFamily="34" charset="0"/>
                <a:cs typeface="Times New Roman" panose="02020603050405020304" pitchFamily="18" charset="0"/>
                <a:hlinkClick r:id="rId12"/>
              </a:rPr>
              <a:t> chez les </a:t>
            </a:r>
            <a:r>
              <a:rPr lang="en-CA" altLang="en-US" sz="1800" b="1" dirty="0" err="1">
                <a:ea typeface="Calibri" panose="020F0502020204030204" pitchFamily="34" charset="0"/>
                <a:cs typeface="Times New Roman" panose="02020603050405020304" pitchFamily="18" charset="0"/>
                <a:hlinkClick r:id="rId12"/>
              </a:rPr>
              <a:t>bovins</a:t>
            </a:r>
            <a:r>
              <a:rPr lang="en-CA" altLang="en-US" sz="1800" b="1" dirty="0">
                <a:ea typeface="Calibri" panose="020F0502020204030204" pitchFamily="34" charset="0"/>
                <a:cs typeface="Times New Roman" panose="02020603050405020304" pitchFamily="18" charset="0"/>
                <a:hlinkClick r:id="rId12"/>
              </a:rPr>
              <a:t> de la </a:t>
            </a:r>
            <a:r>
              <a:rPr lang="en-CA" altLang="en-US" sz="1800" b="1" dirty="0" err="1">
                <a:ea typeface="Calibri" panose="020F0502020204030204" pitchFamily="34" charset="0"/>
                <a:cs typeface="Times New Roman" panose="02020603050405020304" pitchFamily="18" charset="0"/>
                <a:hlinkClick r:id="rId12"/>
              </a:rPr>
              <a:t>République</a:t>
            </a:r>
            <a:r>
              <a:rPr lang="en-CA" altLang="en-US" sz="1800" b="1" dirty="0">
                <a:ea typeface="Calibri" panose="020F0502020204030204" pitchFamily="34" charset="0"/>
                <a:cs typeface="Times New Roman" panose="02020603050405020304" pitchFamily="18" charset="0"/>
                <a:hlinkClick r:id="rId12"/>
              </a:rPr>
              <a:t> de </a:t>
            </a:r>
            <a:r>
              <a:rPr lang="en-CA" altLang="en-US" sz="1800" b="1" dirty="0" err="1">
                <a:ea typeface="Calibri" panose="020F0502020204030204" pitchFamily="34" charset="0"/>
                <a:cs typeface="Times New Roman" panose="02020603050405020304" pitchFamily="18" charset="0"/>
                <a:hlinkClick r:id="rId12"/>
              </a:rPr>
              <a:t>Corée</a:t>
            </a:r>
            <a:endParaRPr lang="en-CA" altLang="en-US" sz="1800" b="1" dirty="0">
              <a:ea typeface="Calibri" panose="020F0502020204030204" pitchFamily="34" charset="0"/>
              <a:cs typeface="Times New Roman" panose="02020603050405020304" pitchFamily="18" charset="0"/>
            </a:endParaRPr>
          </a:p>
          <a:p>
            <a:r>
              <a:rPr lang="en-CA" altLang="en-US" sz="1800" b="1" dirty="0">
                <a:ea typeface="Calibri" panose="020F0502020204030204" pitchFamily="34" charset="0"/>
                <a:cs typeface="Times New Roman" panose="02020603050405020304" pitchFamily="18" charset="0"/>
                <a:hlinkClick r:id="rId13"/>
              </a:rPr>
              <a:t>CDC - Tularemia - États-Unis, 2011-2022</a:t>
            </a:r>
            <a:endParaRPr lang="en-CA" altLang="en-US" sz="1800" b="1" dirty="0">
              <a:ea typeface="Calibri" panose="020F0502020204030204" pitchFamily="34" charset="0"/>
              <a:cs typeface="Times New Roman" panose="02020603050405020304" pitchFamily="18" charset="0"/>
            </a:endParaRPr>
          </a:p>
        </p:txBody>
      </p:sp>
      <p:sp>
        <p:nvSpPr>
          <p:cNvPr id="40964" name="Slide Number Placeholder 4">
            <a:extLst>
              <a:ext uri="{FF2B5EF4-FFF2-40B4-BE49-F238E27FC236}">
                <a16:creationId xmlns:a16="http://schemas.microsoft.com/office/drawing/2014/main" id="{6C68308C-5135-23DD-A5CA-C710056B0853}"/>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06B1453-9A26-4F77-8264-2B13D5637F65}" type="slidenum">
              <a:rPr lang="en-US" altLang="en-US" sz="1200" smtClean="0">
                <a:solidFill>
                  <a:srgbClr val="898989"/>
                </a:solidFill>
              </a:rPr>
              <a:t>14</a:t>
            </a:fld>
            <a:endParaRPr lang="en-US"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AF4F1D-DF4B-4FB5-BBD3-4F6ECEC6C539}"/>
              </a:ext>
            </a:extLst>
          </p:cNvPr>
          <p:cNvSpPr>
            <a:spLocks noGrp="1"/>
          </p:cNvSpPr>
          <p:nvPr>
            <p:ph type="title"/>
          </p:nvPr>
        </p:nvSpPr>
        <p:spPr>
          <a:xfrm>
            <a:off x="130175" y="-182563"/>
            <a:ext cx="10515600" cy="1042988"/>
          </a:xfrm>
        </p:spPr>
        <p:txBody>
          <a:bodyPr/>
          <a:lstStyle/>
          <a:p>
            <a:pPr>
              <a:defRPr/>
            </a:pPr>
            <a:r>
              <a:rPr lang="en-US" sz="3200" dirty="0"/>
              <a:t>Virus de la fièvre catarrhale du mouton (BTV-3) en Europe</a:t>
            </a:r>
            <a:endParaRPr lang="en-CA" sz="3200" dirty="0"/>
          </a:p>
        </p:txBody>
      </p:sp>
      <p:sp>
        <p:nvSpPr>
          <p:cNvPr id="16387" name="Content Placeholder 9">
            <a:extLst>
              <a:ext uri="{FF2B5EF4-FFF2-40B4-BE49-F238E27FC236}">
                <a16:creationId xmlns:a16="http://schemas.microsoft.com/office/drawing/2014/main" id="{441BEBE4-6481-E4F7-4993-AB21AC074901}"/>
              </a:ext>
            </a:extLst>
          </p:cNvPr>
          <p:cNvSpPr>
            <a:spLocks noGrp="1"/>
          </p:cNvSpPr>
          <p:nvPr>
            <p:ph sz="half" idx="1"/>
          </p:nvPr>
        </p:nvSpPr>
        <p:spPr>
          <a:xfrm>
            <a:off x="219075" y="590550"/>
            <a:ext cx="8121650" cy="5676900"/>
          </a:xfrm>
        </p:spPr>
        <p:txBody>
          <a:bodyPr/>
          <a:lstStyle/>
          <a:p>
            <a:r>
              <a:rPr lang="en-CA" altLang="en-US" sz="2700" dirty="0"/>
              <a:t>Première </a:t>
            </a:r>
            <a:r>
              <a:rPr lang="en-CA" altLang="en-US" sz="2700" dirty="0" err="1"/>
              <a:t>déclaration</a:t>
            </a:r>
            <a:r>
              <a:rPr lang="en-CA" altLang="en-US" sz="2700" dirty="0"/>
              <a:t> le 5 </a:t>
            </a:r>
            <a:r>
              <a:rPr lang="en-CA" altLang="en-US" sz="2700" dirty="0" err="1"/>
              <a:t>septembre</a:t>
            </a:r>
            <a:r>
              <a:rPr lang="en-CA" altLang="en-US" sz="2700" dirty="0"/>
              <a:t> 2023 aux Pays-Bas</a:t>
            </a:r>
          </a:p>
          <a:p>
            <a:r>
              <a:rPr lang="en-CA" altLang="en-US" sz="2700" dirty="0"/>
              <a:t>La source de </a:t>
            </a:r>
            <a:r>
              <a:rPr lang="en-CA" altLang="en-US" sz="2700" dirty="0" err="1"/>
              <a:t>l'infection</a:t>
            </a:r>
            <a:r>
              <a:rPr lang="en-CA" altLang="en-US" sz="2700" dirty="0"/>
              <a:t> </a:t>
            </a:r>
            <a:r>
              <a:rPr lang="en-CA" altLang="en-US" sz="2700" dirty="0" err="1"/>
              <a:t>n'a</a:t>
            </a:r>
            <a:r>
              <a:rPr lang="en-CA" altLang="en-US" sz="2700" dirty="0"/>
              <a:t> jamais </a:t>
            </a:r>
            <a:r>
              <a:rPr lang="en-CA" altLang="en-US" sz="2700" dirty="0" err="1"/>
              <a:t>été</a:t>
            </a:r>
            <a:r>
              <a:rPr lang="en-CA" altLang="en-US" sz="2700" dirty="0"/>
              <a:t> </a:t>
            </a:r>
            <a:r>
              <a:rPr lang="en-CA" altLang="en-US" sz="2700" dirty="0" err="1"/>
              <a:t>identifiée</a:t>
            </a:r>
            <a:endParaRPr lang="en-CA" altLang="en-US" sz="2700" dirty="0"/>
          </a:p>
          <a:p>
            <a:r>
              <a:rPr lang="en-CA" altLang="en-US" sz="2700" dirty="0"/>
              <a:t>Des </a:t>
            </a:r>
            <a:r>
              <a:rPr lang="en-CA" altLang="en-US" sz="2700" dirty="0" err="1"/>
              <a:t>cas</a:t>
            </a:r>
            <a:r>
              <a:rPr lang="en-CA" altLang="en-US" sz="2700" dirty="0"/>
              <a:t> </a:t>
            </a:r>
            <a:r>
              <a:rPr lang="en-CA" altLang="en-US" sz="2700" dirty="0" err="1"/>
              <a:t>ont</a:t>
            </a:r>
            <a:r>
              <a:rPr lang="en-CA" altLang="en-US" sz="2700" dirty="0"/>
              <a:t> </a:t>
            </a:r>
            <a:r>
              <a:rPr lang="en-CA" altLang="en-US" sz="2700" dirty="0" err="1"/>
              <a:t>continué</a:t>
            </a:r>
            <a:r>
              <a:rPr lang="en-CA" altLang="en-US" sz="2700" dirty="0"/>
              <a:t> à </a:t>
            </a:r>
            <a:r>
              <a:rPr lang="en-CA" altLang="en-US" sz="2700" dirty="0" err="1"/>
              <a:t>être</a:t>
            </a:r>
            <a:r>
              <a:rPr lang="en-CA" altLang="en-US" sz="2700" dirty="0"/>
              <a:t> </a:t>
            </a:r>
            <a:r>
              <a:rPr lang="en-CA" altLang="en-US" sz="2700" dirty="0" err="1"/>
              <a:t>signalés</a:t>
            </a:r>
            <a:r>
              <a:rPr lang="en-CA" altLang="en-US" sz="2700" dirty="0"/>
              <a:t> tout au long de </a:t>
            </a:r>
            <a:r>
              <a:rPr lang="en-CA" altLang="en-US" sz="2700" dirty="0" err="1"/>
              <a:t>l'hiver</a:t>
            </a:r>
            <a:r>
              <a:rPr lang="en-CA" altLang="en-US" sz="2700" dirty="0"/>
              <a:t>, </a:t>
            </a:r>
            <a:r>
              <a:rPr lang="en-CA" altLang="en-US" sz="2700" dirty="0" err="1"/>
              <a:t>mais</a:t>
            </a:r>
            <a:r>
              <a:rPr lang="en-CA" altLang="en-US" sz="2700" dirty="0"/>
              <a:t> </a:t>
            </a:r>
            <a:r>
              <a:rPr lang="en-CA" altLang="en-US" sz="2700" dirty="0" err="1"/>
              <a:t>leur</a:t>
            </a:r>
            <a:r>
              <a:rPr lang="en-CA" altLang="en-US" sz="2700" dirty="0"/>
              <a:t> </a:t>
            </a:r>
            <a:r>
              <a:rPr lang="en-CA" altLang="en-US" sz="2700" dirty="0" err="1"/>
              <a:t>nombre</a:t>
            </a:r>
            <a:r>
              <a:rPr lang="en-CA" altLang="en-US" sz="2700" dirty="0"/>
              <a:t> a </a:t>
            </a:r>
            <a:r>
              <a:rPr lang="en-CA" altLang="en-US" sz="2700" dirty="0" err="1"/>
              <a:t>considérablement</a:t>
            </a:r>
            <a:r>
              <a:rPr lang="en-CA" altLang="en-US" sz="2700" dirty="0"/>
              <a:t> </a:t>
            </a:r>
            <a:r>
              <a:rPr lang="en-CA" altLang="en-US" sz="2700" dirty="0" err="1"/>
              <a:t>diminué</a:t>
            </a:r>
            <a:endParaRPr lang="en-CA" altLang="en-US" sz="2700" dirty="0"/>
          </a:p>
          <a:p>
            <a:endParaRPr lang="en-CA" altLang="en-US" sz="2700" dirty="0"/>
          </a:p>
          <a:p>
            <a:endParaRPr lang="en-CA" altLang="en-US" sz="2700" dirty="0"/>
          </a:p>
          <a:p>
            <a:pPr lvl="1"/>
            <a:endParaRPr lang="en-CA" altLang="en-US" sz="2700" dirty="0"/>
          </a:p>
        </p:txBody>
      </p:sp>
      <p:sp>
        <p:nvSpPr>
          <p:cNvPr id="16388" name="TextBox 7">
            <a:extLst>
              <a:ext uri="{FF2B5EF4-FFF2-40B4-BE49-F238E27FC236}">
                <a16:creationId xmlns:a16="http://schemas.microsoft.com/office/drawing/2014/main" id="{F96FEEDE-4858-4CF2-1F4A-B217D3B785C9}"/>
              </a:ext>
            </a:extLst>
          </p:cNvPr>
          <p:cNvSpPr txBox="1">
            <a:spLocks noChangeArrowheads="1"/>
          </p:cNvSpPr>
          <p:nvPr/>
        </p:nvSpPr>
        <p:spPr bwMode="auto">
          <a:xfrm>
            <a:off x="469900" y="6403975"/>
            <a:ext cx="6310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hlinkClick r:id="rId3"/>
              </a:rPr>
              <a:t>Empres-Plus</a:t>
            </a:r>
            <a:endParaRPr lang="en-CA" altLang="en-US" sz="1800"/>
          </a:p>
        </p:txBody>
      </p:sp>
      <p:pic>
        <p:nvPicPr>
          <p:cNvPr id="16389" name="Picture 8">
            <a:extLst>
              <a:ext uri="{FF2B5EF4-FFF2-40B4-BE49-F238E27FC236}">
                <a16:creationId xmlns:a16="http://schemas.microsoft.com/office/drawing/2014/main" id="{5C0A5C63-C23C-BD14-8642-8BDA3AA275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900" y="3149485"/>
            <a:ext cx="5038271" cy="33497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12">
            <a:extLst>
              <a:ext uri="{FF2B5EF4-FFF2-40B4-BE49-F238E27FC236}">
                <a16:creationId xmlns:a16="http://schemas.microsoft.com/office/drawing/2014/main" id="{21C6DFFD-C9E5-F0F8-41DF-490CCD8834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3957" y="3441701"/>
            <a:ext cx="4078968" cy="280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13">
            <a:extLst>
              <a:ext uri="{FF2B5EF4-FFF2-40B4-BE49-F238E27FC236}">
                <a16:creationId xmlns:a16="http://schemas.microsoft.com/office/drawing/2014/main" id="{EBA809A9-666B-D408-4EFF-9E75FF986595}"/>
              </a:ext>
            </a:extLst>
          </p:cNvPr>
          <p:cNvSpPr txBox="1">
            <a:spLocks noChangeArrowheads="1"/>
          </p:cNvSpPr>
          <p:nvPr/>
        </p:nvSpPr>
        <p:spPr bwMode="auto">
          <a:xfrm>
            <a:off x="7718425" y="6299200"/>
            <a:ext cx="364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t>BTV-3 1er septembre 2024 - 12 mars 2025</a:t>
            </a:r>
          </a:p>
        </p:txBody>
      </p:sp>
      <p:pic>
        <p:nvPicPr>
          <p:cNvPr id="16392" name="Picture 15">
            <a:extLst>
              <a:ext uri="{FF2B5EF4-FFF2-40B4-BE49-F238E27FC236}">
                <a16:creationId xmlns:a16="http://schemas.microsoft.com/office/drawing/2014/main" id="{5F49D9C5-0B66-B54A-A52C-C3F63B8F88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7613" y="685800"/>
            <a:ext cx="3224211"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16">
            <a:extLst>
              <a:ext uri="{FF2B5EF4-FFF2-40B4-BE49-F238E27FC236}">
                <a16:creationId xmlns:a16="http://schemas.microsoft.com/office/drawing/2014/main" id="{01B225AF-9CC3-1049-D7BD-F8A993EBCA1E}"/>
              </a:ext>
            </a:extLst>
          </p:cNvPr>
          <p:cNvSpPr txBox="1">
            <a:spLocks noChangeArrowheads="1"/>
          </p:cNvSpPr>
          <p:nvPr/>
        </p:nvSpPr>
        <p:spPr bwMode="auto">
          <a:xfrm>
            <a:off x="8439150" y="2606675"/>
            <a:ext cx="3533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t>BTV-3 1er janvier 2025 - 12 mars 2025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6A3892-ABB3-0766-E3D8-5DF02625339E}"/>
              </a:ext>
            </a:extLst>
          </p:cNvPr>
          <p:cNvSpPr>
            <a:spLocks noGrp="1"/>
          </p:cNvSpPr>
          <p:nvPr>
            <p:ph sz="half" idx="1"/>
          </p:nvPr>
        </p:nvSpPr>
        <p:spPr>
          <a:xfrm>
            <a:off x="438150" y="1095375"/>
            <a:ext cx="6775450" cy="5602288"/>
          </a:xfrm>
        </p:spPr>
        <p:txBody>
          <a:bodyPr/>
          <a:lstStyle/>
          <a:p>
            <a:pPr marL="0" indent="0">
              <a:buFont typeface="Arial" panose="020B0604020202020204" pitchFamily="34" charset="0"/>
              <a:buNone/>
              <a:defRPr/>
            </a:pPr>
            <a:r>
              <a:rPr lang="en-CA" altLang="en-US" sz="2200" b="1" dirty="0"/>
              <a:t>BTV-12</a:t>
            </a:r>
          </a:p>
          <a:p>
            <a:pPr>
              <a:defRPr/>
            </a:pPr>
            <a:r>
              <a:rPr lang="en-CA" altLang="en-US" sz="2200" dirty="0">
                <a:hlinkClick r:id="rId3"/>
              </a:rPr>
              <a:t>Les Pays-Bas </a:t>
            </a:r>
            <a:r>
              <a:rPr lang="en-CA" altLang="en-US" sz="2200" dirty="0"/>
              <a:t>ont signalé leurs premiers cas de BTV-12 le 10 octobre 2024, chez un mouton dans une ferme de </a:t>
            </a:r>
            <a:r>
              <a:rPr lang="en-CA" altLang="en-US" sz="2200" dirty="0" err="1"/>
              <a:t>Kockengen</a:t>
            </a:r>
            <a:r>
              <a:rPr lang="en-CA" altLang="en-US" sz="2200" dirty="0"/>
              <a:t> et chez une vache et son veau dans une ferme de </a:t>
            </a:r>
            <a:r>
              <a:rPr lang="en-CA" altLang="en-US" sz="2200" dirty="0" err="1"/>
              <a:t>Harmelen</a:t>
            </a:r>
            <a:endParaRPr lang="en-CA" altLang="en-US" sz="2200" dirty="0"/>
          </a:p>
          <a:p>
            <a:pPr>
              <a:defRPr/>
            </a:pPr>
            <a:r>
              <a:rPr lang="en-CA" sz="2200" dirty="0">
                <a:solidFill>
                  <a:srgbClr val="000000"/>
                </a:solidFill>
                <a:ea typeface="CicleGordita"/>
                <a:cs typeface="CicleGordita"/>
                <a:hlinkClick r:id="rId4"/>
              </a:rPr>
              <a:t>Les Pays-Bas </a:t>
            </a:r>
            <a:r>
              <a:rPr lang="en-CA" sz="2200" dirty="0">
                <a:solidFill>
                  <a:srgbClr val="000000"/>
                </a:solidFill>
                <a:ea typeface="CicleGordita"/>
                <a:cs typeface="CicleGordita"/>
              </a:rPr>
              <a:t>ne signalent toujours que 12 cas de BTV-12</a:t>
            </a:r>
          </a:p>
          <a:p>
            <a:pPr>
              <a:defRPr/>
            </a:pPr>
            <a:r>
              <a:rPr lang="en-CA" sz="2200" dirty="0">
                <a:solidFill>
                  <a:srgbClr val="000000"/>
                </a:solidFill>
                <a:ea typeface="CicleGordita"/>
                <a:cs typeface="CicleGordita"/>
                <a:hlinkClick r:id="rId5"/>
              </a:rPr>
              <a:t>Angleterre </a:t>
            </a:r>
            <a:r>
              <a:rPr lang="en-CA" sz="2200" dirty="0">
                <a:solidFill>
                  <a:srgbClr val="000000"/>
                </a:solidFill>
                <a:ea typeface="CicleGordita"/>
                <a:cs typeface="CicleGordita"/>
              </a:rPr>
              <a:t>BTV-12 pour la première fois le 2 février 2025</a:t>
            </a:r>
          </a:p>
          <a:p>
            <a:pPr lvl="1">
              <a:defRPr/>
            </a:pPr>
            <a:r>
              <a:rPr lang="en-CA" sz="2200" dirty="0">
                <a:solidFill>
                  <a:srgbClr val="000000"/>
                </a:solidFill>
                <a:ea typeface="CicleGordita"/>
                <a:cs typeface="CicleGordita"/>
              </a:rPr>
              <a:t>On ne sait pas très bien comment il a été introduit, le vent ?</a:t>
            </a:r>
          </a:p>
          <a:p>
            <a:pPr marL="0" indent="0">
              <a:buFont typeface="Arial" panose="020B0604020202020204" pitchFamily="34" charset="0"/>
              <a:buNone/>
              <a:defRPr/>
            </a:pPr>
            <a:r>
              <a:rPr lang="en-CA" altLang="en-US" sz="2200" b="1" dirty="0"/>
              <a:t>BTV-4</a:t>
            </a:r>
          </a:p>
          <a:p>
            <a:pPr>
              <a:defRPr/>
            </a:pPr>
            <a:r>
              <a:rPr lang="en-CA" sz="2200" dirty="0">
                <a:solidFill>
                  <a:srgbClr val="000000"/>
                </a:solidFill>
                <a:latin typeface="CicleGordita"/>
                <a:ea typeface="CicleGordita"/>
                <a:cs typeface="CicleGordita"/>
                <a:hlinkClick r:id="rId6"/>
              </a:rPr>
              <a:t>La Slovénie </a:t>
            </a:r>
            <a:r>
              <a:rPr lang="en-CA" sz="2200" dirty="0">
                <a:solidFill>
                  <a:srgbClr val="000000"/>
                </a:solidFill>
                <a:latin typeface="CicleGordita"/>
                <a:ea typeface="CicleGordita"/>
                <a:cs typeface="CicleGordita"/>
              </a:rPr>
              <a:t>a signalé une réapparition du BTV-4, précédemment signalé en </a:t>
            </a:r>
            <a:r>
              <a:rPr lang="en-CA" sz="2200" dirty="0" err="1">
                <a:solidFill>
                  <a:srgbClr val="000000"/>
                </a:solidFill>
                <a:latin typeface="CicleGordita"/>
                <a:ea typeface="CicleGordita"/>
                <a:cs typeface="CicleGordita"/>
              </a:rPr>
              <a:t>décembre</a:t>
            </a:r>
            <a:r>
              <a:rPr lang="en-CA" sz="2200" dirty="0">
                <a:solidFill>
                  <a:srgbClr val="000000"/>
                </a:solidFill>
                <a:latin typeface="CicleGordita"/>
                <a:ea typeface="CicleGordita"/>
                <a:cs typeface="CicleGordita"/>
              </a:rPr>
              <a:t> 2016</a:t>
            </a:r>
          </a:p>
          <a:p>
            <a:pPr>
              <a:defRPr/>
            </a:pPr>
            <a:r>
              <a:rPr lang="en-CA" sz="2200" dirty="0">
                <a:solidFill>
                  <a:srgbClr val="000000"/>
                </a:solidFill>
                <a:latin typeface="CicleGordita"/>
                <a:ea typeface="CicleGordita"/>
                <a:cs typeface="CicleGordita"/>
              </a:rPr>
              <a:t>Trois cas ont été signalés chez des bovins dans le nord du pays</a:t>
            </a:r>
            <a:endParaRPr lang="en-CA" sz="2200" dirty="0"/>
          </a:p>
          <a:p>
            <a:pPr>
              <a:defRPr/>
            </a:pPr>
            <a:endParaRPr lang="en-CA" altLang="en-US" sz="2200" b="1" dirty="0"/>
          </a:p>
          <a:p>
            <a:pPr lvl="1">
              <a:defRPr/>
            </a:pPr>
            <a:endParaRPr lang="en-CA" sz="2200" dirty="0">
              <a:solidFill>
                <a:srgbClr val="000000"/>
              </a:solidFill>
              <a:ea typeface="CicleGordita"/>
              <a:cs typeface="CicleGordita"/>
            </a:endParaRPr>
          </a:p>
        </p:txBody>
      </p:sp>
      <p:sp>
        <p:nvSpPr>
          <p:cNvPr id="18435" name="Slide Number Placeholder 4">
            <a:extLst>
              <a:ext uri="{FF2B5EF4-FFF2-40B4-BE49-F238E27FC236}">
                <a16:creationId xmlns:a16="http://schemas.microsoft.com/office/drawing/2014/main" id="{93FD7A3F-8219-8A63-11C7-FB2C72F54C2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9E140D3-8648-4FAE-96A5-606A9B453935}" type="slidenum">
              <a:rPr lang="en-US" altLang="en-US" sz="1200" smtClean="0">
                <a:solidFill>
                  <a:srgbClr val="898989"/>
                </a:solidFill>
              </a:rPr>
              <a:t>3</a:t>
            </a:fld>
            <a:endParaRPr lang="en-US" altLang="en-US" sz="1200">
              <a:solidFill>
                <a:srgbClr val="898989"/>
              </a:solidFill>
            </a:endParaRPr>
          </a:p>
        </p:txBody>
      </p:sp>
      <p:pic>
        <p:nvPicPr>
          <p:cNvPr id="18436" name="Picture 6">
            <a:extLst>
              <a:ext uri="{FF2B5EF4-FFF2-40B4-BE49-F238E27FC236}">
                <a16:creationId xmlns:a16="http://schemas.microsoft.com/office/drawing/2014/main" id="{7D5C5FC2-82B4-F811-1509-FF93DE141B5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88338" y="979488"/>
            <a:ext cx="3633787" cy="3759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7" name="Title 3">
            <a:extLst>
              <a:ext uri="{FF2B5EF4-FFF2-40B4-BE49-F238E27FC236}">
                <a16:creationId xmlns:a16="http://schemas.microsoft.com/office/drawing/2014/main" id="{605D7C47-7FA1-F1EE-D6CE-D66FF5108CFF}"/>
              </a:ext>
            </a:extLst>
          </p:cNvPr>
          <p:cNvSpPr txBox="1">
            <a:spLocks/>
          </p:cNvSpPr>
          <p:nvPr/>
        </p:nvSpPr>
        <p:spPr bwMode="auto">
          <a:xfrm>
            <a:off x="157163" y="160338"/>
            <a:ext cx="10515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US" altLang="en-US" sz="3200" b="1" dirty="0"/>
              <a:t>Virus de la </a:t>
            </a:r>
            <a:r>
              <a:rPr lang="en-US" altLang="en-US" sz="3200" b="1" dirty="0" err="1"/>
              <a:t>fièvre</a:t>
            </a:r>
            <a:r>
              <a:rPr lang="en-US" altLang="en-US" sz="3200" b="1" dirty="0"/>
              <a:t> </a:t>
            </a:r>
            <a:r>
              <a:rPr lang="en-US" altLang="en-US" sz="3200" b="1" dirty="0" err="1"/>
              <a:t>catarrhale</a:t>
            </a:r>
            <a:r>
              <a:rPr lang="en-US" altLang="en-US" sz="3200" b="1" dirty="0"/>
              <a:t> ovine (BTV-12 &amp; 4) </a:t>
            </a:r>
            <a:r>
              <a:rPr lang="en-US" altLang="en-US" sz="3200" b="1" dirty="0" err="1"/>
              <a:t>en</a:t>
            </a:r>
            <a:r>
              <a:rPr lang="en-US" altLang="en-US" sz="3200" b="1" dirty="0"/>
              <a:t> Europe</a:t>
            </a:r>
            <a:endParaRPr lang="en-CA" altLang="en-US" sz="3200" b="1" dirty="0"/>
          </a:p>
        </p:txBody>
      </p:sp>
      <p:pic>
        <p:nvPicPr>
          <p:cNvPr id="18438" name="Picture 9">
            <a:extLst>
              <a:ext uri="{FF2B5EF4-FFF2-40B4-BE49-F238E27FC236}">
                <a16:creationId xmlns:a16="http://schemas.microsoft.com/office/drawing/2014/main" id="{93D8B73C-4200-5B53-44BF-7C3E7908C88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13600" y="3454400"/>
            <a:ext cx="3754437" cy="30845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D2C6-5487-ED13-754F-074EA24A24E2}"/>
              </a:ext>
            </a:extLst>
          </p:cNvPr>
          <p:cNvSpPr>
            <a:spLocks noGrp="1"/>
          </p:cNvSpPr>
          <p:nvPr>
            <p:ph type="title"/>
          </p:nvPr>
        </p:nvSpPr>
        <p:spPr>
          <a:xfrm>
            <a:off x="0" y="0"/>
            <a:ext cx="10515600" cy="1325563"/>
          </a:xfrm>
        </p:spPr>
        <p:txBody>
          <a:bodyPr/>
          <a:lstStyle/>
          <a:p>
            <a:pPr>
              <a:defRPr/>
            </a:pPr>
            <a:r>
              <a:rPr lang="en-CA" dirty="0"/>
              <a:t>Le virus de Schmallenberg au Royaume-Uni</a:t>
            </a:r>
          </a:p>
        </p:txBody>
      </p:sp>
      <p:sp>
        <p:nvSpPr>
          <p:cNvPr id="20483" name="Content Placeholder 2">
            <a:extLst>
              <a:ext uri="{FF2B5EF4-FFF2-40B4-BE49-F238E27FC236}">
                <a16:creationId xmlns:a16="http://schemas.microsoft.com/office/drawing/2014/main" id="{9927DF5A-6D67-7CCF-58DD-6C0F471CA475}"/>
              </a:ext>
            </a:extLst>
          </p:cNvPr>
          <p:cNvSpPr>
            <a:spLocks noGrp="1"/>
          </p:cNvSpPr>
          <p:nvPr>
            <p:ph sz="half" idx="1"/>
          </p:nvPr>
        </p:nvSpPr>
        <p:spPr>
          <a:xfrm>
            <a:off x="423863" y="1506538"/>
            <a:ext cx="5659437" cy="4349750"/>
          </a:xfrm>
        </p:spPr>
        <p:txBody>
          <a:bodyPr/>
          <a:lstStyle/>
          <a:p>
            <a:r>
              <a:rPr lang="en-US" altLang="en-US">
                <a:hlinkClick r:id="rId3"/>
              </a:rPr>
              <a:t>Les agriculteurs craignent d'être "anéantis" si d'autres maladies se déclarent </a:t>
            </a:r>
            <a:r>
              <a:rPr lang="en-US" altLang="en-US"/>
              <a:t>(Écosse)</a:t>
            </a:r>
          </a:p>
          <a:p>
            <a:r>
              <a:rPr lang="en-CA" altLang="en-US">
                <a:hlinkClick r:id="rId4"/>
              </a:rPr>
              <a:t>L'Irlande </a:t>
            </a:r>
            <a:r>
              <a:rPr lang="en-CA" altLang="en-US"/>
              <a:t>et l'</a:t>
            </a:r>
            <a:r>
              <a:rPr lang="en-CA" altLang="en-US">
                <a:hlinkClick r:id="rId3"/>
              </a:rPr>
              <a:t>Écosse </a:t>
            </a:r>
            <a:r>
              <a:rPr lang="en-CA" altLang="en-US"/>
              <a:t>signalent des cas de SBV</a:t>
            </a:r>
          </a:p>
          <a:p>
            <a:r>
              <a:rPr lang="en-CA" altLang="en-US"/>
              <a:t>Non notifiable, de nombreux cas ne sont pas signalés en Europe.</a:t>
            </a:r>
          </a:p>
          <a:p>
            <a:r>
              <a:rPr lang="en-CA" altLang="en-US"/>
              <a:t>Propagé par les culicoïdes, il pourrait y avoir une augmentation des signalements comme pour le BTV.</a:t>
            </a:r>
          </a:p>
        </p:txBody>
      </p:sp>
      <p:sp>
        <p:nvSpPr>
          <p:cNvPr id="20484" name="Slide Number Placeholder 4">
            <a:extLst>
              <a:ext uri="{FF2B5EF4-FFF2-40B4-BE49-F238E27FC236}">
                <a16:creationId xmlns:a16="http://schemas.microsoft.com/office/drawing/2014/main" id="{BB58406C-37BA-25EC-E218-6A80708B980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C83DA2F-FE6E-4028-BE11-3F5E88401763}" type="slidenum">
              <a:rPr lang="en-US" altLang="en-US" sz="1200" smtClean="0">
                <a:solidFill>
                  <a:srgbClr val="898989"/>
                </a:solidFill>
              </a:rPr>
              <a:t>4</a:t>
            </a:fld>
            <a:endParaRPr lang="en-US" altLang="en-US" sz="1200">
              <a:solidFill>
                <a:srgbClr val="898989"/>
              </a:solidFill>
            </a:endParaRPr>
          </a:p>
        </p:txBody>
      </p:sp>
      <p:pic>
        <p:nvPicPr>
          <p:cNvPr id="8" name="Picture 7">
            <a:hlinkClick r:id="rId5"/>
            <a:extLst>
              <a:ext uri="{FF2B5EF4-FFF2-40B4-BE49-F238E27FC236}">
                <a16:creationId xmlns:a16="http://schemas.microsoft.com/office/drawing/2014/main" id="{6DD0D23A-362A-9720-1A9C-DF68BE7D3928}"/>
              </a:ext>
            </a:extLst>
          </p:cNvPr>
          <p:cNvPicPr>
            <a:picLocks noChangeAspect="1"/>
          </p:cNvPicPr>
          <p:nvPr/>
        </p:nvPicPr>
        <p:blipFill>
          <a:blip r:embed="rId6"/>
          <a:stretch>
            <a:fillRect/>
          </a:stretch>
        </p:blipFill>
        <p:spPr>
          <a:xfrm>
            <a:off x="6791325" y="1325563"/>
            <a:ext cx="5113338" cy="3971925"/>
          </a:xfrm>
          <a:prstGeom prst="rect">
            <a:avLst/>
          </a:prstGeom>
          <a:ln>
            <a:noFill/>
          </a:ln>
          <a:effectLst>
            <a:outerShdw blurRad="292100" dist="139700" dir="2700000" algn="tl" rotWithShape="0">
              <a:srgbClr val="333333">
                <a:alpha val="65000"/>
              </a:srgbClr>
            </a:outerShdw>
          </a:effectLst>
        </p:spPr>
      </p:pic>
      <p:sp>
        <p:nvSpPr>
          <p:cNvPr id="20486" name="Text Placeholder 2">
            <a:extLst>
              <a:ext uri="{FF2B5EF4-FFF2-40B4-BE49-F238E27FC236}">
                <a16:creationId xmlns:a16="http://schemas.microsoft.com/office/drawing/2014/main" id="{682FADA4-0B37-535F-1D65-D7AAFF37F383}"/>
              </a:ext>
            </a:extLst>
          </p:cNvPr>
          <p:cNvSpPr txBox="1">
            <a:spLocks/>
          </p:cNvSpPr>
          <p:nvPr/>
        </p:nvSpPr>
        <p:spPr bwMode="auto">
          <a:xfrm>
            <a:off x="8034338" y="5354638"/>
            <a:ext cx="5659437"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CA" altLang="en-US" sz="1800" b="1">
                <a:hlinkClick r:id="rId7"/>
              </a:rPr>
              <a:t>AHS - Actualités (agriculture.gov.ie)</a:t>
            </a:r>
            <a:endParaRPr lang="en-CA" altLang="en-US" sz="18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3D6D-3078-2E1F-832F-FA61DC746FED}"/>
              </a:ext>
            </a:extLst>
          </p:cNvPr>
          <p:cNvSpPr>
            <a:spLocks noGrp="1"/>
          </p:cNvSpPr>
          <p:nvPr>
            <p:ph type="title"/>
          </p:nvPr>
        </p:nvSpPr>
        <p:spPr>
          <a:xfrm>
            <a:off x="0" y="0"/>
            <a:ext cx="12287250" cy="1325563"/>
          </a:xfrm>
        </p:spPr>
        <p:txBody>
          <a:bodyPr/>
          <a:lstStyle/>
          <a:p>
            <a:pPr>
              <a:buFont typeface="Arial" panose="020B0604020202020204" pitchFamily="34" charset="0"/>
              <a:buNone/>
              <a:defRPr/>
            </a:pPr>
            <a:r>
              <a:rPr lang="de-DE" sz="3200" dirty="0">
                <a:solidFill>
                  <a:srgbClr val="1B3051"/>
                </a:solidFill>
                <a:hlinkClick r:id="rId3"/>
              </a:rPr>
              <a:t>Circulation extensive du virus de Schmallenberg en Allemagne, 2023</a:t>
            </a:r>
            <a:endParaRPr lang="de-DE" sz="3200" dirty="0">
              <a:solidFill>
                <a:srgbClr val="1B3051"/>
              </a:solidFill>
            </a:endParaRPr>
          </a:p>
        </p:txBody>
      </p:sp>
      <p:sp>
        <p:nvSpPr>
          <p:cNvPr id="3" name="Content Placeholder 2">
            <a:extLst>
              <a:ext uri="{FF2B5EF4-FFF2-40B4-BE49-F238E27FC236}">
                <a16:creationId xmlns:a16="http://schemas.microsoft.com/office/drawing/2014/main" id="{399EDB69-6092-C36E-9866-80757D3C0D68}"/>
              </a:ext>
            </a:extLst>
          </p:cNvPr>
          <p:cNvSpPr>
            <a:spLocks noGrp="1"/>
          </p:cNvSpPr>
          <p:nvPr>
            <p:ph sz="half" idx="1"/>
          </p:nvPr>
        </p:nvSpPr>
        <p:spPr>
          <a:xfrm>
            <a:off x="287338" y="1189038"/>
            <a:ext cx="5595937" cy="5532437"/>
          </a:xfrm>
        </p:spPr>
        <p:txBody>
          <a:bodyPr/>
          <a:lstStyle/>
          <a:p>
            <a:pPr marL="0" indent="0">
              <a:buFont typeface="Arial" panose="020B0604020202020204" pitchFamily="34" charset="0"/>
              <a:buNone/>
              <a:defRPr/>
            </a:pPr>
            <a:r>
              <a:rPr lang="de-DE" dirty="0" err="1">
                <a:solidFill>
                  <a:srgbClr val="1B3051"/>
                </a:solidFill>
              </a:rPr>
              <a:t>Séro-surveillance </a:t>
            </a:r>
            <a:r>
              <a:rPr lang="de-DE" dirty="0">
                <a:solidFill>
                  <a:srgbClr val="1B3051"/>
                </a:solidFill>
              </a:rPr>
              <a:t>du BTV et du SBV chez les ruminants sauvages</a:t>
            </a:r>
          </a:p>
          <a:p>
            <a:pPr>
              <a:defRPr/>
            </a:pPr>
            <a:r>
              <a:rPr lang="de-DE" dirty="0">
                <a:solidFill>
                  <a:srgbClr val="1B3051"/>
                </a:solidFill>
              </a:rPr>
              <a:t>Tous les animaux séronégatifs pour le BTV</a:t>
            </a:r>
          </a:p>
          <a:p>
            <a:pPr>
              <a:defRPr/>
            </a:pPr>
            <a:r>
              <a:rPr lang="en-CA" dirty="0">
                <a:solidFill>
                  <a:srgbClr val="1B3051"/>
                </a:solidFill>
              </a:rPr>
              <a:t>En 2022, la séroprévalence chez les animaux testés était de 4,92 % (n=61)</a:t>
            </a:r>
          </a:p>
          <a:p>
            <a:pPr lvl="1">
              <a:defRPr/>
            </a:pPr>
            <a:r>
              <a:rPr lang="en-CA" dirty="0">
                <a:solidFill>
                  <a:srgbClr val="1B3051"/>
                </a:solidFill>
              </a:rPr>
              <a:t>Cerf élaphe et chevreuil</a:t>
            </a:r>
          </a:p>
          <a:p>
            <a:pPr>
              <a:defRPr/>
            </a:pPr>
            <a:r>
              <a:rPr lang="en-CA" dirty="0">
                <a:solidFill>
                  <a:srgbClr val="1B3051"/>
                </a:solidFill>
              </a:rPr>
              <a:t>En 2023, 40,15 % des animaux ont été testés positifs (n=137)</a:t>
            </a:r>
          </a:p>
          <a:p>
            <a:pPr lvl="1">
              <a:defRPr/>
            </a:pPr>
            <a:r>
              <a:rPr lang="en-CA" dirty="0">
                <a:solidFill>
                  <a:srgbClr val="1B3051"/>
                </a:solidFill>
              </a:rPr>
              <a:t>Cerf élaphe, chevreuil, mouflon et espèces inconnues</a:t>
            </a:r>
            <a:endParaRPr lang="en-CA" dirty="0"/>
          </a:p>
        </p:txBody>
      </p:sp>
      <p:sp>
        <p:nvSpPr>
          <p:cNvPr id="22532" name="Slide Number Placeholder 4">
            <a:extLst>
              <a:ext uri="{FF2B5EF4-FFF2-40B4-BE49-F238E27FC236}">
                <a16:creationId xmlns:a16="http://schemas.microsoft.com/office/drawing/2014/main" id="{85157DA5-B763-F325-F353-51B75FFEF69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807DDC9-C45B-4607-8663-1A9E883E1B98}" type="slidenum">
              <a:rPr lang="en-US" altLang="en-US" sz="1200" smtClean="0">
                <a:solidFill>
                  <a:srgbClr val="898989"/>
                </a:solidFill>
              </a:rPr>
              <a:t>5</a:t>
            </a:fld>
            <a:endParaRPr lang="en-US" altLang="en-US" sz="1200">
              <a:solidFill>
                <a:srgbClr val="898989"/>
              </a:solidFill>
            </a:endParaRPr>
          </a:p>
        </p:txBody>
      </p:sp>
      <p:pic>
        <p:nvPicPr>
          <p:cNvPr id="5" name="Picture 4">
            <a:extLst>
              <a:ext uri="{FF2B5EF4-FFF2-40B4-BE49-F238E27FC236}">
                <a16:creationId xmlns:a16="http://schemas.microsoft.com/office/drawing/2014/main" id="{2E992C47-515E-89C1-491F-5ADBD712F009}"/>
              </a:ext>
            </a:extLst>
          </p:cNvPr>
          <p:cNvPicPr>
            <a:picLocks noChangeAspect="1"/>
          </p:cNvPicPr>
          <p:nvPr/>
        </p:nvPicPr>
        <p:blipFill>
          <a:blip r:embed="rId4"/>
          <a:stretch>
            <a:fillRect/>
          </a:stretch>
        </p:blipFill>
        <p:spPr>
          <a:xfrm>
            <a:off x="5883275" y="2041525"/>
            <a:ext cx="6021388" cy="33305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ABDD-15C8-5F99-6F45-200F6263AD9E}"/>
              </a:ext>
            </a:extLst>
          </p:cNvPr>
          <p:cNvSpPr>
            <a:spLocks noGrp="1"/>
          </p:cNvSpPr>
          <p:nvPr>
            <p:ph type="title"/>
          </p:nvPr>
        </p:nvSpPr>
        <p:spPr>
          <a:xfrm>
            <a:off x="222023" y="0"/>
            <a:ext cx="10515600" cy="1325562"/>
          </a:xfrm>
        </p:spPr>
        <p:txBody>
          <a:bodyPr/>
          <a:lstStyle/>
          <a:p>
            <a:pPr>
              <a:defRPr/>
            </a:pPr>
            <a:r>
              <a:rPr lang="en-US" sz="3200" dirty="0"/>
              <a:t>Tique Longhorn et Theileriosis aux Etats-Unis</a:t>
            </a:r>
            <a:endParaRPr lang="en-CA" sz="3200" dirty="0"/>
          </a:p>
        </p:txBody>
      </p:sp>
      <p:sp>
        <p:nvSpPr>
          <p:cNvPr id="24579" name="Text Placeholder 2">
            <a:extLst>
              <a:ext uri="{FF2B5EF4-FFF2-40B4-BE49-F238E27FC236}">
                <a16:creationId xmlns:a16="http://schemas.microsoft.com/office/drawing/2014/main" id="{69F07824-1A60-F632-9AAA-0B13710D160B}"/>
              </a:ext>
            </a:extLst>
          </p:cNvPr>
          <p:cNvSpPr>
            <a:spLocks noGrp="1"/>
          </p:cNvSpPr>
          <p:nvPr>
            <p:ph type="body" sz="quarter" idx="13"/>
          </p:nvPr>
        </p:nvSpPr>
        <p:spPr>
          <a:xfrm>
            <a:off x="398463" y="1122364"/>
            <a:ext cx="5334000" cy="3729037"/>
          </a:xfrm>
        </p:spPr>
        <p:txBody>
          <a:bodyPr/>
          <a:lstStyle/>
          <a:p>
            <a:r>
              <a:rPr lang="en-US" altLang="en-US" sz="2400" dirty="0"/>
              <a:t>Pendant les </a:t>
            </a:r>
            <a:r>
              <a:rPr lang="en-US" altLang="en-US" sz="2400" dirty="0" err="1"/>
              <a:t>vacances</a:t>
            </a:r>
            <a:r>
              <a:rPr lang="en-US" altLang="en-US" sz="2400" dirty="0"/>
              <a:t> </a:t>
            </a:r>
            <a:r>
              <a:rPr lang="en-US" altLang="en-US" sz="2400" dirty="0" err="1"/>
              <a:t>d'hiver</a:t>
            </a:r>
            <a:r>
              <a:rPr lang="en-US" altLang="en-US" sz="2400" dirty="0"/>
              <a:t>, beaucoup </a:t>
            </a:r>
            <a:r>
              <a:rPr lang="en-US" altLang="en-US" sz="2400" dirty="0" err="1"/>
              <a:t>d'échantillons</a:t>
            </a:r>
            <a:r>
              <a:rPr lang="en-US" altLang="en-US" sz="2400" dirty="0"/>
              <a:t> </a:t>
            </a:r>
            <a:r>
              <a:rPr lang="en-US" altLang="en-US" sz="2400" dirty="0" err="1"/>
              <a:t>ont</a:t>
            </a:r>
            <a:r>
              <a:rPr lang="en-US" altLang="en-US" sz="2400" dirty="0"/>
              <a:t> </a:t>
            </a:r>
            <a:r>
              <a:rPr lang="en-US" altLang="en-US" sz="2400" dirty="0" err="1"/>
              <a:t>été</a:t>
            </a:r>
            <a:r>
              <a:rPr lang="en-US" altLang="en-US" sz="2400" dirty="0"/>
              <a:t> </a:t>
            </a:r>
            <a:r>
              <a:rPr lang="en-US" altLang="en-US" sz="2400" dirty="0" err="1"/>
              <a:t>analysés</a:t>
            </a:r>
            <a:r>
              <a:rPr lang="en-US" altLang="en-US" sz="2400" dirty="0"/>
              <a:t>, beaucoup de nouveaux </a:t>
            </a:r>
            <a:r>
              <a:rPr lang="en-US" altLang="en-US" sz="2400" dirty="0" err="1"/>
              <a:t>comtés</a:t>
            </a:r>
            <a:r>
              <a:rPr lang="en-US" altLang="en-US" sz="2400" dirty="0"/>
              <a:t> </a:t>
            </a:r>
            <a:r>
              <a:rPr lang="en-US" altLang="en-US" sz="2400" dirty="0" err="1"/>
              <a:t>ont</a:t>
            </a:r>
            <a:r>
              <a:rPr lang="en-US" altLang="en-US" sz="2400" dirty="0"/>
              <a:t> </a:t>
            </a:r>
            <a:r>
              <a:rPr lang="en-US" altLang="en-US" sz="2400" dirty="0" err="1"/>
              <a:t>été</a:t>
            </a:r>
            <a:r>
              <a:rPr lang="en-US" altLang="en-US" sz="2400" dirty="0"/>
              <a:t> </a:t>
            </a:r>
            <a:r>
              <a:rPr lang="en-US" altLang="en-US" sz="2400" dirty="0" err="1"/>
              <a:t>ajoutés</a:t>
            </a:r>
            <a:r>
              <a:rPr lang="en-US" altLang="en-US" sz="2400" dirty="0"/>
              <a:t> (7 états)</a:t>
            </a:r>
          </a:p>
          <a:p>
            <a:r>
              <a:rPr lang="en-US" altLang="en-US" sz="2400" dirty="0"/>
              <a:t>Les </a:t>
            </a:r>
            <a:r>
              <a:rPr lang="en-US" altLang="en-US" sz="2400" dirty="0" err="1"/>
              <a:t>découvertes</a:t>
            </a:r>
            <a:r>
              <a:rPr lang="en-US" altLang="en-US" sz="2400" dirty="0"/>
              <a:t> de </a:t>
            </a:r>
            <a:r>
              <a:rPr lang="en-US" altLang="en-US" sz="2400" dirty="0" err="1"/>
              <a:t>chiens</a:t>
            </a:r>
            <a:r>
              <a:rPr lang="en-US" altLang="en-US" sz="2400" dirty="0"/>
              <a:t> et de chats </a:t>
            </a:r>
            <a:r>
              <a:rPr lang="en-US" altLang="en-US" sz="2400" dirty="0" err="1"/>
              <a:t>ont</a:t>
            </a:r>
            <a:r>
              <a:rPr lang="en-US" altLang="en-US" sz="2400" dirty="0"/>
              <a:t> </a:t>
            </a:r>
            <a:r>
              <a:rPr lang="en-US" altLang="en-US" sz="2400" dirty="0" err="1"/>
              <a:t>augmenté</a:t>
            </a:r>
            <a:r>
              <a:rPr lang="en-US" altLang="en-US" sz="2400" dirty="0"/>
              <a:t> de manière significative</a:t>
            </a:r>
          </a:p>
          <a:p>
            <a:r>
              <a:rPr lang="en-CA" altLang="en-US" sz="2400" dirty="0"/>
              <a:t>Ohio (à </a:t>
            </a:r>
            <a:r>
              <a:rPr lang="en-CA" altLang="en-US" sz="2400" dirty="0" err="1"/>
              <a:t>partir</a:t>
            </a:r>
            <a:r>
              <a:rPr lang="en-CA" altLang="en-US" sz="2400" dirty="0"/>
              <a:t> de la fin de </a:t>
            </a:r>
            <a:r>
              <a:rPr lang="en-CA" altLang="en-US" sz="2400" dirty="0" err="1"/>
              <a:t>l'été</a:t>
            </a:r>
            <a:r>
              <a:rPr lang="en-CA" altLang="en-US" sz="2400" dirty="0"/>
              <a:t> 2024) - 8 </a:t>
            </a:r>
            <a:r>
              <a:rPr lang="en-CA" altLang="en-US" sz="2400" dirty="0" err="1"/>
              <a:t>comtés</a:t>
            </a:r>
            <a:r>
              <a:rPr lang="en-CA" altLang="en-US" sz="2400" dirty="0"/>
              <a:t> </a:t>
            </a:r>
            <a:r>
              <a:rPr lang="en-CA" altLang="en-US" sz="2400" dirty="0" err="1"/>
              <a:t>signalant</a:t>
            </a:r>
            <a:r>
              <a:rPr lang="en-CA" altLang="en-US" sz="2400" dirty="0"/>
              <a:t> des </a:t>
            </a:r>
            <a:r>
              <a:rPr lang="en-CA" altLang="en-US" sz="2400" dirty="0" err="1"/>
              <a:t>bovins</a:t>
            </a:r>
            <a:r>
              <a:rPr lang="en-CA" altLang="en-US" sz="2400" dirty="0"/>
              <a:t> </a:t>
            </a:r>
            <a:r>
              <a:rPr lang="en-CA" altLang="en-US" sz="2400" dirty="0" err="1"/>
              <a:t>positifs</a:t>
            </a:r>
            <a:r>
              <a:rPr lang="en-CA" altLang="en-US" sz="2400" dirty="0"/>
              <a:t> à </a:t>
            </a:r>
            <a:r>
              <a:rPr lang="en-CA" altLang="en-US" sz="2400" i="1" dirty="0"/>
              <a:t>Theileria</a:t>
            </a:r>
          </a:p>
          <a:p>
            <a:pPr lvl="1"/>
            <a:r>
              <a:rPr lang="en-CA" altLang="en-US" i="1" dirty="0"/>
              <a:t>Theileria </a:t>
            </a:r>
            <a:r>
              <a:rPr lang="en-CA" altLang="en-US" dirty="0" err="1"/>
              <a:t>trouvée</a:t>
            </a:r>
            <a:r>
              <a:rPr lang="en-CA" altLang="en-US" dirty="0"/>
              <a:t> dans un ALHT dans un </a:t>
            </a:r>
            <a:r>
              <a:rPr lang="en-CA" altLang="en-US" dirty="0" err="1"/>
              <a:t>comté</a:t>
            </a:r>
            <a:endParaRPr lang="en-CA" altLang="en-US" dirty="0"/>
          </a:p>
          <a:p>
            <a:r>
              <a:rPr lang="en-CA" altLang="en-US" sz="2400" dirty="0">
                <a:hlinkClick r:id="rId3"/>
              </a:rPr>
              <a:t>Le Kansas </a:t>
            </a:r>
            <a:r>
              <a:rPr lang="en-CA" altLang="en-US" sz="2400" dirty="0"/>
              <a:t>a </a:t>
            </a:r>
            <a:r>
              <a:rPr lang="en-CA" altLang="en-US" sz="2400" dirty="0" err="1"/>
              <a:t>signalé</a:t>
            </a:r>
            <a:r>
              <a:rPr lang="en-CA" altLang="en-US" sz="2400" dirty="0"/>
              <a:t> la </a:t>
            </a:r>
            <a:r>
              <a:rPr lang="en-CA" altLang="en-US" sz="2400" dirty="0" err="1"/>
              <a:t>présence</a:t>
            </a:r>
            <a:r>
              <a:rPr lang="en-CA" altLang="en-US" sz="2400" dirty="0"/>
              <a:t> de </a:t>
            </a:r>
            <a:r>
              <a:rPr lang="en-CA" altLang="en-US" sz="2400" i="1" dirty="0"/>
              <a:t>Theileria orientalis </a:t>
            </a:r>
            <a:r>
              <a:rPr lang="en-CA" altLang="en-US" sz="2400" dirty="0"/>
              <a:t>Ikeda sur des </a:t>
            </a:r>
            <a:r>
              <a:rPr lang="en-CA" altLang="en-US" sz="2400" dirty="0" err="1"/>
              <a:t>veaux</a:t>
            </a:r>
            <a:r>
              <a:rPr lang="en-CA" altLang="en-US" sz="2400" dirty="0"/>
              <a:t> </a:t>
            </a:r>
            <a:r>
              <a:rPr lang="en-CA" altLang="en-US" sz="2400" dirty="0" err="1"/>
              <a:t>importés</a:t>
            </a:r>
            <a:endParaRPr lang="en-CA" altLang="en-US" sz="2400" dirty="0"/>
          </a:p>
          <a:p>
            <a:pPr lvl="1"/>
            <a:endParaRPr lang="en-CA" altLang="en-US" sz="1600" dirty="0"/>
          </a:p>
        </p:txBody>
      </p:sp>
      <p:sp>
        <p:nvSpPr>
          <p:cNvPr id="24580" name="Rectangle 2">
            <a:extLst>
              <a:ext uri="{FF2B5EF4-FFF2-40B4-BE49-F238E27FC236}">
                <a16:creationId xmlns:a16="http://schemas.microsoft.com/office/drawing/2014/main" id="{00305A09-BD02-F57E-B6F7-BFF113CF2AE3}"/>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4581" name="TextBox 6">
            <a:extLst>
              <a:ext uri="{FF2B5EF4-FFF2-40B4-BE49-F238E27FC236}">
                <a16:creationId xmlns:a16="http://schemas.microsoft.com/office/drawing/2014/main" id="{C7A35BD6-D01A-79FE-970D-A8DCDCF5BD68}"/>
              </a:ext>
            </a:extLst>
          </p:cNvPr>
          <p:cNvSpPr txBox="1">
            <a:spLocks noChangeArrowheads="1"/>
          </p:cNvSpPr>
          <p:nvPr/>
        </p:nvSpPr>
        <p:spPr bwMode="auto">
          <a:xfrm>
            <a:off x="7010400" y="6270625"/>
            <a:ext cx="45704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Rapport de situation de l'USDA sur </a:t>
            </a:r>
            <a:r>
              <a:rPr lang="en-CA" altLang="en-US" sz="1400" b="1" i="1"/>
              <a:t>Haemaphysalis </a:t>
            </a:r>
            <a:r>
              <a:rPr lang="en-CA" altLang="en-US" sz="1400" b="1"/>
              <a:t>longicornis (tique asiatique à longues cornes) - mars 2025</a:t>
            </a:r>
          </a:p>
        </p:txBody>
      </p:sp>
      <p:pic>
        <p:nvPicPr>
          <p:cNvPr id="24582" name="Picture 5">
            <a:extLst>
              <a:ext uri="{FF2B5EF4-FFF2-40B4-BE49-F238E27FC236}">
                <a16:creationId xmlns:a16="http://schemas.microsoft.com/office/drawing/2014/main" id="{3E68FD74-5768-5B4E-C661-7BC6B3E94B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2525" y="1189038"/>
            <a:ext cx="5830888" cy="50863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3" name="TextBox 3">
            <a:extLst>
              <a:ext uri="{FF2B5EF4-FFF2-40B4-BE49-F238E27FC236}">
                <a16:creationId xmlns:a16="http://schemas.microsoft.com/office/drawing/2014/main" id="{4C90BA08-B825-DC84-8398-99AC779038A8}"/>
              </a:ext>
            </a:extLst>
          </p:cNvPr>
          <p:cNvSpPr txBox="1">
            <a:spLocks noChangeArrowheads="1"/>
          </p:cNvSpPr>
          <p:nvPr/>
        </p:nvSpPr>
        <p:spPr bwMode="auto">
          <a:xfrm>
            <a:off x="1143000" y="6270625"/>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a:hlinkClick r:id="rId5"/>
              </a:rPr>
              <a:t>https://scwds.shinyapps.io/haemaphysalis/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9DF3-6BBF-4125-43C3-4164DD07410E}"/>
              </a:ext>
            </a:extLst>
          </p:cNvPr>
          <p:cNvSpPr>
            <a:spLocks noGrp="1"/>
          </p:cNvSpPr>
          <p:nvPr>
            <p:ph type="title"/>
          </p:nvPr>
        </p:nvSpPr>
        <p:spPr>
          <a:xfrm>
            <a:off x="193675" y="295275"/>
            <a:ext cx="10515600" cy="782638"/>
          </a:xfrm>
        </p:spPr>
        <p:txBody>
          <a:bodyPr/>
          <a:lstStyle/>
          <a:p>
            <a:pPr>
              <a:defRPr/>
            </a:pPr>
            <a:r>
              <a:rPr lang="en-CA" sz="3200" dirty="0"/>
              <a:t>Syndrome Alpha Gal (allergie à la viande rouge)</a:t>
            </a:r>
          </a:p>
        </p:txBody>
      </p:sp>
      <p:sp>
        <p:nvSpPr>
          <p:cNvPr id="3" name="Text Placeholder 2">
            <a:extLst>
              <a:ext uri="{FF2B5EF4-FFF2-40B4-BE49-F238E27FC236}">
                <a16:creationId xmlns:a16="http://schemas.microsoft.com/office/drawing/2014/main" id="{39C3D141-EBE3-8CC2-AA2B-E709A8ECB76F}"/>
              </a:ext>
            </a:extLst>
          </p:cNvPr>
          <p:cNvSpPr>
            <a:spLocks noGrp="1"/>
          </p:cNvSpPr>
          <p:nvPr>
            <p:ph type="body" sz="quarter" idx="13"/>
          </p:nvPr>
        </p:nvSpPr>
        <p:spPr>
          <a:xfrm>
            <a:off x="449262" y="1060450"/>
            <a:ext cx="11293475" cy="5478462"/>
          </a:xfrm>
        </p:spPr>
        <p:txBody>
          <a:bodyPr/>
          <a:lstStyle/>
          <a:p>
            <a:pPr>
              <a:defRPr/>
            </a:pPr>
            <a:r>
              <a:rPr lang="en-CA" sz="2400" dirty="0">
                <a:latin typeface="Open Sans" panose="020B0606030504020204" pitchFamily="34" charset="0"/>
              </a:rPr>
              <a:t>Allergie médiée par l'immunoglobuline E au galactose-α-1</a:t>
            </a:r>
            <a:r>
              <a:rPr lang="el-GR" sz="2400" dirty="0">
                <a:latin typeface="Open Sans" panose="020B0606030504020204" pitchFamily="34" charset="0"/>
              </a:rPr>
              <a:t>,3-galactose </a:t>
            </a:r>
            <a:r>
              <a:rPr lang="en-CA" sz="2400" dirty="0">
                <a:latin typeface="Open Sans" panose="020B0606030504020204" pitchFamily="34" charset="0"/>
              </a:rPr>
              <a:t>(alpha-gal), présent dans la viande de </a:t>
            </a:r>
            <a:r>
              <a:rPr lang="en-CA" sz="2400" dirty="0" err="1">
                <a:latin typeface="Open Sans" panose="020B0606030504020204" pitchFamily="34" charset="0"/>
              </a:rPr>
              <a:t>mammifère</a:t>
            </a:r>
            <a:endParaRPr lang="en-CA" sz="2400" dirty="0">
              <a:latin typeface="Open Sans" panose="020B0606030504020204" pitchFamily="34" charset="0"/>
            </a:endParaRPr>
          </a:p>
          <a:p>
            <a:pPr>
              <a:defRPr/>
            </a:pPr>
            <a:r>
              <a:rPr lang="en-CA" sz="2400" dirty="0">
                <a:latin typeface="Open Sans" panose="020B0606030504020204" pitchFamily="34" charset="0"/>
              </a:rPr>
              <a:t>Symptômes gastro-intestinaux, malaise et anaphylaxie </a:t>
            </a:r>
          </a:p>
          <a:p>
            <a:pPr>
              <a:defRPr/>
            </a:pPr>
            <a:r>
              <a:rPr lang="en-CA" sz="2400" dirty="0">
                <a:latin typeface="Open Sans" panose="020B0606030504020204" pitchFamily="34" charset="0"/>
              </a:rPr>
              <a:t>Les CDC estiment que l'AGS touche environ 450 000 personnes </a:t>
            </a:r>
            <a:r>
              <a:rPr lang="en-CA" sz="2400" dirty="0" err="1">
                <a:latin typeface="Open Sans" panose="020B0606030504020204" pitchFamily="34" charset="0"/>
              </a:rPr>
              <a:t>en</a:t>
            </a:r>
            <a:r>
              <a:rPr lang="en-CA" sz="2400" dirty="0">
                <a:latin typeface="Open Sans" panose="020B0606030504020204" pitchFamily="34" charset="0"/>
              </a:rPr>
              <a:t> </a:t>
            </a:r>
            <a:r>
              <a:rPr lang="en-CA" sz="2400" dirty="0" err="1">
                <a:latin typeface="Open Sans" panose="020B0606030504020204" pitchFamily="34" charset="0"/>
              </a:rPr>
              <a:t>Amérique</a:t>
            </a:r>
            <a:endParaRPr lang="en-CA" sz="2400" dirty="0">
              <a:latin typeface="Open Sans" panose="020B0606030504020204" pitchFamily="34" charset="0"/>
            </a:endParaRPr>
          </a:p>
          <a:p>
            <a:pPr>
              <a:defRPr/>
            </a:pPr>
            <a:r>
              <a:rPr lang="en-CA" sz="2400" dirty="0">
                <a:latin typeface="Open Sans" panose="020B0606030504020204" pitchFamily="34" charset="0"/>
              </a:rPr>
              <a:t>Généralement associée aux piqûres de la tique de l'étoile solitaire (</a:t>
            </a:r>
            <a:r>
              <a:rPr lang="en-CA" sz="2400" i="1" dirty="0" err="1">
                <a:latin typeface="Open Sans" panose="020B0606030504020204" pitchFamily="34" charset="0"/>
              </a:rPr>
              <a:t>Amblyomma</a:t>
            </a:r>
            <a:r>
              <a:rPr lang="en-CA" sz="2400" i="1" dirty="0">
                <a:latin typeface="Open Sans" panose="020B0606030504020204" pitchFamily="34" charset="0"/>
              </a:rPr>
              <a:t> americanum)</a:t>
            </a:r>
            <a:endParaRPr lang="en-CA" sz="2400" dirty="0">
              <a:latin typeface="Open Sans" panose="020B0606030504020204" pitchFamily="34" charset="0"/>
            </a:endParaRPr>
          </a:p>
          <a:p>
            <a:pPr>
              <a:defRPr/>
            </a:pPr>
            <a:r>
              <a:rPr lang="en-CA" sz="2400" dirty="0">
                <a:latin typeface="Open Sans" panose="020B0606030504020204" pitchFamily="34" charset="0"/>
              </a:rPr>
              <a:t>Deux nouvelles études ont également établi un lien avec les piqûres d'</a:t>
            </a:r>
            <a:r>
              <a:rPr lang="en-CA" sz="2400" i="1" dirty="0">
                <a:latin typeface="Open Sans" panose="020B0606030504020204" pitchFamily="34" charset="0"/>
              </a:rPr>
              <a:t>Ixodes scapularis </a:t>
            </a:r>
            <a:r>
              <a:rPr lang="en-CA" sz="2400" dirty="0">
                <a:latin typeface="Open Sans" panose="020B0606030504020204" pitchFamily="34" charset="0"/>
              </a:rPr>
              <a:t>(Maine) et d'</a:t>
            </a:r>
            <a:r>
              <a:rPr lang="en-CA" sz="2400" i="1" dirty="0">
                <a:latin typeface="Open Sans" panose="020B0606030504020204" pitchFamily="34" charset="0"/>
              </a:rPr>
              <a:t>Ixodes pacificus </a:t>
            </a:r>
            <a:r>
              <a:rPr lang="en-CA" sz="2400" dirty="0">
                <a:latin typeface="Open Sans" panose="020B0606030504020204" pitchFamily="34" charset="0"/>
              </a:rPr>
              <a:t>(Washington)</a:t>
            </a:r>
          </a:p>
          <a:p>
            <a:pPr marL="0" indent="0">
              <a:buFont typeface="Arial" panose="020B0604020202020204" pitchFamily="34" charset="0"/>
              <a:buNone/>
              <a:defRPr/>
            </a:pPr>
            <a:endParaRPr lang="en-CA" sz="1000" dirty="0">
              <a:solidFill>
                <a:srgbClr val="1C3640"/>
              </a:solidFill>
              <a:latin typeface="Open Sans" panose="020B0606030504020204" pitchFamily="34" charset="0"/>
            </a:endParaRPr>
          </a:p>
          <a:p>
            <a:pPr marL="0" indent="0">
              <a:buFont typeface="Arial" panose="020B0604020202020204" pitchFamily="34" charset="0"/>
              <a:buNone/>
              <a:defRPr/>
            </a:pPr>
            <a:r>
              <a:rPr lang="en-CA" sz="2400" dirty="0">
                <a:solidFill>
                  <a:srgbClr val="222222"/>
                </a:solidFill>
                <a:latin typeface="Poppins" panose="00000500000000000000" pitchFamily="2" charset="0"/>
                <a:hlinkClick r:id="rId3"/>
              </a:rPr>
              <a:t>Syndrome alpha-gal après une piqûre de tique </a:t>
            </a:r>
            <a:r>
              <a:rPr lang="en-CA" sz="2400" i="1" dirty="0">
                <a:solidFill>
                  <a:srgbClr val="222222"/>
                </a:solidFill>
                <a:latin typeface="Poppins" panose="00000500000000000000" pitchFamily="2" charset="0"/>
                <a:hlinkClick r:id="rId3"/>
              </a:rPr>
              <a:t>Ixodes scapularis </a:t>
            </a:r>
            <a:r>
              <a:rPr lang="en-CA" sz="2400" dirty="0">
                <a:solidFill>
                  <a:srgbClr val="222222"/>
                </a:solidFill>
                <a:latin typeface="Poppins" panose="00000500000000000000" pitchFamily="2" charset="0"/>
                <a:hlinkClick r:id="rId3"/>
              </a:rPr>
              <a:t>et surveillance à l'échelle de l'État, Maine, États-Unis, 2014-2023</a:t>
            </a:r>
            <a:endParaRPr lang="en-CA" sz="2400" dirty="0">
              <a:solidFill>
                <a:srgbClr val="222222"/>
              </a:solidFill>
              <a:latin typeface="Poppins" panose="00000500000000000000" pitchFamily="2" charset="0"/>
            </a:endParaRPr>
          </a:p>
          <a:p>
            <a:pPr marL="0" indent="0">
              <a:buFont typeface="Arial" panose="020B0604020202020204" pitchFamily="34" charset="0"/>
              <a:buNone/>
              <a:defRPr/>
            </a:pPr>
            <a:endParaRPr lang="en-CA" sz="1000" dirty="0">
              <a:solidFill>
                <a:srgbClr val="222222"/>
              </a:solidFill>
              <a:latin typeface="Poppins" panose="00000500000000000000" pitchFamily="2" charset="0"/>
            </a:endParaRPr>
          </a:p>
          <a:p>
            <a:pPr marL="0" indent="0">
              <a:buFont typeface="Arial" panose="020B0604020202020204" pitchFamily="34" charset="0"/>
              <a:buNone/>
              <a:defRPr/>
            </a:pPr>
            <a:r>
              <a:rPr lang="en-CA" sz="2400" dirty="0">
                <a:solidFill>
                  <a:srgbClr val="222222"/>
                </a:solidFill>
                <a:latin typeface="Poppins" panose="00000500000000000000" pitchFamily="2" charset="0"/>
                <a:hlinkClick r:id="rId4"/>
              </a:rPr>
              <a:t>Apparition du syndrome Alpha-Gal après une piqûre de tique, Washington, USA</a:t>
            </a:r>
            <a:endParaRPr lang="en-CA" sz="2400" dirty="0">
              <a:solidFill>
                <a:srgbClr val="222222"/>
              </a:solidFill>
              <a:latin typeface="Poppins" panose="00000500000000000000" pitchFamily="2" charset="0"/>
            </a:endParaRPr>
          </a:p>
          <a:p>
            <a:pPr>
              <a:defRPr/>
            </a:pPr>
            <a:endParaRPr lang="en-CA" dirty="0"/>
          </a:p>
        </p:txBody>
      </p:sp>
      <p:sp>
        <p:nvSpPr>
          <p:cNvPr id="26628" name="Slide Number Placeholder 3">
            <a:extLst>
              <a:ext uri="{FF2B5EF4-FFF2-40B4-BE49-F238E27FC236}">
                <a16:creationId xmlns:a16="http://schemas.microsoft.com/office/drawing/2014/main" id="{D93763CA-F373-BE11-A2D9-60EB8036A4F3}"/>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C9F3A62-1273-429F-89CA-DCF52B181099}" type="slidenum">
              <a:rPr lang="en-US" altLang="en-US" smtClean="0">
                <a:solidFill>
                  <a:srgbClr val="898989"/>
                </a:solidFill>
              </a:rPr>
              <a:t>7</a:t>
            </a:fld>
            <a:endParaRPr lang="en-US" altLang="en-US">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C9D95-9AA7-DF8B-F11C-9FEBADC891B1}"/>
              </a:ext>
            </a:extLst>
          </p:cNvPr>
          <p:cNvSpPr>
            <a:spLocks noGrp="1"/>
          </p:cNvSpPr>
          <p:nvPr>
            <p:ph type="title"/>
          </p:nvPr>
        </p:nvSpPr>
        <p:spPr>
          <a:xfrm>
            <a:off x="136525" y="-87313"/>
            <a:ext cx="6207125" cy="1179513"/>
          </a:xfrm>
        </p:spPr>
        <p:txBody>
          <a:bodyPr/>
          <a:lstStyle/>
          <a:p>
            <a:pPr>
              <a:defRPr/>
            </a:pPr>
            <a:r>
              <a:rPr lang="en-US" sz="3200" dirty="0">
                <a:hlinkClick r:id="rId3"/>
              </a:rPr>
              <a:t>Ver du Nouveau Monde en Amérique centrale et au Mexique</a:t>
            </a:r>
            <a:endParaRPr lang="en-CA" sz="3200" dirty="0"/>
          </a:p>
        </p:txBody>
      </p:sp>
      <p:sp>
        <p:nvSpPr>
          <p:cNvPr id="28675" name="Text Placeholder 2">
            <a:extLst>
              <a:ext uri="{FF2B5EF4-FFF2-40B4-BE49-F238E27FC236}">
                <a16:creationId xmlns:a16="http://schemas.microsoft.com/office/drawing/2014/main" id="{3FF65FD8-84FC-5802-59D7-E3371BD73AB1}"/>
              </a:ext>
            </a:extLst>
          </p:cNvPr>
          <p:cNvSpPr>
            <a:spLocks noGrp="1"/>
          </p:cNvSpPr>
          <p:nvPr>
            <p:ph type="body" sz="quarter" idx="13"/>
          </p:nvPr>
        </p:nvSpPr>
        <p:spPr>
          <a:xfrm>
            <a:off x="136525" y="1092200"/>
            <a:ext cx="6207125" cy="5705475"/>
          </a:xfrm>
        </p:spPr>
        <p:txBody>
          <a:bodyPr/>
          <a:lstStyle/>
          <a:p>
            <a:r>
              <a:rPr lang="en-US" altLang="en-US" sz="2500" dirty="0"/>
              <a:t>Le NWS a </a:t>
            </a:r>
            <a:r>
              <a:rPr lang="en-US" altLang="en-US" sz="2500" dirty="0" err="1"/>
              <a:t>été</a:t>
            </a:r>
            <a:r>
              <a:rPr lang="en-US" altLang="en-US" sz="2500" dirty="0"/>
              <a:t> </a:t>
            </a:r>
            <a:r>
              <a:rPr lang="en-US" altLang="en-US" sz="2500" dirty="0" err="1"/>
              <a:t>découvert</a:t>
            </a:r>
            <a:r>
              <a:rPr lang="en-US" altLang="en-US" sz="2500" dirty="0"/>
              <a:t> </a:t>
            </a:r>
            <a:r>
              <a:rPr lang="en-US" altLang="en-US" sz="2500" dirty="0" err="1"/>
              <a:t>jusqu'à</a:t>
            </a:r>
            <a:r>
              <a:rPr lang="en-US" altLang="en-US" sz="2500" dirty="0"/>
              <a:t> la </a:t>
            </a:r>
            <a:r>
              <a:rPr lang="en-US" altLang="en-US" sz="2500" dirty="0" err="1"/>
              <a:t>péninsule</a:t>
            </a:r>
            <a:r>
              <a:rPr lang="en-US" altLang="en-US" sz="2500" dirty="0"/>
              <a:t> du Yucatan au </a:t>
            </a:r>
            <a:r>
              <a:rPr lang="en-US" altLang="en-US" sz="2500" dirty="0" err="1"/>
              <a:t>nord</a:t>
            </a:r>
            <a:endParaRPr lang="en-US" altLang="en-US" sz="2500" dirty="0"/>
          </a:p>
          <a:p>
            <a:r>
              <a:rPr lang="en-US" altLang="en-US" sz="2500" dirty="0"/>
              <a:t>Les </a:t>
            </a:r>
            <a:r>
              <a:rPr lang="en-US" altLang="en-US" sz="2500" dirty="0" err="1"/>
              <a:t>cartes</a:t>
            </a:r>
            <a:r>
              <a:rPr lang="en-US" altLang="en-US" sz="2500" dirty="0"/>
              <a:t> COPEG ne </a:t>
            </a:r>
            <a:r>
              <a:rPr lang="en-US" altLang="en-US" sz="2500" dirty="0" err="1"/>
              <a:t>sont</a:t>
            </a:r>
            <a:r>
              <a:rPr lang="en-US" altLang="en-US" sz="2500" dirty="0"/>
              <a:t> pas mises à jour</a:t>
            </a:r>
          </a:p>
          <a:p>
            <a:r>
              <a:rPr lang="en-US" altLang="en-US" sz="2500" dirty="0"/>
              <a:t>Le </a:t>
            </a:r>
            <a:r>
              <a:rPr lang="en-US" altLang="en-US" sz="2500" dirty="0" err="1"/>
              <a:t>lâcher</a:t>
            </a:r>
            <a:r>
              <a:rPr lang="en-US" altLang="en-US" sz="2500" dirty="0"/>
              <a:t> de mouches </a:t>
            </a:r>
            <a:r>
              <a:rPr lang="en-US" altLang="en-US" sz="2500" dirty="0" err="1"/>
              <a:t>stériles</a:t>
            </a:r>
            <a:r>
              <a:rPr lang="en-US" altLang="en-US" sz="2500" dirty="0"/>
              <a:t> a </a:t>
            </a:r>
            <a:r>
              <a:rPr lang="en-US" altLang="en-US" sz="2500" dirty="0" err="1"/>
              <a:t>été</a:t>
            </a:r>
            <a:r>
              <a:rPr lang="en-US" altLang="en-US" sz="2500" dirty="0"/>
              <a:t> </a:t>
            </a:r>
            <a:r>
              <a:rPr lang="en-US" altLang="en-US" sz="2500" dirty="0" err="1"/>
              <a:t>déplacé</a:t>
            </a:r>
            <a:r>
              <a:rPr lang="en-US" altLang="en-US" sz="2500" dirty="0"/>
              <a:t> au </a:t>
            </a:r>
            <a:r>
              <a:rPr lang="en-US" altLang="en-US" sz="2500" dirty="0" err="1"/>
              <a:t>Mexique</a:t>
            </a:r>
            <a:r>
              <a:rPr lang="en-US" altLang="en-US" sz="2500" dirty="0"/>
              <a:t> pour </a:t>
            </a:r>
            <a:r>
              <a:rPr lang="en-US" altLang="en-US" sz="2500" dirty="0" err="1"/>
              <a:t>tenter</a:t>
            </a:r>
            <a:r>
              <a:rPr lang="en-US" altLang="en-US" sz="2500" dirty="0"/>
              <a:t> </a:t>
            </a:r>
            <a:r>
              <a:rPr lang="en-US" altLang="en-US" sz="2500" dirty="0" err="1"/>
              <a:t>d'empêcher</a:t>
            </a:r>
            <a:r>
              <a:rPr lang="en-US" altLang="en-US" sz="2500" dirty="0"/>
              <a:t> la </a:t>
            </a:r>
            <a:r>
              <a:rPr lang="en-US" altLang="en-US" sz="2500" dirty="0" err="1"/>
              <a:t>poursuite</a:t>
            </a:r>
            <a:r>
              <a:rPr lang="en-US" altLang="en-US" sz="2500" dirty="0"/>
              <a:t> de la migration </a:t>
            </a:r>
            <a:r>
              <a:rPr lang="en-US" altLang="en-US" sz="2500" dirty="0" err="1"/>
              <a:t>vers</a:t>
            </a:r>
            <a:r>
              <a:rPr lang="en-US" altLang="en-US" sz="2500" dirty="0"/>
              <a:t> le </a:t>
            </a:r>
            <a:r>
              <a:rPr lang="en-US" altLang="en-US" sz="2500" dirty="0" err="1"/>
              <a:t>nord</a:t>
            </a:r>
            <a:endParaRPr lang="en-US" altLang="en-US" sz="2500" dirty="0"/>
          </a:p>
          <a:p>
            <a:r>
              <a:rPr lang="en-US" altLang="en-US" sz="2500" dirty="0"/>
              <a:t>L'USDA </a:t>
            </a:r>
            <a:r>
              <a:rPr lang="en-US" altLang="en-US" sz="2500" dirty="0" err="1"/>
              <a:t>déclare</a:t>
            </a:r>
            <a:r>
              <a:rPr lang="en-US" altLang="en-US" sz="2500" dirty="0"/>
              <a:t> que </a:t>
            </a:r>
            <a:r>
              <a:rPr lang="en-US" altLang="en-US" sz="2500" dirty="0" err="1"/>
              <a:t>l'éradication</a:t>
            </a:r>
            <a:r>
              <a:rPr lang="en-US" altLang="en-US" sz="2500" dirty="0"/>
              <a:t> des NWS </a:t>
            </a:r>
            <a:r>
              <a:rPr lang="en-US" altLang="en-US" sz="2500" dirty="0" err="1"/>
              <a:t>en</a:t>
            </a:r>
            <a:r>
              <a:rPr lang="en-US" altLang="en-US" sz="2500" dirty="0"/>
              <a:t> </a:t>
            </a:r>
            <a:r>
              <a:rPr lang="en-US" altLang="en-US" sz="2500" dirty="0" err="1"/>
              <a:t>Amérique</a:t>
            </a:r>
            <a:r>
              <a:rPr lang="en-US" altLang="en-US" sz="2500" dirty="0"/>
              <a:t> centrale et le </a:t>
            </a:r>
            <a:r>
              <a:rPr lang="en-US" altLang="en-US" sz="2500" dirty="0" err="1"/>
              <a:t>rétablissement</a:t>
            </a:r>
            <a:r>
              <a:rPr lang="en-US" altLang="en-US" sz="2500" dirty="0"/>
              <a:t> des </a:t>
            </a:r>
            <a:r>
              <a:rPr lang="en-US" altLang="en-US" sz="2500" dirty="0" err="1"/>
              <a:t>contrôles</a:t>
            </a:r>
            <a:r>
              <a:rPr lang="en-US" altLang="en-US" sz="2500" dirty="0"/>
              <a:t> à la </a:t>
            </a:r>
            <a:r>
              <a:rPr lang="en-US" altLang="en-US" sz="2500" dirty="0" err="1"/>
              <a:t>brèche</a:t>
            </a:r>
            <a:r>
              <a:rPr lang="en-US" altLang="en-US" sz="2500" dirty="0"/>
              <a:t> de Darian constituent </a:t>
            </a:r>
            <a:r>
              <a:rPr lang="en-US" altLang="en-US" sz="2500" dirty="0" err="1"/>
              <a:t>l'objectif</a:t>
            </a:r>
            <a:r>
              <a:rPr lang="en-US" altLang="en-US" sz="2500" dirty="0"/>
              <a:t> du </a:t>
            </a:r>
            <a:r>
              <a:rPr lang="en-US" altLang="en-US" sz="2500" dirty="0" err="1"/>
              <a:t>programme</a:t>
            </a:r>
            <a:endParaRPr lang="en-US" altLang="en-US" sz="2500" dirty="0"/>
          </a:p>
          <a:p>
            <a:r>
              <a:rPr lang="en-CA" altLang="en-US" sz="2500" dirty="0"/>
              <a:t>Des </a:t>
            </a:r>
            <a:r>
              <a:rPr lang="en-CA" altLang="en-US" sz="2500" dirty="0" err="1"/>
              <a:t>cas</a:t>
            </a:r>
            <a:r>
              <a:rPr lang="en-CA" altLang="en-US" sz="2500" dirty="0"/>
              <a:t> </a:t>
            </a:r>
            <a:r>
              <a:rPr lang="en-CA" altLang="en-US" sz="2500" dirty="0" err="1"/>
              <a:t>humains</a:t>
            </a:r>
            <a:r>
              <a:rPr lang="en-CA" altLang="en-US" sz="2500" dirty="0"/>
              <a:t> </a:t>
            </a:r>
            <a:r>
              <a:rPr lang="en-CA" altLang="en-US" sz="2500" dirty="0" err="1"/>
              <a:t>ont</a:t>
            </a:r>
            <a:r>
              <a:rPr lang="en-CA" altLang="en-US" sz="2500" dirty="0"/>
              <a:t> </a:t>
            </a:r>
            <a:r>
              <a:rPr lang="en-CA" altLang="en-US" sz="2500" dirty="0" err="1"/>
              <a:t>été</a:t>
            </a:r>
            <a:r>
              <a:rPr lang="en-CA" altLang="en-US" sz="2500" dirty="0"/>
              <a:t> </a:t>
            </a:r>
            <a:r>
              <a:rPr lang="en-CA" altLang="en-US" sz="2500" dirty="0" err="1"/>
              <a:t>signalés</a:t>
            </a:r>
            <a:r>
              <a:rPr lang="en-CA" altLang="en-US" sz="2500" dirty="0"/>
              <a:t> au </a:t>
            </a:r>
            <a:r>
              <a:rPr lang="en-CA" altLang="en-US" sz="2500" dirty="0" err="1">
                <a:hlinkClick r:id="rId4"/>
              </a:rPr>
              <a:t>Mexique</a:t>
            </a:r>
            <a:r>
              <a:rPr lang="en-CA" altLang="en-US" sz="2500" dirty="0"/>
              <a:t>, au </a:t>
            </a:r>
            <a:r>
              <a:rPr lang="en-CA" altLang="en-US" sz="2500" dirty="0">
                <a:hlinkClick r:id="rId5"/>
              </a:rPr>
              <a:t>Nicaragua </a:t>
            </a:r>
            <a:r>
              <a:rPr lang="en-CA" altLang="en-US" sz="2500" dirty="0"/>
              <a:t>et au </a:t>
            </a:r>
            <a:r>
              <a:rPr lang="en-CA" altLang="en-US" sz="2500" dirty="0">
                <a:hlinkClick r:id="rId6"/>
              </a:rPr>
              <a:t>Honduras</a:t>
            </a:r>
            <a:endParaRPr lang="en-CA" altLang="en-US" sz="2500" dirty="0"/>
          </a:p>
          <a:p>
            <a:r>
              <a:rPr lang="en-US" altLang="en-US" sz="2500" dirty="0"/>
              <a:t>Implication de la </a:t>
            </a:r>
            <a:r>
              <a:rPr lang="en-US" altLang="en-US" sz="2500" dirty="0" err="1">
                <a:hlinkClick r:id="rId7"/>
              </a:rPr>
              <a:t>chauve-souris</a:t>
            </a:r>
            <a:r>
              <a:rPr lang="en-US" altLang="en-US" sz="2500" dirty="0">
                <a:hlinkClick r:id="rId7"/>
              </a:rPr>
              <a:t> vampire </a:t>
            </a:r>
            <a:r>
              <a:rPr lang="en-US" altLang="en-US" sz="2500" dirty="0"/>
              <a:t>dans la propagation</a:t>
            </a:r>
          </a:p>
        </p:txBody>
      </p:sp>
      <p:sp>
        <p:nvSpPr>
          <p:cNvPr id="28676" name="TextBox 5">
            <a:hlinkClick r:id="rId8"/>
            <a:extLst>
              <a:ext uri="{FF2B5EF4-FFF2-40B4-BE49-F238E27FC236}">
                <a16:creationId xmlns:a16="http://schemas.microsoft.com/office/drawing/2014/main" id="{E364687C-A3A2-0771-30BF-A958BCB6D12C}"/>
              </a:ext>
            </a:extLst>
          </p:cNvPr>
          <p:cNvSpPr txBox="1">
            <a:spLocks noChangeArrowheads="1"/>
          </p:cNvSpPr>
          <p:nvPr/>
        </p:nvSpPr>
        <p:spPr bwMode="auto">
          <a:xfrm>
            <a:off x="10402888" y="6427788"/>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a:hlinkClick r:id="rId8"/>
              </a:rPr>
              <a:t>COPEG</a:t>
            </a:r>
            <a:endParaRPr lang="en-CA" altLang="en-US" sz="1800"/>
          </a:p>
        </p:txBody>
      </p:sp>
      <p:pic>
        <p:nvPicPr>
          <p:cNvPr id="28677" name="Picture 4">
            <a:extLst>
              <a:ext uri="{FF2B5EF4-FFF2-40B4-BE49-F238E27FC236}">
                <a16:creationId xmlns:a16="http://schemas.microsoft.com/office/drawing/2014/main" id="{4B8B16BA-A928-9C44-7651-2EEDAD2E72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3650" y="3992563"/>
            <a:ext cx="3678238"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a:extLst>
              <a:ext uri="{FF2B5EF4-FFF2-40B4-BE49-F238E27FC236}">
                <a16:creationId xmlns:a16="http://schemas.microsoft.com/office/drawing/2014/main" id="{4D898065-5DCA-9821-7F93-64E96BB965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43650" y="0"/>
            <a:ext cx="58483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351A-6991-3757-D4D1-25E85782F828}"/>
              </a:ext>
            </a:extLst>
          </p:cNvPr>
          <p:cNvSpPr>
            <a:spLocks noGrp="1"/>
          </p:cNvSpPr>
          <p:nvPr>
            <p:ph type="title"/>
          </p:nvPr>
        </p:nvSpPr>
        <p:spPr>
          <a:xfrm>
            <a:off x="346075" y="0"/>
            <a:ext cx="10515600" cy="1325563"/>
          </a:xfrm>
        </p:spPr>
        <p:txBody>
          <a:bodyPr/>
          <a:lstStyle/>
          <a:p>
            <a:pPr>
              <a:defRPr/>
            </a:pPr>
            <a:r>
              <a:rPr lang="en-US" sz="3200" dirty="0"/>
              <a:t>Virus de l</a:t>
            </a:r>
            <a:r>
              <a:rPr lang="en-US" sz="3200" dirty="0" err="1"/>
              <a:t>'Oropouche</a:t>
            </a:r>
            <a:endParaRPr lang="en-CA" sz="3200" dirty="0"/>
          </a:p>
        </p:txBody>
      </p:sp>
      <p:sp>
        <p:nvSpPr>
          <p:cNvPr id="41987" name="Text Placeholder 2">
            <a:extLst>
              <a:ext uri="{FF2B5EF4-FFF2-40B4-BE49-F238E27FC236}">
                <a16:creationId xmlns:a16="http://schemas.microsoft.com/office/drawing/2014/main" id="{CEB7DFAF-0C13-6314-E754-211646A7699C}"/>
              </a:ext>
            </a:extLst>
          </p:cNvPr>
          <p:cNvSpPr>
            <a:spLocks noGrp="1"/>
          </p:cNvSpPr>
          <p:nvPr>
            <p:ph type="body" sz="quarter" idx="13"/>
          </p:nvPr>
        </p:nvSpPr>
        <p:spPr>
          <a:xfrm>
            <a:off x="346075" y="1206500"/>
            <a:ext cx="6675438" cy="1143000"/>
          </a:xfrm>
        </p:spPr>
        <p:txBody>
          <a:bodyPr/>
          <a:lstStyle/>
          <a:p>
            <a:pPr>
              <a:defRPr/>
            </a:pPr>
            <a:r>
              <a:rPr lang="en-CA" altLang="en-US" sz="2600" dirty="0"/>
              <a:t>L'OPS a publié une </a:t>
            </a:r>
            <a:r>
              <a:rPr lang="en-CA" altLang="en-US" sz="2600" dirty="0">
                <a:hlinkClick r:id="rId3"/>
              </a:rPr>
              <a:t>mise à jour épidémiologique </a:t>
            </a:r>
            <a:r>
              <a:rPr lang="en-CA" altLang="en-US" sz="2600" b="1" dirty="0"/>
              <a:t>sur le virus Oropouche </a:t>
            </a:r>
            <a:r>
              <a:rPr lang="en-CA" altLang="en-US" sz="2600" dirty="0"/>
              <a:t>dans les Amériques le 11 </a:t>
            </a:r>
            <a:r>
              <a:rPr lang="en-CA" altLang="en-US" sz="2600" dirty="0" err="1"/>
              <a:t>février</a:t>
            </a:r>
            <a:r>
              <a:rPr lang="en-CA" altLang="en-US" sz="2600" dirty="0"/>
              <a:t> 2025</a:t>
            </a:r>
          </a:p>
          <a:p>
            <a:pPr>
              <a:defRPr/>
            </a:pPr>
            <a:r>
              <a:rPr lang="en-CA" altLang="en-US" sz="2600" dirty="0"/>
              <a:t>Enquêtes sur la transmission verticale au Brésil</a:t>
            </a:r>
          </a:p>
          <a:p>
            <a:pPr>
              <a:defRPr/>
            </a:pPr>
            <a:r>
              <a:rPr lang="en-CA" altLang="en-US" sz="2600" dirty="0"/>
              <a:t>OROV détecté dans le sperme</a:t>
            </a:r>
          </a:p>
          <a:p>
            <a:pPr>
              <a:defRPr/>
            </a:pPr>
            <a:endParaRPr lang="en-CA" altLang="en-US" sz="2600" dirty="0"/>
          </a:p>
          <a:p>
            <a:pPr marL="0" indent="0">
              <a:buFont typeface="Arial" panose="020B0604020202020204" pitchFamily="34" charset="0"/>
              <a:buNone/>
              <a:defRPr/>
            </a:pPr>
            <a:endParaRPr lang="en-CA" altLang="en-US" sz="2600" dirty="0"/>
          </a:p>
        </p:txBody>
      </p:sp>
      <p:sp>
        <p:nvSpPr>
          <p:cNvPr id="30724" name="Slide Number Placeholder 3">
            <a:extLst>
              <a:ext uri="{FF2B5EF4-FFF2-40B4-BE49-F238E27FC236}">
                <a16:creationId xmlns:a16="http://schemas.microsoft.com/office/drawing/2014/main" id="{A5C32170-3437-4081-EAB9-EEC81B59D815}"/>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BCD5AD0-E323-4B69-A0FA-9CB674ACFA50}" type="slidenum">
              <a:rPr lang="en-US" altLang="en-US" sz="1200" smtClean="0">
                <a:solidFill>
                  <a:srgbClr val="898989"/>
                </a:solidFill>
              </a:rPr>
              <a:t>9</a:t>
            </a:fld>
            <a:endParaRPr lang="en-US" altLang="en-US" sz="1200">
              <a:solidFill>
                <a:srgbClr val="898989"/>
              </a:solidFill>
            </a:endParaRPr>
          </a:p>
        </p:txBody>
      </p:sp>
      <p:sp>
        <p:nvSpPr>
          <p:cNvPr id="30725" name="Rectangle 4">
            <a:extLst>
              <a:ext uri="{FF2B5EF4-FFF2-40B4-BE49-F238E27FC236}">
                <a16:creationId xmlns:a16="http://schemas.microsoft.com/office/drawing/2014/main" id="{A3497051-D50E-9C1E-DA9F-3EB92D626CFD}"/>
              </a:ext>
            </a:extLst>
          </p:cNvPr>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6" name="Rectangle 2">
            <a:extLst>
              <a:ext uri="{FF2B5EF4-FFF2-40B4-BE49-F238E27FC236}">
                <a16:creationId xmlns:a16="http://schemas.microsoft.com/office/drawing/2014/main" id="{D882FB7D-868F-D0E4-444D-734C6683DF58}"/>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7" name="Rectangle 4">
            <a:extLst>
              <a:ext uri="{FF2B5EF4-FFF2-40B4-BE49-F238E27FC236}">
                <a16:creationId xmlns:a16="http://schemas.microsoft.com/office/drawing/2014/main" id="{F74CF8F6-BA13-4E67-A23A-AACF3830C6D1}"/>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0728" name="Picture 2">
            <a:extLst>
              <a:ext uri="{FF2B5EF4-FFF2-40B4-BE49-F238E27FC236}">
                <a16:creationId xmlns:a16="http://schemas.microsoft.com/office/drawing/2014/main" id="{54001A23-151B-3B6D-371A-A845A7668F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12038" y="471488"/>
            <a:ext cx="4552950" cy="2800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2831125-6CEE-6AD7-6442-A9B8E21F875C}"/>
              </a:ext>
            </a:extLst>
          </p:cNvPr>
          <p:cNvSpPr/>
          <p:nvPr/>
        </p:nvSpPr>
        <p:spPr>
          <a:xfrm>
            <a:off x="7332663" y="3208338"/>
            <a:ext cx="4310062" cy="460375"/>
          </a:xfrm>
          <a:prstGeom prst="rect">
            <a:avLst/>
          </a:prstGeom>
        </p:spPr>
        <p:txBody>
          <a:bodyPr>
            <a:spAutoFit/>
          </a:bodyPr>
          <a:lstStyle/>
          <a:p>
            <a:pPr>
              <a:spcBef>
                <a:spcPts val="2000"/>
              </a:spcBef>
              <a:spcAft>
                <a:spcPts val="1000"/>
              </a:spcAft>
              <a:defRPr/>
            </a:pPr>
            <a:r>
              <a:rPr lang="en-US" sz="1200" dirty="0">
                <a:solidFill>
                  <a:srgbClr val="000000"/>
                </a:solidFill>
                <a:latin typeface="+mn-lt"/>
                <a:hlinkClick r:id="rId5"/>
              </a:rPr>
              <a:t>Virus de l'Oropouche : Aspects cliniques, épidémiologiques et moléculaires d'un </a:t>
            </a:r>
            <a:r>
              <a:rPr lang="en-US" sz="1200" dirty="0" err="1">
                <a:solidFill>
                  <a:srgbClr val="000000"/>
                </a:solidFill>
                <a:latin typeface="+mn-lt"/>
                <a:hlinkClick r:id="rId5"/>
              </a:rPr>
              <a:t>orthobunyavirus </a:t>
            </a:r>
            <a:r>
              <a:rPr lang="en-US" sz="1200" dirty="0">
                <a:solidFill>
                  <a:srgbClr val="000000"/>
                </a:solidFill>
                <a:latin typeface="+mn-lt"/>
                <a:hlinkClick r:id="rId5"/>
              </a:rPr>
              <a:t>négligé</a:t>
            </a:r>
            <a:endParaRPr lang="en-US" sz="1200" dirty="0">
              <a:solidFill>
                <a:srgbClr val="000000"/>
              </a:solidFill>
              <a:latin typeface="+mn-lt"/>
            </a:endParaRPr>
          </a:p>
        </p:txBody>
      </p:sp>
      <p:pic>
        <p:nvPicPr>
          <p:cNvPr id="30730" name="Picture 8">
            <a:extLst>
              <a:ext uri="{FF2B5EF4-FFF2-40B4-BE49-F238E27FC236}">
                <a16:creationId xmlns:a16="http://schemas.microsoft.com/office/drawing/2014/main" id="{0CE1F474-A619-9E64-C71D-86A84E5D0AD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73663" y="3703638"/>
            <a:ext cx="6872287" cy="2544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D32E38C-F47F-D344-EC6D-34B8FA368B99}"/>
              </a:ext>
            </a:extLst>
          </p:cNvPr>
          <p:cNvSpPr/>
          <p:nvPr/>
        </p:nvSpPr>
        <p:spPr>
          <a:xfrm>
            <a:off x="11271250" y="3944938"/>
            <a:ext cx="703263" cy="180498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0732" name="TextBox 10">
            <a:extLst>
              <a:ext uri="{FF2B5EF4-FFF2-40B4-BE49-F238E27FC236}">
                <a16:creationId xmlns:a16="http://schemas.microsoft.com/office/drawing/2014/main" id="{4C43B603-DBC2-3BA8-42E9-40E8CF047544}"/>
              </a:ext>
            </a:extLst>
          </p:cNvPr>
          <p:cNvSpPr txBox="1">
            <a:spLocks noChangeArrowheads="1"/>
          </p:cNvSpPr>
          <p:nvPr/>
        </p:nvSpPr>
        <p:spPr bwMode="auto">
          <a:xfrm>
            <a:off x="11296650" y="5748338"/>
            <a:ext cx="692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b="1"/>
              <a:t>2025</a:t>
            </a:r>
          </a:p>
        </p:txBody>
      </p:sp>
      <p:sp>
        <p:nvSpPr>
          <p:cNvPr id="30733" name="TextBox 11">
            <a:extLst>
              <a:ext uri="{FF2B5EF4-FFF2-40B4-BE49-F238E27FC236}">
                <a16:creationId xmlns:a16="http://schemas.microsoft.com/office/drawing/2014/main" id="{EA4D30C3-00B1-2C0C-5037-AD3893052003}"/>
              </a:ext>
            </a:extLst>
          </p:cNvPr>
          <p:cNvSpPr txBox="1">
            <a:spLocks noChangeArrowheads="1"/>
          </p:cNvSpPr>
          <p:nvPr/>
        </p:nvSpPr>
        <p:spPr bwMode="auto">
          <a:xfrm>
            <a:off x="344488" y="3418594"/>
            <a:ext cx="475773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CA" altLang="en-US" sz="2600" dirty="0">
                <a:hlinkClick r:id="rId7"/>
              </a:rPr>
              <a:t>Cuba </a:t>
            </a:r>
            <a:r>
              <a:rPr lang="en-CA" altLang="en-US" sz="2600" dirty="0"/>
              <a:t>- Rapport </a:t>
            </a:r>
            <a:r>
              <a:rPr lang="en-CA" altLang="en-US" sz="2600" dirty="0" err="1"/>
              <a:t>d'activité</a:t>
            </a:r>
            <a:r>
              <a:rPr lang="en-CA" altLang="en-US" sz="2600" dirty="0"/>
              <a:t> du Bureau de liaison dans sept provinces</a:t>
            </a:r>
          </a:p>
          <a:p>
            <a:pPr>
              <a:buFont typeface="Arial" panose="020B0604020202020204" pitchFamily="34" charset="0"/>
              <a:buChar char="•"/>
            </a:pPr>
            <a:r>
              <a:rPr lang="en-CA" altLang="en-US" sz="2600" dirty="0">
                <a:hlinkClick r:id="rId8"/>
              </a:rPr>
              <a:t>Panama </a:t>
            </a:r>
            <a:r>
              <a:rPr lang="en-CA" altLang="en-US" sz="2600" dirty="0"/>
              <a:t>- 221 </a:t>
            </a:r>
            <a:r>
              <a:rPr lang="en-CA" altLang="en-US" sz="2600" dirty="0" err="1"/>
              <a:t>cas</a:t>
            </a:r>
            <a:r>
              <a:rPr lang="en-CA" altLang="en-US" sz="2600" dirty="0"/>
              <a:t>, 1 </a:t>
            </a:r>
            <a:r>
              <a:rPr lang="en-CA" altLang="en-US" sz="2600" dirty="0" err="1"/>
              <a:t>décès</a:t>
            </a:r>
            <a:endParaRPr lang="en-CA" altLang="en-US" sz="2600" dirty="0"/>
          </a:p>
          <a:p>
            <a:pPr>
              <a:buFont typeface="Arial" panose="020B0604020202020204" pitchFamily="34" charset="0"/>
              <a:buChar char="•"/>
            </a:pPr>
            <a:r>
              <a:rPr lang="en-CA" altLang="en-US" sz="2600" dirty="0">
                <a:hlinkClick r:id="rId9"/>
              </a:rPr>
              <a:t>Manque de </a:t>
            </a:r>
            <a:r>
              <a:rPr lang="en-CA" altLang="en-US" sz="2600" dirty="0" err="1">
                <a:hlinkClick r:id="rId9"/>
              </a:rPr>
              <a:t>compétence</a:t>
            </a:r>
            <a:r>
              <a:rPr lang="en-CA" altLang="en-US" sz="2600" dirty="0">
                <a:hlinkClick r:id="rId9"/>
              </a:rPr>
              <a:t> des </a:t>
            </a:r>
            <a:r>
              <a:rPr lang="en-CA" altLang="en-US" sz="2600" dirty="0" err="1">
                <a:hlinkClick r:id="rId9"/>
              </a:rPr>
              <a:t>espèces</a:t>
            </a:r>
            <a:r>
              <a:rPr lang="en-CA" altLang="en-US" sz="2600" dirty="0">
                <a:hlinkClick r:id="rId9"/>
              </a:rPr>
              <a:t> de </a:t>
            </a:r>
            <a:r>
              <a:rPr lang="en-CA" altLang="en-US" sz="2600" dirty="0" err="1">
                <a:hlinkClick r:id="rId9"/>
              </a:rPr>
              <a:t>moustiques</a:t>
            </a:r>
            <a:r>
              <a:rPr lang="en-CA" altLang="en-US" sz="2600" dirty="0">
                <a:hlinkClick r:id="rId9"/>
              </a:rPr>
              <a:t> </a:t>
            </a:r>
            <a:r>
              <a:rPr lang="en-CA" altLang="en-US" sz="2600" dirty="0" err="1">
                <a:hlinkClick r:id="rId9"/>
              </a:rPr>
              <a:t>américaines</a:t>
            </a:r>
            <a:r>
              <a:rPr lang="en-CA" altLang="en-US" sz="2600" dirty="0">
                <a:hlinkClick r:id="rId9"/>
              </a:rPr>
              <a:t> pour la circulation du virus de </a:t>
            </a:r>
            <a:r>
              <a:rPr lang="en-CA" altLang="en-US" sz="2600" dirty="0" err="1">
                <a:hlinkClick r:id="rId9"/>
              </a:rPr>
              <a:t>l'Oropouche</a:t>
            </a:r>
            <a:endParaRPr lang="en-CA" altLang="en-US" sz="2600" dirty="0"/>
          </a:p>
        </p:txBody>
      </p:sp>
    </p:spTree>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43892</TotalTime>
  <Words>2681</Words>
  <Application>Microsoft Office PowerPoint</Application>
  <PresentationFormat>Widescreen</PresentationFormat>
  <Paragraphs>197</Paragraphs>
  <Slides>14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BBC Reith Serif</vt:lpstr>
      <vt:lpstr>Calibri</vt:lpstr>
      <vt:lpstr>Calibri Light</vt:lpstr>
      <vt:lpstr>CicleGordita</vt:lpstr>
      <vt:lpstr>Google Sans</vt:lpstr>
      <vt:lpstr>Montserrat</vt:lpstr>
      <vt:lpstr>Nunito</vt:lpstr>
      <vt:lpstr>Open Sans</vt:lpstr>
      <vt:lpstr>Poppins</vt:lpstr>
      <vt:lpstr>Wingdings-Regular</vt:lpstr>
      <vt:lpstr>2_Office Theme</vt:lpstr>
      <vt:lpstr>Communauté des maladies émergentes et zoonotiques Identifier les risques émergents grâce à l'intelligence collective</vt:lpstr>
      <vt:lpstr>Virus de la fièvre catarrhale du mouton (BTV-3) en Europe</vt:lpstr>
      <vt:lpstr>PowerPoint Presentation</vt:lpstr>
      <vt:lpstr>Le virus de Schmallenberg au Royaume-Uni</vt:lpstr>
      <vt:lpstr>Circulation extensive du virus de Schmallenberg en Allemagne, 2023</vt:lpstr>
      <vt:lpstr>Tique Longhorn et Theileriosis aux Etats-Unis</vt:lpstr>
      <vt:lpstr>Syndrome Alpha Gal (allergie à la viande rouge)</vt:lpstr>
      <vt:lpstr>Ver du Nouveau Monde en Amérique centrale et au Mexique</vt:lpstr>
      <vt:lpstr>Virus de l'Oropouche</vt:lpstr>
      <vt:lpstr>Dengue</vt:lpstr>
      <vt:lpstr>L'encéphalite japonaise en Australie</vt:lpstr>
      <vt:lpstr>Maladie de la peau grumeleuse</vt:lpstr>
      <vt:lpstr>Résultats scientifiques</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docId:5AB2658A035BA8AB1699D5C6C589CEEB</cp:keywords>
  <cp:lastModifiedBy>Murray Gillies</cp:lastModifiedBy>
  <cp:revision>603</cp:revision>
  <cp:lastPrinted>2024-03-11T14:03:21Z</cp:lastPrinted>
  <dcterms:created xsi:type="dcterms:W3CDTF">2020-02-07T23:34:08Z</dcterms:created>
  <dcterms:modified xsi:type="dcterms:W3CDTF">2025-04-29T12:51:46Z</dcterms:modified>
</cp:coreProperties>
</file>