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346" r:id="rId3"/>
    <p:sldId id="335" r:id="rId4"/>
    <p:sldId id="347" r:id="rId5"/>
    <p:sldId id="345" r:id="rId6"/>
    <p:sldId id="343" r:id="rId7"/>
    <p:sldId id="341" r:id="rId8"/>
    <p:sldId id="310" r:id="rId9"/>
    <p:sldId id="295" r:id="rId10"/>
    <p:sldId id="299" r:id="rId11"/>
    <p:sldId id="307" r:id="rId12"/>
    <p:sldId id="340" r:id="rId13"/>
    <p:sldId id="376" r:id="rId14"/>
    <p:sldId id="464" r:id="rId15"/>
    <p:sldId id="309" r:id="rId16"/>
    <p:sldId id="306" r:id="rId17"/>
    <p:sldId id="270" r:id="rId18"/>
    <p:sldId id="267" r:id="rId19"/>
    <p:sldId id="268" r:id="rId20"/>
    <p:sldId id="348" r:id="rId21"/>
  </p:sldIdLst>
  <p:sldSz cx="12192000" cy="6858000"/>
  <p:notesSz cx="7019925" cy="93059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8589" autoAdjust="0"/>
  </p:normalViewPr>
  <p:slideViewPr>
    <p:cSldViewPr snapToGrid="0">
      <p:cViewPr varScale="1">
        <p:scale>
          <a:sx n="58" d="100"/>
          <a:sy n="58" d="100"/>
        </p:scale>
        <p:origin x="796"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081050-B584-F6F5-841C-9310A76684C1}"/>
              </a:ext>
            </a:extLst>
          </p:cNvPr>
          <p:cNvSpPr>
            <a:spLocks noGrp="1"/>
          </p:cNvSpPr>
          <p:nvPr>
            <p:ph type="hdr" sz="quarter"/>
          </p:nvPr>
        </p:nvSpPr>
        <p:spPr>
          <a:xfrm>
            <a:off x="0" y="0"/>
            <a:ext cx="3041650" cy="466725"/>
          </a:xfrm>
          <a:prstGeom prst="rect">
            <a:avLst/>
          </a:prstGeom>
        </p:spPr>
        <p:txBody>
          <a:bodyPr vert="horz" lIns="93287" tIns="46644" rIns="93287" bIns="4664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1916327-DE34-DFDF-3FB5-A716ABE84232}"/>
              </a:ext>
            </a:extLst>
          </p:cNvPr>
          <p:cNvSpPr>
            <a:spLocks noGrp="1"/>
          </p:cNvSpPr>
          <p:nvPr>
            <p:ph type="dt" idx="1"/>
          </p:nvPr>
        </p:nvSpPr>
        <p:spPr>
          <a:xfrm>
            <a:off x="3976688" y="0"/>
            <a:ext cx="3041650" cy="466725"/>
          </a:xfrm>
          <a:prstGeom prst="rect">
            <a:avLst/>
          </a:prstGeom>
        </p:spPr>
        <p:txBody>
          <a:bodyPr vert="horz" lIns="93287" tIns="46644" rIns="93287" bIns="46644" rtlCol="0"/>
          <a:lstStyle>
            <a:lvl1pPr algn="r" eaLnBrk="1" fontAlgn="auto" hangingPunct="1">
              <a:spcBef>
                <a:spcPts val="0"/>
              </a:spcBef>
              <a:spcAft>
                <a:spcPts val="0"/>
              </a:spcAft>
              <a:defRPr sz="1200">
                <a:latin typeface="+mn-lt"/>
              </a:defRPr>
            </a:lvl1pPr>
          </a:lstStyle>
          <a:p>
            <a:pPr>
              <a:defRPr/>
            </a:pPr>
            <a:fld id="{FD299287-FE16-4DA4-9428-2FBD0A3E7973}" type="datetimeFigureOut">
              <a:rPr lang="en-US"/>
              <a:t>12/11/2024</a:t>
            </a:fld>
            <a:endParaRPr lang="en-US"/>
          </a:p>
        </p:txBody>
      </p:sp>
      <p:sp>
        <p:nvSpPr>
          <p:cNvPr id="4" name="Slide Image Placeholder 3">
            <a:extLst>
              <a:ext uri="{FF2B5EF4-FFF2-40B4-BE49-F238E27FC236}">
                <a16:creationId xmlns:a16="http://schemas.microsoft.com/office/drawing/2014/main" id="{768A893F-CC54-8DB5-DE64-C947402C48AE}"/>
              </a:ext>
            </a:extLst>
          </p:cNvPr>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pPr lvl="0"/>
            <a:endParaRPr lang="en-US" noProof="0"/>
          </a:p>
        </p:txBody>
      </p:sp>
      <p:sp>
        <p:nvSpPr>
          <p:cNvPr id="5" name="Notes Placeholder 4">
            <a:extLst>
              <a:ext uri="{FF2B5EF4-FFF2-40B4-BE49-F238E27FC236}">
                <a16:creationId xmlns:a16="http://schemas.microsoft.com/office/drawing/2014/main" id="{3ACF666B-E000-B2A4-334B-FAB72D2ADE48}"/>
              </a:ext>
            </a:extLst>
          </p:cNvPr>
          <p:cNvSpPr>
            <a:spLocks noGrp="1"/>
          </p:cNvSpPr>
          <p:nvPr>
            <p:ph type="body" sz="quarter" idx="3"/>
          </p:nvPr>
        </p:nvSpPr>
        <p:spPr>
          <a:xfrm>
            <a:off x="701675" y="4478338"/>
            <a:ext cx="5616575" cy="3663950"/>
          </a:xfrm>
          <a:prstGeom prst="rect">
            <a:avLst/>
          </a:prstGeom>
        </p:spPr>
        <p:txBody>
          <a:bodyPr vert="horz" lIns="93287" tIns="46644" rIns="93287" bIns="46644" rtlCol="0"/>
          <a:lstStyle/>
          <a:p>
            <a:pPr lvl="0"/>
            <a:r>
              <a:rPr lang="en-US" noProof="0"/>
              <a:t>Modifier les styles du texte maître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6" name="Footer Placeholder 5">
            <a:extLst>
              <a:ext uri="{FF2B5EF4-FFF2-40B4-BE49-F238E27FC236}">
                <a16:creationId xmlns:a16="http://schemas.microsoft.com/office/drawing/2014/main" id="{78659D8E-0D21-41F2-9D96-A7B78CE00061}"/>
              </a:ext>
            </a:extLst>
          </p:cNvPr>
          <p:cNvSpPr>
            <a:spLocks noGrp="1"/>
          </p:cNvSpPr>
          <p:nvPr>
            <p:ph type="ftr" sz="quarter" idx="4"/>
          </p:nvPr>
        </p:nvSpPr>
        <p:spPr>
          <a:xfrm>
            <a:off x="0" y="8839200"/>
            <a:ext cx="3041650" cy="466725"/>
          </a:xfrm>
          <a:prstGeom prst="rect">
            <a:avLst/>
          </a:prstGeom>
        </p:spPr>
        <p:txBody>
          <a:bodyPr vert="horz" lIns="93287" tIns="46644" rIns="93287" bIns="4664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3E8A9AB-105D-9959-65BC-E3606D14A7D1}"/>
              </a:ext>
            </a:extLst>
          </p:cNvPr>
          <p:cNvSpPr>
            <a:spLocks noGrp="1"/>
          </p:cNvSpPr>
          <p:nvPr>
            <p:ph type="sldNum" sz="quarter" idx="5"/>
          </p:nvPr>
        </p:nvSpPr>
        <p:spPr>
          <a:xfrm>
            <a:off x="3976688" y="8839200"/>
            <a:ext cx="3041650" cy="466725"/>
          </a:xfrm>
          <a:prstGeom prst="rect">
            <a:avLst/>
          </a:prstGeom>
        </p:spPr>
        <p:txBody>
          <a:bodyPr vert="horz" wrap="square" lIns="93287" tIns="46644" rIns="93287" bIns="46644" numCol="1" anchor="b" anchorCtr="0" compatLnSpc="1">
            <a:prstTxWarp prst="textNoShape">
              <a:avLst/>
            </a:prstTxWarp>
          </a:bodyPr>
          <a:lstStyle>
            <a:lvl1pPr algn="r" eaLnBrk="1" hangingPunct="1">
              <a:defRPr sz="1200"/>
            </a:lvl1pPr>
          </a:lstStyle>
          <a:p>
            <a:pPr>
              <a:defRPr/>
            </a:pPr>
            <a:fld id="{E4F56EEE-78B0-4BAA-A8D3-D12602D40C66}"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utbreaknewstoday.substack.com/p/vancouver-encephalitis-cluster-reporte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12CD00-5E08-44AC-14CD-C9DCBD6BC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3C5C017-86A7-6C8D-41A5-B94352DDBA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a:extLst>
              <a:ext uri="{FF2B5EF4-FFF2-40B4-BE49-F238E27FC236}">
                <a16:creationId xmlns:a16="http://schemas.microsoft.com/office/drawing/2014/main" id="{8BC49DF4-42CA-C837-BB4D-2D260D39D7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238" indent="-290513">
              <a:defRPr>
                <a:solidFill>
                  <a:schemeClr val="tx1"/>
                </a:solidFill>
                <a:latin typeface="Calibri" panose="020F0502020204030204" pitchFamily="34" charset="0"/>
              </a:defRPr>
            </a:lvl2pPr>
            <a:lvl3pPr marL="1165225" indent="-231775">
              <a:defRPr>
                <a:solidFill>
                  <a:schemeClr val="tx1"/>
                </a:solidFill>
                <a:latin typeface="Calibri" panose="020F0502020204030204" pitchFamily="34" charset="0"/>
              </a:defRPr>
            </a:lvl3pPr>
            <a:lvl4pPr marL="1631950" indent="-231775">
              <a:defRPr>
                <a:solidFill>
                  <a:schemeClr val="tx1"/>
                </a:solidFill>
                <a:latin typeface="Calibri" panose="020F0502020204030204" pitchFamily="34" charset="0"/>
              </a:defRPr>
            </a:lvl4pPr>
            <a:lvl5pPr marL="2098675" indent="-231775">
              <a:defRPr>
                <a:solidFill>
                  <a:schemeClr val="tx1"/>
                </a:solidFill>
                <a:latin typeface="Calibri" panose="020F0502020204030204" pitchFamily="34" charset="0"/>
              </a:defRPr>
            </a:lvl5pPr>
            <a:lvl6pPr marL="2555875" indent="-231775" eaLnBrk="0" fontAlgn="base" hangingPunct="0">
              <a:spcBef>
                <a:spcPct val="0"/>
              </a:spcBef>
              <a:spcAft>
                <a:spcPct val="0"/>
              </a:spcAft>
              <a:defRPr>
                <a:solidFill>
                  <a:schemeClr val="tx1"/>
                </a:solidFill>
                <a:latin typeface="Calibri" panose="020F0502020204030204" pitchFamily="34" charset="0"/>
              </a:defRPr>
            </a:lvl6pPr>
            <a:lvl7pPr marL="3013075" indent="-231775" eaLnBrk="0" fontAlgn="base" hangingPunct="0">
              <a:spcBef>
                <a:spcPct val="0"/>
              </a:spcBef>
              <a:spcAft>
                <a:spcPct val="0"/>
              </a:spcAft>
              <a:defRPr>
                <a:solidFill>
                  <a:schemeClr val="tx1"/>
                </a:solidFill>
                <a:latin typeface="Calibri" panose="020F0502020204030204" pitchFamily="34" charset="0"/>
              </a:defRPr>
            </a:lvl7pPr>
            <a:lvl8pPr marL="3470275" indent="-231775" eaLnBrk="0" fontAlgn="base" hangingPunct="0">
              <a:spcBef>
                <a:spcPct val="0"/>
              </a:spcBef>
              <a:spcAft>
                <a:spcPct val="0"/>
              </a:spcAft>
              <a:defRPr>
                <a:solidFill>
                  <a:schemeClr val="tx1"/>
                </a:solidFill>
                <a:latin typeface="Calibri" panose="020F0502020204030204" pitchFamily="34" charset="0"/>
              </a:defRPr>
            </a:lvl8pPr>
            <a:lvl9pPr marL="3927475" indent="-231775" eaLnBrk="0" fontAlgn="base" hangingPunct="0">
              <a:spcBef>
                <a:spcPct val="0"/>
              </a:spcBef>
              <a:spcAft>
                <a:spcPct val="0"/>
              </a:spcAft>
              <a:defRPr>
                <a:solidFill>
                  <a:schemeClr val="tx1"/>
                </a:solidFill>
                <a:latin typeface="Calibri" panose="020F0502020204030204" pitchFamily="34" charset="0"/>
              </a:defRPr>
            </a:lvl9pPr>
          </a:lstStyle>
          <a:p>
            <a:fld id="{7D4DF809-8F2F-4E94-9FBF-55A899DE3268}" type="slidenum">
              <a:rPr lang="en-US" altLang="en-US" smtClean="0">
                <a:solidFill>
                  <a:srgbClr val="000000"/>
                </a:solidFill>
              </a:r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EB2A627-EF1F-2FE6-A333-FD60279AB4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DA71F0-2041-60A0-5298-7D0E76369CA6}"/>
              </a:ext>
            </a:extLst>
          </p:cNvPr>
          <p:cNvSpPr>
            <a:spLocks noGrp="1"/>
          </p:cNvSpPr>
          <p:nvPr>
            <p:ph type="body" idx="1"/>
          </p:nvPr>
        </p:nvSpPr>
        <p:spPr/>
        <p:txBody>
          <a:bodyPr/>
          <a:lstStyle/>
          <a:p>
            <a:pPr marL="0" indent="0">
              <a:buFontTx/>
              <a:buNone/>
              <a:defRPr/>
            </a:pPr>
            <a:endParaRPr lang="en-CA" b="1" u="sng" dirty="0"/>
          </a:p>
        </p:txBody>
      </p:sp>
      <p:sp>
        <p:nvSpPr>
          <p:cNvPr id="31748" name="Slide Number Placeholder 3">
            <a:extLst>
              <a:ext uri="{FF2B5EF4-FFF2-40B4-BE49-F238E27FC236}">
                <a16:creationId xmlns:a16="http://schemas.microsoft.com/office/drawing/2014/main" id="{07F70E38-1DD1-5CBA-1691-125E3626D7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FB1EEA4-D14E-456E-A5A8-A79BBF4D8C70}"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CCA44FE-FFA2-348A-E65B-03733242D7D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0" i="0" dirty="0">
                <a:solidFill>
                  <a:srgbClr val="474747"/>
                </a:solidFill>
                <a:effectLst/>
                <a:latin typeface="Arial" panose="020B0604020202020204" pitchFamily="34" charset="0"/>
              </a:rPr>
              <a:t>Le virus Usutu est un flavivirus appartenant au complexe de l'encéphalite japonaise. Son écologie est similaire à celle de l'encéphalite japonaise et du virus du Nil occidental.</a:t>
            </a:r>
          </a:p>
          <a:p>
            <a:endParaRPr lang="en-CA" dirty="0"/>
          </a:p>
          <a:p>
            <a:r>
              <a:rPr lang="en-CA" dirty="0"/>
              <a:t>Le Danemark a signalé des détections positives du virus Usutu chez des oiseaux (deux carouges adultes et un juvénile) - </a:t>
            </a:r>
            <a:r>
              <a:rPr lang="en-CA" sz="2800" dirty="0"/>
              <a:t>des symptômes inhabituels ont été observés chez des carouges dans plusieurs autres endroits du pays au cours de l'été.</a:t>
            </a:r>
          </a:p>
          <a:p>
            <a:endParaRPr lang="en-CA" b="0" i="0" dirty="0">
              <a:solidFill>
                <a:srgbClr val="474747"/>
              </a:solidFill>
              <a:effectLst/>
              <a:latin typeface="Arial" panose="020B0604020202020204" pitchFamily="34" charset="0"/>
            </a:endParaRPr>
          </a:p>
          <a:p>
            <a:endParaRPr lang="en-CA" b="0" i="0" dirty="0">
              <a:solidFill>
                <a:srgbClr val="474747"/>
              </a:solidFill>
              <a:effectLst/>
              <a:latin typeface="Arial" panose="020B0604020202020204" pitchFamily="34" charset="0"/>
            </a:endParaRPr>
          </a:p>
          <a:p>
            <a:r>
              <a:rPr lang="en-CA" b="0" i="0" dirty="0">
                <a:solidFill>
                  <a:srgbClr val="333333"/>
                </a:solidFill>
                <a:effectLst/>
                <a:latin typeface="Montserrat" panose="00000500000000000000" pitchFamily="2" charset="0"/>
              </a:rPr>
              <a:t>Elle a été détectée pour la première fois au Royaume-Uni à Londres au cours de l'été 2020 et semble avoir commencé à se propager dans le sud de la Grande-Bretagne. Cette propagation est liée au changement climatique, </a:t>
            </a:r>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A06095-7978-3B83-9F62-50C91093EDB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0" i="0" dirty="0">
                <a:solidFill>
                  <a:srgbClr val="000000"/>
                </a:solidFill>
                <a:effectLst/>
                <a:latin typeface="Roboto" panose="02000000000000000000" pitchFamily="2" charset="0"/>
              </a:rPr>
              <a:t>La résurgence pourrait également être due au trafic illégal de bétail. En effet, les principaux points chauds de l'épidémie de chrysomèle correspondent aux itinéraires de contrebande de bétail identifiés dans le rapport 2022 d'</a:t>
            </a:r>
            <a:r>
              <a:rPr lang="en-CA" b="0" i="0" dirty="0" err="1">
                <a:solidFill>
                  <a:srgbClr val="000000"/>
                </a:solidFill>
                <a:effectLst/>
                <a:latin typeface="Roboto" panose="02000000000000000000" pitchFamily="2" charset="0"/>
              </a:rPr>
              <a:t>InSight </a:t>
            </a:r>
            <a:r>
              <a:rPr lang="en-CA" b="0" i="0" dirty="0">
                <a:solidFill>
                  <a:srgbClr val="000000"/>
                </a:solidFill>
                <a:effectLst/>
                <a:latin typeface="Roboto" panose="02000000000000000000" pitchFamily="2" charset="0"/>
              </a:rPr>
              <a:t>Crime, "Cash Cows - The Inner Workings of Cattle Trafficking from Central America to Mexico" (Vaches à lait - Les rouages du trafic de bétail de l'Amérique centrale au Mexique). </a:t>
            </a:r>
            <a:endParaRPr lang="en-CA" b="1" dirty="0"/>
          </a:p>
          <a:p>
            <a:endParaRPr lang="en-C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Après l'interception d'un lot de bovins provenant de l'extérieur du Mexique à un point de contrôle et d'inspection fédéral avant leur déplacement, le personnel officiel a identifié la présence de myiase chez l'un des animaux et a prélevé des échantillons en vue d'un diagnostic. L'animal atteint a été traité avec une poudre larvicide (</a:t>
            </a:r>
            <a:r>
              <a:rPr lang="en-US" dirty="0" err="1"/>
              <a:t>Negasunt </a:t>
            </a:r>
            <a:r>
              <a:rPr lang="en-US" dirty="0"/>
              <a:t>: </a:t>
            </a:r>
            <a:r>
              <a:rPr lang="en-US" dirty="0" err="1"/>
              <a:t>coumaphos </a:t>
            </a:r>
            <a:r>
              <a:rPr lang="en-US" dirty="0"/>
              <a:t>et propoxur) sur la plaie. L'ensemble du lot (y compris l'animal atteint) a été baigné avec de l'ivermectine 1 % injectable et des sprays (cyperméthrine et chlorpyrifos), conformément au manuel opérationnel des points de contrôle et d'inspection, afin d'empêcher l'entrée d'animaux atteints. La remorque et le camion ont été pulvérisés avec un liquide larvicide (cyperméthrine et chlorpyrifos). Le lot est placé en quarantaine fédérale et sous surveillance officielle, avec le soutien des </a:t>
            </a:r>
            <a:r>
              <a:rPr lang="en-US" b="1" dirty="0"/>
              <a:t>forces armées mexicaines.</a:t>
            </a:r>
          </a:p>
          <a:p>
            <a:endParaRPr lang="en-US" b="1" dirty="0"/>
          </a:p>
          <a:p>
            <a:endParaRPr lang="en-US" b="1" dirty="0"/>
          </a:p>
          <a:p>
            <a:r>
              <a:rPr lang="en-CA" b="0" i="0" dirty="0">
                <a:effectLst/>
                <a:latin typeface="Poppins-Regular"/>
              </a:rPr>
              <a:t>Deuxième cas - Un veau de 15 jours dans une ferme de la municipalité de Frontera Hidalgo, Chiapas, à huit kilomètres de la frontière avec le Guatemala. Des larves L2 de </a:t>
            </a:r>
            <a:r>
              <a:rPr lang="en-CA" b="0" i="0" dirty="0" err="1">
                <a:effectLst/>
                <a:latin typeface="Poppins-Regular"/>
              </a:rPr>
              <a:t>Cochliomyia hominivorax </a:t>
            </a:r>
            <a:r>
              <a:rPr lang="en-CA" b="0" i="0" dirty="0">
                <a:effectLst/>
                <a:latin typeface="Poppins-Regular"/>
              </a:rPr>
              <a:t>ont été identifiées sur une blessure au cou causée par un lasso. L'identification taxonomique a permis d'identifier des larves </a:t>
            </a:r>
            <a:r>
              <a:rPr lang="en-CA" b="0" i="0" dirty="0" err="1">
                <a:effectLst/>
                <a:latin typeface="Poppins-Regular"/>
              </a:rPr>
              <a:t>de Cochliomyia hominivorax</a:t>
            </a:r>
            <a:r>
              <a:rPr lang="en-CA" b="0" i="0" dirty="0">
                <a:effectLst/>
                <a:latin typeface="Poppins-Regular"/>
              </a:rPr>
              <a:t>.</a:t>
            </a:r>
          </a:p>
          <a:p>
            <a:endParaRPr lang="en-CA" b="0" i="0" dirty="0">
              <a:effectLst/>
              <a:latin typeface="Poppins-Regular"/>
            </a:endParaRPr>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t>13</a:t>
            </a:fld>
            <a:endParaRPr lang="en-CA" altLang="en-US"/>
          </a:p>
        </p:txBody>
      </p:sp>
    </p:spTree>
    <p:extLst>
      <p:ext uri="{BB962C8B-B14F-4D97-AF65-F5344CB8AC3E}">
        <p14:creationId xmlns:p14="http://schemas.microsoft.com/office/powerpoint/2010/main" val="200690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4BB78D6-79C2-BE11-E0F1-3D7DB2515D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D14483AC-E5B1-7968-0270-9AC03B5290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Les vers à vis sont très sensibles aux températures glaciales ou aux longues périodes de températures proches du point de congélation. Ces organismes sont saisonniers dans certaines régions et peuvent se répandre dans des climats plus froids pendant l'été. Les conditions environnementales idéales pour la survie et l'activité sont des températures de 25-30°C et une humidité relative de 30-70%. </a:t>
            </a:r>
            <a:endParaRPr lang="en-CA" altLang="en-US" dirty="0"/>
          </a:p>
        </p:txBody>
      </p:sp>
      <p:sp>
        <p:nvSpPr>
          <p:cNvPr id="58372" name="Slide Number Placeholder 3">
            <a:extLst>
              <a:ext uri="{FF2B5EF4-FFF2-40B4-BE49-F238E27FC236}">
                <a16:creationId xmlns:a16="http://schemas.microsoft.com/office/drawing/2014/main" id="{87D9A904-F9A8-B686-63EB-D23DE78660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4054B3-4790-45F6-B687-CB72D7D479E6}" type="slidenum">
              <a:rPr lang="en-CA" altLang="en-US" smtClean="0"/>
              <a:t>14</a:t>
            </a:fld>
            <a:endParaRPr lang="en-CA" altLang="en-US"/>
          </a:p>
        </p:txBody>
      </p:sp>
    </p:spTree>
    <p:extLst>
      <p:ext uri="{BB962C8B-B14F-4D97-AF65-F5344CB8AC3E}">
        <p14:creationId xmlns:p14="http://schemas.microsoft.com/office/powerpoint/2010/main" val="146614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Au début du mois de novembre 2024, la maladie de la peau noueuse a été signalée pour la première fois au Japon. Les premiers cas ont été signalés chez des bovins de la ville d'</a:t>
            </a:r>
            <a:r>
              <a:rPr lang="en-CA" dirty="0" err="1"/>
              <a:t>Itoshima</a:t>
            </a:r>
            <a:r>
              <a:rPr lang="en-CA" dirty="0"/>
              <a:t>, dans la préfecture de Fukuoka. Trois cas ont ensuite été découverts dans la ville </a:t>
            </a:r>
            <a:r>
              <a:rPr lang="en-CA" dirty="0" err="1"/>
              <a:t>d'Ozu</a:t>
            </a:r>
            <a:r>
              <a:rPr lang="en-CA" dirty="0"/>
              <a:t>, préfecture de </a:t>
            </a:r>
            <a:r>
              <a:rPr lang="en-CA" dirty="0" err="1"/>
              <a:t>Kumomoto</a:t>
            </a:r>
            <a:r>
              <a:rPr lang="en-CA" dirty="0"/>
              <a:t>, qui sont épidémiologiquement liés au </a:t>
            </a:r>
            <a:r>
              <a:rPr lang="en-CA" dirty="0" err="1"/>
              <a:t>cas</a:t>
            </a:r>
            <a:r>
              <a:rPr lang="en-CA" dirty="0"/>
              <a:t> de la ville </a:t>
            </a:r>
            <a:r>
              <a:rPr lang="en-CA" dirty="0" err="1"/>
              <a:t>d'Itoshima</a:t>
            </a:r>
            <a:r>
              <a:rPr lang="en-CA" dirty="0"/>
              <a:t>. Des restrictions de mouvement de tous les bovins, ainsi que des restrictions de mouvement et l'élimination du lait cru provenant de bovins présentant des signes cliniques ont été mises en œuvre. La source de l'introduction est inconnue, mais la préfecture de Fukuoka est proche de la Corée du Sud, qui a récemment signalé des </a:t>
            </a:r>
            <a:r>
              <a:rPr lang="en-CA" dirty="0" err="1"/>
              <a:t>cas</a:t>
            </a:r>
            <a:r>
              <a:rPr lang="en-CA" dirty="0"/>
              <a:t> de dermatose nodulaire.</a:t>
            </a:r>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t>15</a:t>
            </a:fld>
            <a:endParaRPr lang="en-US" altLang="en-US"/>
          </a:p>
        </p:txBody>
      </p:sp>
    </p:spTree>
    <p:extLst>
      <p:ext uri="{BB962C8B-B14F-4D97-AF65-F5344CB8AC3E}">
        <p14:creationId xmlns:p14="http://schemas.microsoft.com/office/powerpoint/2010/main" val="422607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B2DEFF-BC40-DA7F-927D-6E005A0D5F8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Au 25 novembre 2024, un total de 11 634 cas confirmés d'Oropouche, dont deux décès, ont été signalés dans la Région des Amériques, dans dix pays et un territoire : Bolivie (État </a:t>
            </a:r>
            <a:r>
              <a:rPr lang="en-CA" altLang="en-US" dirty="0" err="1"/>
              <a:t>plurinational </a:t>
            </a:r>
            <a:r>
              <a:rPr lang="en-CA" altLang="en-US" dirty="0"/>
              <a:t>de), Brésil, Canada, Îles Caïmans, Colombie, Cuba, Équateur, Guyane, Panama, Pérou et États-Unis d'Amérique.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Ces chiffres sont sous-estimés car Cuba a reconnu environ 12 000 cas suspects. En outre, tous les voyageurs récemment infectés viennent de Cuba. </a:t>
            </a: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Un cas d'Oropouche a été signalé au Québec, chez un voyageur ayant récemment visité Cuba. Aucun détail supplémentaire n'a été fourni.</a:t>
            </a:r>
          </a:p>
          <a:p>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6EC5537-994B-83AA-2BF2-FFD515BEDB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79FA739-2D75-E526-6B62-AC8B38FAAF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85D101F7-8CE8-6C7C-8112-4A6DB72006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B7FDD27-A678-4F1E-8D76-C9D45A2B4AC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8F75B0-9B94-9ADF-6B59-4BBE12319F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20FF2CD-EDD4-BE78-1C46-AA9D2012C7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0" i="0" dirty="0">
                <a:solidFill>
                  <a:srgbClr val="4D4D4D"/>
                </a:solidFill>
                <a:effectLst/>
                <a:latin typeface="OTNEJMQuadraat"/>
              </a:rPr>
              <a:t>Une infection aiguë par le WELV a été identifiée chez 17 patients de Mongolie intérieure, Heilongjiang, Jilin et Liaoning, en Chine, au moyen d'un test de réaction en chaîne de la transcriptase inverse et de la polymérase. L'ARN du WELV a été détecté chez cinq espèces de tiques et chez des moutons, des chevaux, des porcs et des zokors transbaïkal (</a:t>
            </a:r>
            <a:r>
              <a:rPr lang="en-CA" b="0" i="1" dirty="0" err="1">
                <a:solidFill>
                  <a:srgbClr val="4D4D4D"/>
                </a:solidFill>
                <a:effectLst/>
                <a:latin typeface="OTNEJMQuadraat"/>
              </a:rPr>
              <a:t>Myospalax psilurus</a:t>
            </a:r>
            <a:r>
              <a:rPr lang="en-CA" b="0" i="0" dirty="0">
                <a:solidFill>
                  <a:srgbClr val="4D4D4D"/>
                </a:solidFill>
                <a:effectLst/>
                <a:latin typeface="OTNEJMQuadraat"/>
              </a:rPr>
              <a:t>) prélevés dans le nord-est de la Chine. La tique </a:t>
            </a:r>
            <a:r>
              <a:rPr lang="en-CA" b="0" i="1" dirty="0">
                <a:solidFill>
                  <a:srgbClr val="4D4D4D"/>
                </a:solidFill>
                <a:effectLst/>
                <a:latin typeface="OTNEJMQuadraat"/>
              </a:rPr>
              <a:t>Haemaphysalis </a:t>
            </a:r>
            <a:r>
              <a:rPr lang="en-CA" b="0" i="1" dirty="0" err="1">
                <a:solidFill>
                  <a:srgbClr val="4D4D4D"/>
                </a:solidFill>
                <a:effectLst/>
                <a:latin typeface="OTNEJMQuadraat"/>
              </a:rPr>
              <a:t>concinna </a:t>
            </a:r>
            <a:r>
              <a:rPr lang="en-CA" b="0" i="0" dirty="0">
                <a:solidFill>
                  <a:srgbClr val="4D4D4D"/>
                </a:solidFill>
                <a:effectLst/>
                <a:latin typeface="OTNEJMQuadraat"/>
              </a:rPr>
              <a:t>est un vecteur possible de transmission </a:t>
            </a:r>
            <a:r>
              <a:rPr lang="en-CA" b="0" i="0" dirty="0" err="1">
                <a:solidFill>
                  <a:srgbClr val="4D4D4D"/>
                </a:solidFill>
                <a:effectLst/>
                <a:latin typeface="OTNEJMQuadraat"/>
              </a:rPr>
              <a:t>transovarienne </a:t>
            </a:r>
            <a:r>
              <a:rPr lang="en-CA" b="0" i="0" dirty="0">
                <a:solidFill>
                  <a:srgbClr val="4D4D4D"/>
                </a:solidFill>
                <a:effectLst/>
                <a:latin typeface="OTNEJMQuadraat"/>
              </a:rPr>
              <a:t>du WELV.</a:t>
            </a:r>
          </a:p>
          <a:p>
            <a:endParaRPr lang="en-CA" altLang="en-US" dirty="0"/>
          </a:p>
        </p:txBody>
      </p:sp>
      <p:sp>
        <p:nvSpPr>
          <p:cNvPr id="47108" name="Slide Number Placeholder 3">
            <a:extLst>
              <a:ext uri="{FF2B5EF4-FFF2-40B4-BE49-F238E27FC236}">
                <a16:creationId xmlns:a16="http://schemas.microsoft.com/office/drawing/2014/main" id="{866EC07E-8D25-44C4-1CDD-DBCC960884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8B6253-C43B-4D1D-BEDF-9CE947A83E65}"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D4DB313-9583-CDC4-0F26-04BD04CE25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A3F23F7F-889A-B723-4D8C-AD2F5F02F0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9156" name="Slide Number Placeholder 3">
            <a:extLst>
              <a:ext uri="{FF2B5EF4-FFF2-40B4-BE49-F238E27FC236}">
                <a16:creationId xmlns:a16="http://schemas.microsoft.com/office/drawing/2014/main" id="{3224D4A0-49AA-B9CC-7010-9B425B094A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E6B6E4-42CF-459A-A65D-12DC95D7A448}"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989DB67-FCB5-1EE9-BCE7-49E25ABACA2C}"/>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025076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D4DB313-9583-CDC4-0F26-04BD04CE25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A3F23F7F-889A-B723-4D8C-AD2F5F02F0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9156" name="Slide Number Placeholder 3">
            <a:extLst>
              <a:ext uri="{FF2B5EF4-FFF2-40B4-BE49-F238E27FC236}">
                <a16:creationId xmlns:a16="http://schemas.microsoft.com/office/drawing/2014/main" id="{3224D4A0-49AA-B9CC-7010-9B425B094A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E6B6E4-42CF-459A-A65D-12DC95D7A448}" type="slidenum">
              <a:rPr lang="en-US" altLang="en-US" smtClean="0"/>
              <a:t>20</a:t>
            </a:fld>
            <a:endParaRPr lang="en-US" altLang="en-US"/>
          </a:p>
        </p:txBody>
      </p:sp>
    </p:spTree>
    <p:extLst>
      <p:ext uri="{BB962C8B-B14F-4D97-AF65-F5344CB8AC3E}">
        <p14:creationId xmlns:p14="http://schemas.microsoft.com/office/powerpoint/2010/main" val="240000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B441F2-3EF1-7B5C-27D7-46295FD57023}"/>
              </a:ext>
            </a:extLst>
          </p:cNvPr>
          <p:cNvSpPr>
            <a:spLocks noGrp="1"/>
          </p:cNvSpPr>
          <p:nvPr>
            <p:ph type="body" idx="1"/>
          </p:nvPr>
        </p:nvSpPr>
        <p:spPr/>
        <p:txBody>
          <a:bodyPr/>
          <a:lstStyle/>
          <a:p>
            <a:r>
              <a:rPr lang="en-CA" dirty="0"/>
              <a:t>Le Liechtenstein a signalé son premier </a:t>
            </a:r>
            <a:r>
              <a:rPr lang="en-CA" dirty="0" err="1"/>
              <a:t>cas</a:t>
            </a:r>
            <a:r>
              <a:rPr lang="en-CA" dirty="0"/>
              <a:t> de BTV-3 le 7 octobre 2024 chez des ovins. À ce jour, il a signalé 5 </a:t>
            </a:r>
            <a:r>
              <a:rPr lang="en-CA" dirty="0" err="1"/>
              <a:t>cas</a:t>
            </a:r>
            <a:r>
              <a:rPr lang="en-CA" dirty="0"/>
              <a:t> au total, touchant à la fois des bovins et des ovins.</a:t>
            </a:r>
          </a:p>
          <a:p>
            <a:endParaRPr lang="en-CA" dirty="0"/>
          </a:p>
          <a:p>
            <a:r>
              <a:rPr lang="en-CA" dirty="0"/>
              <a:t>La Pologne a signalé son premier cas de BTV-3 à l'OMAH la semaine dernière.  Trois cas ont été signalés chez des bovins à </a:t>
            </a:r>
            <a:r>
              <a:rPr lang="en-CA" b="0" i="0" dirty="0" err="1">
                <a:effectLst/>
                <a:latin typeface="Poppins-Regular"/>
              </a:rPr>
              <a:t>Dolnośląskie </a:t>
            </a:r>
            <a:r>
              <a:rPr lang="en-CA" b="0" i="0" dirty="0">
                <a:effectLst/>
                <a:latin typeface="Poppins-Regular"/>
              </a:rPr>
              <a:t>à la mi-novembre, dans l'ouest du pays, vers les frontières avec l'Allemagne et la République tchèque.</a:t>
            </a:r>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 Belgique n'envoie pas régulièrement de rapports à WOAH, mais son tableau de bord indique des cas dans l'ensemble du pays - principalement des bovins, puis des ovins, et quelques chèvres, alpagas et cervidés sont également mentionnés.</a:t>
            </a:r>
          </a:p>
          <a:p>
            <a:endParaRPr lang="en-CA" dirty="0"/>
          </a:p>
          <a:p>
            <a:r>
              <a:rPr lang="en-CA" dirty="0"/>
              <a:t>De même, les Pays-Bas ne disposent pas de données récentes sur </a:t>
            </a:r>
            <a:r>
              <a:rPr lang="en-CA" dirty="0" err="1"/>
              <a:t>Empres-I</a:t>
            </a:r>
            <a:r>
              <a:rPr lang="en-CA" dirty="0"/>
              <a:t>, mais en consultant le site web de l'autorité de régulation, la mise à jour la plus récente montre des cas dans les 12 provinces, et ils ont également signalé la découverte d'une nouvelle souche, le BTV-12.</a:t>
            </a:r>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t>4</a:t>
            </a:fld>
            <a:endParaRPr lang="en-US" altLang="en-US"/>
          </a:p>
        </p:txBody>
      </p:sp>
    </p:spTree>
    <p:extLst>
      <p:ext uri="{BB962C8B-B14F-4D97-AF65-F5344CB8AC3E}">
        <p14:creationId xmlns:p14="http://schemas.microsoft.com/office/powerpoint/2010/main" val="306045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BBAE308-010F-7C4E-A71B-C8E8886620D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Le 10 octobre 2024, le BTV-12 a été signalé chez un mouton dans une ferme de </a:t>
            </a:r>
            <a:r>
              <a:rPr lang="en-CA" dirty="0" err="1"/>
              <a:t>Kockengen </a:t>
            </a:r>
            <a:r>
              <a:rPr lang="en-CA" dirty="0"/>
              <a:t>et chez une vache et son veau dans une ferme de </a:t>
            </a:r>
            <a:r>
              <a:rPr lang="en-CA" dirty="0" err="1"/>
              <a:t>Harmelen</a:t>
            </a:r>
            <a:r>
              <a:rPr lang="en-CA"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Ce sérotype n'est jamais apparu aux Pays-Bas, mais il est répandu dans d'autres pays en dehors de l'Europe, notamment en Israël (2010) et en Australie (2015).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L'article mentionne qu'environ 1 400 échantillons précédemment soumis seront examinés rétrospectivement pour détecter le nouveau sérotype et qu'une carte de distribution sera créée - pour l'instant, il semble qu'ils l'ajoutent à la carte du BTV-3.</a:t>
            </a:r>
          </a:p>
          <a:p>
            <a:endParaRPr lang="en-CA" dirty="0"/>
          </a:p>
          <a:p>
            <a:r>
              <a:rPr lang="en-CA" dirty="0"/>
              <a:t>On ne sait pas exactement comment ces différents sérotypes continuent d'être identifiés aux Pays-Bas [BTV-3 (2023), maintenant BTV-12 (2024), et auparavant BTV-6 (en 2008)]. Leur capacité de diagnostic est-elle meilleure et ces sérotypes ne sont pas détectés dans certains pays, ou s'agit-il d'une autre voie de transmission directe vers les Pays-Bas ?</a:t>
            </a:r>
          </a:p>
        </p:txBody>
      </p:sp>
    </p:spTree>
    <p:extLst>
      <p:ext uri="{BB962C8B-B14F-4D97-AF65-F5344CB8AC3E}">
        <p14:creationId xmlns:p14="http://schemas.microsoft.com/office/powerpoint/2010/main" val="159260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C47CA2-C14A-1A96-6C74-78D115CCE69E}"/>
              </a:ext>
            </a:extLst>
          </p:cNvPr>
          <p:cNvSpPr>
            <a:spLocks noGrp="1"/>
          </p:cNvSpPr>
          <p:nvPr>
            <p:ph type="body" idx="1"/>
          </p:nvPr>
        </p:nvSpPr>
        <p:spPr/>
        <p:txBody>
          <a:bodyPr/>
          <a:lstStyle/>
          <a:p>
            <a:pPr lvl="1">
              <a:defRPr/>
            </a:pPr>
            <a:r>
              <a:rPr lang="en-CA" dirty="0"/>
              <a:t>La Macédoine du Nord a signalé son premier </a:t>
            </a:r>
            <a:r>
              <a:rPr lang="en-CA" dirty="0" err="1"/>
              <a:t>cas</a:t>
            </a:r>
            <a:r>
              <a:rPr lang="en-CA" dirty="0"/>
              <a:t> de BTV-8 dans un troupeau mixte d'ovins et de caprins à Demir </a:t>
            </a:r>
            <a:r>
              <a:rPr lang="en-CA" dirty="0" err="1"/>
              <a:t>Kapija</a:t>
            </a:r>
            <a:r>
              <a:rPr lang="en-CA" dirty="0"/>
              <a:t>. Il n'y a toujours qu'un seul rapport dans le WAHIS.</a:t>
            </a:r>
          </a:p>
          <a:p>
            <a:pPr lvl="1">
              <a:defRPr/>
            </a:pPr>
            <a:endParaRPr lang="en-CA" dirty="0"/>
          </a:p>
          <a:p>
            <a:pPr lvl="1">
              <a:defRPr/>
            </a:pPr>
            <a:r>
              <a:rPr lang="en-CA" dirty="0"/>
              <a:t> La Grèce a signalé une réapparition du BTV-8, précédemment signalé au début de l'année 2009. Des cas ont été identifiés sur des moutons dans les îles Ioniennes. Au 5 décembre, la Grèce avait signalé 51 </a:t>
            </a:r>
            <a:r>
              <a:rPr lang="en-CA" dirty="0" err="1"/>
              <a:t>cas</a:t>
            </a:r>
            <a:r>
              <a:rPr lang="en-CA" dirty="0"/>
              <a:t> dans la majeure partie du pays.</a:t>
            </a:r>
          </a:p>
          <a:p>
            <a:pPr lvl="1">
              <a:defRPr/>
            </a:pPr>
            <a:endParaRPr lang="en-CA" dirty="0"/>
          </a:p>
          <a:p>
            <a:pPr lvl="1">
              <a:defRPr/>
            </a:pPr>
            <a:r>
              <a:rPr lang="en-CA" dirty="0"/>
              <a:t>La France a également signalé des cas de BTV-4 et 8, mais ceux-ci ne figurent pas dans </a:t>
            </a:r>
            <a:r>
              <a:rPr lang="en-CA" dirty="0" err="1"/>
              <a:t>WAHIS/Empres-I</a:t>
            </a:r>
            <a:r>
              <a:rPr lang="en-CA" dirty="0"/>
              <a:t>, mais le BTV-8 a été récemment signalé chez des bovins en Savoie et l'article indique que : </a:t>
            </a:r>
            <a:r>
              <a:rPr lang="en-CA" b="0" i="0" dirty="0">
                <a:solidFill>
                  <a:srgbClr val="3A3A3A"/>
                </a:solidFill>
                <a:effectLst/>
                <a:latin typeface="Marianne"/>
              </a:rPr>
              <a:t>les sérotypes 4 et 8 sont présents en France depuis de nombreuses années sans signes cliniques, sauf dans de rares cas.</a:t>
            </a:r>
            <a:endParaRPr lang="en-CA" dirty="0"/>
          </a:p>
          <a:p>
            <a:endParaRPr lang="en-CA" dirty="0"/>
          </a:p>
        </p:txBody>
      </p:sp>
    </p:spTree>
    <p:extLst>
      <p:ext uri="{BB962C8B-B14F-4D97-AF65-F5344CB8AC3E}">
        <p14:creationId xmlns:p14="http://schemas.microsoft.com/office/powerpoint/2010/main" val="111658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6B3C33F-A055-181A-E819-0D4BE45E9EE5}"/>
              </a:ext>
            </a:extLst>
          </p:cNvPr>
          <p:cNvSpPr>
            <a:spLocks noGrp="1"/>
          </p:cNvSpPr>
          <p:nvPr>
            <p:ph type="body" idx="1"/>
          </p:nvPr>
        </p:nvSpPr>
        <p:spPr/>
        <p:txBody>
          <a:bodyPr/>
          <a:lstStyle/>
          <a:p>
            <a:r>
              <a:rPr lang="en-CA" dirty="0">
                <a:solidFill>
                  <a:srgbClr val="000000"/>
                </a:solidFill>
                <a:effectLst/>
                <a:latin typeface="CicleGordita"/>
                <a:ea typeface="CicleGordita"/>
                <a:cs typeface="CicleGordita"/>
                <a:hlinkClick r:id="rId3"/>
              </a:rPr>
              <a:t>La Colombie-Britannique </a:t>
            </a:r>
            <a:r>
              <a:rPr lang="en-CA" dirty="0">
                <a:solidFill>
                  <a:srgbClr val="000000"/>
                </a:solidFill>
                <a:effectLst/>
                <a:latin typeface="CicleGordita"/>
                <a:ea typeface="CicleGordita"/>
                <a:cs typeface="CicleGordita"/>
              </a:rPr>
              <a:t>a signalé un groupe de trois cas pédiatriques du virus Jamestown Canyon/Snowshoe Hare à Whistler, dont les symptômes sont apparus en août 2024.</a:t>
            </a:r>
          </a:p>
          <a:p>
            <a:endParaRPr lang="en-CA" dirty="0">
              <a:solidFill>
                <a:srgbClr val="000000"/>
              </a:solidFill>
              <a:effectLst/>
              <a:latin typeface="CicleGordita"/>
              <a:ea typeface="CicleGordita"/>
              <a:cs typeface="CicleGordita"/>
            </a:endParaRPr>
          </a:p>
          <a:p>
            <a:pPr algn="l"/>
            <a:r>
              <a:rPr lang="en-CA" b="0" i="0" dirty="0">
                <a:solidFill>
                  <a:srgbClr val="363737"/>
                </a:solidFill>
                <a:effectLst/>
                <a:latin typeface="Spectral"/>
              </a:rPr>
              <a:t>Le virus Jamestown Canyon (JCV) et le virus Snowshoe Hare (SSHV) sont des virus transmis par les moustiques qui appartiennent au sérogroupe californien. Leur cycle de vie et leur présentation clinique sont similaires à ceux du virus du Nil occidental.  </a:t>
            </a:r>
            <a:r>
              <a:rPr lang="en-CA" b="0" i="0" dirty="0">
                <a:solidFill>
                  <a:srgbClr val="000000"/>
                </a:solidFill>
                <a:effectLst/>
                <a:latin typeface="inherit"/>
              </a:rPr>
              <a:t>La plupart des patients exposés au virus ne présentent aucun symptôme</a:t>
            </a:r>
          </a:p>
          <a:p>
            <a:pPr algn="l"/>
            <a:endParaRPr lang="en-CA" b="0" i="0" dirty="0">
              <a:solidFill>
                <a:srgbClr val="363737"/>
              </a:solidFill>
              <a:effectLst/>
              <a:latin typeface="Spectral"/>
            </a:endParaRPr>
          </a:p>
          <a:p>
            <a:pPr algn="l"/>
            <a:r>
              <a:rPr lang="en-CA" b="0" i="0" dirty="0">
                <a:solidFill>
                  <a:srgbClr val="363737"/>
                </a:solidFill>
                <a:effectLst/>
                <a:latin typeface="Spectral"/>
              </a:rPr>
              <a:t>Le JCV/SSHV a été identifié en Colombie-Britannique et dans tout le Canada depuis des décennies, mais les cas de maladie humaine sont rares. Avant ce groupe, dix cas de JCV/SSHV avaient été signalés en Colombie-Britannique depuis 2009, dont deux dans la région du VCH.</a:t>
            </a:r>
          </a:p>
          <a:p>
            <a:pPr algn="l"/>
            <a:endParaRPr lang="en-CA" b="0" i="0" dirty="0">
              <a:solidFill>
                <a:srgbClr val="363737"/>
              </a:solidFill>
              <a:effectLst/>
              <a:latin typeface="Spectral"/>
            </a:endParaRPr>
          </a:p>
          <a:p>
            <a:pPr algn="l"/>
            <a:r>
              <a:rPr lang="en-CA" b="0" i="0" dirty="0">
                <a:solidFill>
                  <a:srgbClr val="363737"/>
                </a:solidFill>
                <a:effectLst/>
                <a:latin typeface="Spectral"/>
              </a:rPr>
              <a:t>Dans les provinces atlantiques, la séropositivité humaine se situe entre 21 et 32 % et atteint 48 % dans certaines régions de Nouvelle-Écosse.</a:t>
            </a:r>
          </a:p>
          <a:p>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B48FB37-E40C-8521-817B-C591912CC8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0E6119E-D3D4-1863-75E5-FC26A3378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7652" name="Slide Number Placeholder 3">
            <a:extLst>
              <a:ext uri="{FF2B5EF4-FFF2-40B4-BE49-F238E27FC236}">
                <a16:creationId xmlns:a16="http://schemas.microsoft.com/office/drawing/2014/main" id="{4F0CCE91-B6E2-8B0D-02AE-2F346B848C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66571FC-8B64-4368-A5A0-A40A3DBC5F95}"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5774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4E30416-03C7-D6F8-C9B6-AEA9A49BFC7E}"/>
              </a:ext>
            </a:extLst>
          </p:cNvPr>
          <p:cNvSpPr>
            <a:spLocks noGrp="1"/>
          </p:cNvSpPr>
          <p:nvPr>
            <p:ph type="sldNum" sz="quarter" idx="10"/>
          </p:nvPr>
        </p:nvSpPr>
        <p:spPr/>
        <p:txBody>
          <a:bodyPr/>
          <a:lstStyle>
            <a:lvl1pPr>
              <a:defRPr/>
            </a:lvl1pPr>
          </a:lstStyle>
          <a:p>
            <a:pPr>
              <a:defRPr/>
            </a:pPr>
            <a:fld id="{651CF349-32BC-4255-BFF5-0464A9CC9AF1}" type="slidenum">
              <a:rPr lang="en-US" altLang="en-US"/>
              <a:pPr>
                <a:defRPr/>
              </a:pPr>
              <a:t>‹#›</a:t>
            </a:fld>
            <a:endParaRPr lang="en-US" altLang="en-US"/>
          </a:p>
        </p:txBody>
      </p:sp>
    </p:spTree>
    <p:extLst>
      <p:ext uri="{BB962C8B-B14F-4D97-AF65-F5344CB8AC3E}">
        <p14:creationId xmlns:p14="http://schemas.microsoft.com/office/powerpoint/2010/main" val="283146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0CABE26-7E79-E55D-69CB-FB8365AFE95A}"/>
              </a:ext>
            </a:extLst>
          </p:cNvPr>
          <p:cNvSpPr>
            <a:spLocks noGrp="1"/>
          </p:cNvSpPr>
          <p:nvPr>
            <p:ph type="sldNum" sz="quarter" idx="10"/>
          </p:nvPr>
        </p:nvSpPr>
        <p:spPr/>
        <p:txBody>
          <a:bodyPr/>
          <a:lstStyle>
            <a:lvl1pPr>
              <a:defRPr/>
            </a:lvl1pPr>
          </a:lstStyle>
          <a:p>
            <a:pPr>
              <a:defRPr/>
            </a:pPr>
            <a:fld id="{9CE63F1E-888D-468B-B838-F378B527AD85}" type="slidenum">
              <a:rPr lang="en-US" altLang="en-US"/>
              <a:pPr>
                <a:defRPr/>
              </a:pPr>
              <a:t>‹#›</a:t>
            </a:fld>
            <a:endParaRPr lang="en-US" altLang="en-US"/>
          </a:p>
        </p:txBody>
      </p:sp>
    </p:spTree>
    <p:extLst>
      <p:ext uri="{BB962C8B-B14F-4D97-AF65-F5344CB8AC3E}">
        <p14:creationId xmlns:p14="http://schemas.microsoft.com/office/powerpoint/2010/main" val="17843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1655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480E5EAA-5E1F-1317-0820-F49BB243684F}"/>
              </a:ext>
            </a:extLst>
          </p:cNvPr>
          <p:cNvSpPr>
            <a:spLocks noGrp="1"/>
          </p:cNvSpPr>
          <p:nvPr>
            <p:ph type="sldNum" sz="quarter" idx="10"/>
          </p:nvPr>
        </p:nvSpPr>
        <p:spPr/>
        <p:txBody>
          <a:bodyPr/>
          <a:lstStyle>
            <a:lvl1pPr>
              <a:defRPr/>
            </a:lvl1pPr>
          </a:lstStyle>
          <a:p>
            <a:pPr>
              <a:defRPr/>
            </a:pPr>
            <a:fld id="{589C40C2-7A94-424C-9771-F39272A79DD9}" type="slidenum">
              <a:rPr lang="en-US" altLang="en-US"/>
              <a:pPr>
                <a:defRPr/>
              </a:pPr>
              <a:t>‹#›</a:t>
            </a:fld>
            <a:endParaRPr lang="en-US" altLang="en-US"/>
          </a:p>
        </p:txBody>
      </p:sp>
    </p:spTree>
    <p:extLst>
      <p:ext uri="{BB962C8B-B14F-4D97-AF65-F5344CB8AC3E}">
        <p14:creationId xmlns:p14="http://schemas.microsoft.com/office/powerpoint/2010/main" val="315341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50E7BEAD-F7E2-A27C-354C-8B5B529C5F3A}"/>
              </a:ext>
            </a:extLst>
          </p:cNvPr>
          <p:cNvSpPr>
            <a:spLocks noGrp="1"/>
          </p:cNvSpPr>
          <p:nvPr>
            <p:ph type="sldNum" sz="quarter" idx="10"/>
          </p:nvPr>
        </p:nvSpPr>
        <p:spPr/>
        <p:txBody>
          <a:bodyPr/>
          <a:lstStyle>
            <a:lvl1pPr>
              <a:defRPr/>
            </a:lvl1pPr>
          </a:lstStyle>
          <a:p>
            <a:pPr>
              <a:defRPr/>
            </a:pPr>
            <a:fld id="{CD98E67A-15DF-4A5C-B8C0-CCB6B02C4A64}" type="slidenum">
              <a:rPr lang="en-US" altLang="en-US"/>
              <a:pPr>
                <a:defRPr/>
              </a:pPr>
              <a:t>‹#›</a:t>
            </a:fld>
            <a:endParaRPr lang="en-US" altLang="en-US"/>
          </a:p>
        </p:txBody>
      </p:sp>
    </p:spTree>
    <p:extLst>
      <p:ext uri="{BB962C8B-B14F-4D97-AF65-F5344CB8AC3E}">
        <p14:creationId xmlns:p14="http://schemas.microsoft.com/office/powerpoint/2010/main" val="9682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5C7426B1-A5DE-C567-3243-DE2284668F9A}"/>
              </a:ext>
            </a:extLst>
          </p:cNvPr>
          <p:cNvSpPr>
            <a:spLocks noGrp="1"/>
          </p:cNvSpPr>
          <p:nvPr>
            <p:ph type="sldNum" sz="quarter" idx="14"/>
          </p:nvPr>
        </p:nvSpPr>
        <p:spPr/>
        <p:txBody>
          <a:bodyPr/>
          <a:lstStyle>
            <a:lvl1pPr>
              <a:defRPr/>
            </a:lvl1pPr>
          </a:lstStyle>
          <a:p>
            <a:pPr>
              <a:defRPr/>
            </a:pPr>
            <a:fld id="{590668F6-C837-436A-91CA-1BA1567FCE7A}" type="slidenum">
              <a:rPr lang="en-US" altLang="en-US"/>
              <a:pPr>
                <a:defRPr/>
              </a:pPr>
              <a:t>‹#›</a:t>
            </a:fld>
            <a:endParaRPr lang="en-US" altLang="en-US"/>
          </a:p>
        </p:txBody>
      </p:sp>
    </p:spTree>
    <p:extLst>
      <p:ext uri="{BB962C8B-B14F-4D97-AF65-F5344CB8AC3E}">
        <p14:creationId xmlns:p14="http://schemas.microsoft.com/office/powerpoint/2010/main" val="352201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1EFDAED9-62E0-6868-77C2-9F01C34E6A08}"/>
              </a:ext>
            </a:extLst>
          </p:cNvPr>
          <p:cNvSpPr>
            <a:spLocks noGrp="1"/>
          </p:cNvSpPr>
          <p:nvPr>
            <p:ph type="sldNum" sz="quarter" idx="15"/>
          </p:nvPr>
        </p:nvSpPr>
        <p:spPr/>
        <p:txBody>
          <a:bodyPr/>
          <a:lstStyle>
            <a:lvl1pPr>
              <a:defRPr/>
            </a:lvl1pPr>
          </a:lstStyle>
          <a:p>
            <a:pPr>
              <a:defRPr/>
            </a:pPr>
            <a:fld id="{3CEC82CE-925C-4987-A85C-5163FB01F0F0}" type="slidenum">
              <a:rPr lang="en-US" altLang="en-US"/>
              <a:pPr>
                <a:defRPr/>
              </a:pPr>
              <a:t>‹#›</a:t>
            </a:fld>
            <a:endParaRPr lang="en-US" altLang="en-US"/>
          </a:p>
        </p:txBody>
      </p:sp>
    </p:spTree>
    <p:extLst>
      <p:ext uri="{BB962C8B-B14F-4D97-AF65-F5344CB8AC3E}">
        <p14:creationId xmlns:p14="http://schemas.microsoft.com/office/powerpoint/2010/main" val="69178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8C46048-7651-9F16-8FAC-8EFE5B139A3D}"/>
              </a:ext>
            </a:extLst>
          </p:cNvPr>
          <p:cNvSpPr>
            <a:spLocks noGrp="1"/>
          </p:cNvSpPr>
          <p:nvPr>
            <p:ph type="sldNum" sz="quarter" idx="10"/>
          </p:nvPr>
        </p:nvSpPr>
        <p:spPr/>
        <p:txBody>
          <a:bodyPr/>
          <a:lstStyle>
            <a:lvl1pPr>
              <a:defRPr/>
            </a:lvl1pPr>
          </a:lstStyle>
          <a:p>
            <a:pPr>
              <a:defRPr/>
            </a:pPr>
            <a:fld id="{8E88BEFF-8846-4AAD-96B0-62C7819C1D93}" type="slidenum">
              <a:rPr lang="en-US" altLang="en-US"/>
              <a:pPr>
                <a:defRPr/>
              </a:pPr>
              <a:t>‹#›</a:t>
            </a:fld>
            <a:endParaRPr lang="en-US" altLang="en-US"/>
          </a:p>
        </p:txBody>
      </p:sp>
    </p:spTree>
    <p:extLst>
      <p:ext uri="{BB962C8B-B14F-4D97-AF65-F5344CB8AC3E}">
        <p14:creationId xmlns:p14="http://schemas.microsoft.com/office/powerpoint/2010/main" val="161799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B4C3CFAD-F0D2-E0AA-37CD-64AF5F3A3CA3}"/>
              </a:ext>
            </a:extLst>
          </p:cNvPr>
          <p:cNvSpPr>
            <a:spLocks noGrp="1"/>
          </p:cNvSpPr>
          <p:nvPr>
            <p:ph type="sldNum" sz="quarter" idx="10"/>
          </p:nvPr>
        </p:nvSpPr>
        <p:spPr/>
        <p:txBody>
          <a:bodyPr/>
          <a:lstStyle>
            <a:lvl1pPr>
              <a:defRPr/>
            </a:lvl1pPr>
          </a:lstStyle>
          <a:p>
            <a:pPr>
              <a:defRPr/>
            </a:pPr>
            <a:fld id="{C94B8F49-8641-4B51-A733-C826119B25E3}" type="slidenum">
              <a:rPr lang="en-US" altLang="en-US"/>
              <a:pPr>
                <a:defRPr/>
              </a:pPr>
              <a:t>‹#›</a:t>
            </a:fld>
            <a:endParaRPr lang="en-US" altLang="en-US"/>
          </a:p>
        </p:txBody>
      </p:sp>
    </p:spTree>
    <p:extLst>
      <p:ext uri="{BB962C8B-B14F-4D97-AF65-F5344CB8AC3E}">
        <p14:creationId xmlns:p14="http://schemas.microsoft.com/office/powerpoint/2010/main" val="230284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DBFF31A4-A42A-103D-D7E9-C35E4F903CDE}"/>
              </a:ext>
            </a:extLst>
          </p:cNvPr>
          <p:cNvSpPr>
            <a:spLocks noGrp="1"/>
          </p:cNvSpPr>
          <p:nvPr>
            <p:ph type="sldNum" sz="quarter" idx="10"/>
          </p:nvPr>
        </p:nvSpPr>
        <p:spPr/>
        <p:txBody>
          <a:bodyPr/>
          <a:lstStyle>
            <a:lvl1pPr>
              <a:defRPr/>
            </a:lvl1pPr>
          </a:lstStyle>
          <a:p>
            <a:pPr>
              <a:defRPr/>
            </a:pPr>
            <a:fld id="{26437CB6-981D-4A66-A251-1EC6E5FFD298}" type="slidenum">
              <a:rPr lang="en-US" altLang="en-US"/>
              <a:pPr>
                <a:defRPr/>
              </a:pPr>
              <a:t>‹#›</a:t>
            </a:fld>
            <a:endParaRPr lang="en-US" altLang="en-US"/>
          </a:p>
        </p:txBody>
      </p:sp>
    </p:spTree>
    <p:extLst>
      <p:ext uri="{BB962C8B-B14F-4D97-AF65-F5344CB8AC3E}">
        <p14:creationId xmlns:p14="http://schemas.microsoft.com/office/powerpoint/2010/main" val="62694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97191DC-108B-F062-3ABD-9A138BF35BA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Cliquez pour modifier le style du titre principal</a:t>
            </a:r>
          </a:p>
        </p:txBody>
      </p:sp>
      <p:sp>
        <p:nvSpPr>
          <p:cNvPr id="1027" name="Text Placeholder 2">
            <a:extLst>
              <a:ext uri="{FF2B5EF4-FFF2-40B4-BE49-F238E27FC236}">
                <a16:creationId xmlns:a16="http://schemas.microsoft.com/office/drawing/2014/main" id="{356BB6B8-5CF4-C4DF-E2FA-4FF9A2E01C3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Modifier les styles du texte maître</a:t>
            </a:r>
          </a:p>
          <a:p>
            <a:pPr lvl="1"/>
            <a:r>
              <a:rPr lang="en-US" altLang="en-US"/>
              <a:t>Deuxième niveau</a:t>
            </a:r>
          </a:p>
          <a:p>
            <a:pPr lvl="2"/>
            <a:r>
              <a:rPr lang="en-US" altLang="en-US"/>
              <a:t>Troisième niveau</a:t>
            </a:r>
          </a:p>
          <a:p>
            <a:pPr lvl="3"/>
            <a:r>
              <a:rPr lang="en-US" altLang="en-US"/>
              <a:t>Quatrième niveau</a:t>
            </a:r>
          </a:p>
          <a:p>
            <a:pPr lvl="4"/>
            <a:r>
              <a:rPr lang="en-US" altLang="en-US"/>
              <a:t>Cinquième niveau</a:t>
            </a:r>
          </a:p>
        </p:txBody>
      </p:sp>
      <p:sp>
        <p:nvSpPr>
          <p:cNvPr id="4" name="Date Placeholder 3">
            <a:extLst>
              <a:ext uri="{FF2B5EF4-FFF2-40B4-BE49-F238E27FC236}">
                <a16:creationId xmlns:a16="http://schemas.microsoft.com/office/drawing/2014/main" id="{B43D0AC4-8157-0EDD-48EE-2B832153D1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C41981C-33DC-4F67-AE3F-890F8ABB2090}" type="datetime1">
              <a:rPr lang="en-US"/>
              <a:t>12/11/2024</a:t>
            </a:fld>
            <a:endParaRPr lang="en-US"/>
          </a:p>
        </p:txBody>
      </p:sp>
      <p:sp>
        <p:nvSpPr>
          <p:cNvPr id="5" name="Footer Placeholder 4">
            <a:extLst>
              <a:ext uri="{FF2B5EF4-FFF2-40B4-BE49-F238E27FC236}">
                <a16:creationId xmlns:a16="http://schemas.microsoft.com/office/drawing/2014/main" id="{294DF336-0E54-C037-15A1-FE2472E39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A90421A-8018-52B4-2417-11A20638457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0A2D6E4-30EF-4252-83BD-D670973BC10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ttawa.ctvnews.ca/ottawa-resident-who-tested-positive-for-mosquito-borne-virus-dies-public-health-says-1.7035386"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outbreaknewstoday.substack.com/p/denmark-usutu-virus-detected-in-blackbirds" TargetMode="External"/><Relationship Id="rId7" Type="http://schemas.openxmlformats.org/officeDocument/2006/relationships/hyperlink" Target="https://www.gloucestershirelive.co.uk/news/uk-world-news/new-virus-warning-anyone-blackbirds-9750147"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mdpi.com/1999-4915/16/4/599" TargetMode="External"/><Relationship Id="rId5" Type="http://schemas.openxmlformats.org/officeDocument/2006/relationships/image" Target="../media/image14.png"/><Relationship Id="rId4" Type="http://schemas.openxmlformats.org/officeDocument/2006/relationships/hyperlink" Target="https://www.ecdc.europa.eu/en/publications-data/surveillance-prevention-and-control-west-nile-virus-and-usutu-virus-infectio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prensa-latina.cu/2024/10/02/alertan-en-panama-sobre-rebrote-epidemico-de-gusano-barrenador/" TargetMode="External"/><Relationship Id="rId13" Type="http://schemas.openxmlformats.org/officeDocument/2006/relationships/hyperlink" Target="https://www.ars.usda.gov/oc/images/photos/k7576-1/" TargetMode="External"/><Relationship Id="rId3" Type="http://schemas.openxmlformats.org/officeDocument/2006/relationships/image" Target="../media/image15.png"/><Relationship Id="rId7" Type="http://schemas.openxmlformats.org/officeDocument/2006/relationships/hyperlink" Target="https://mexicobusiness.news/agribusiness/news/mexico-strengthens-central-american-efforts-against-screwworm#:~:text=The%20screwworm%2C%20which%20feeds%20on,powders%20to%20support%20containment%20efforts." TargetMode="External"/><Relationship Id="rId12" Type="http://schemas.openxmlformats.org/officeDocument/2006/relationships/hyperlink" Target="https://m.farms.com/news/illegal-cattle-trafficking-is-fueling-dangerous-resurgence-of-new-world-screwworm-220385.aspx"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copeg.org/" TargetMode="External"/><Relationship Id="rId11" Type="http://schemas.openxmlformats.org/officeDocument/2006/relationships/hyperlink" Target="https://ticotimes.net/2024/08/12/increased-rainfall-may-lead-to-surge-in-screwworm-infections-in-costa-rica" TargetMode="External"/><Relationship Id="rId5" Type="http://schemas.openxmlformats.org/officeDocument/2006/relationships/hyperlink" Target="https://efeverde.com/parasitos-gusano-barrenador-en-humanos/#:~:text=La%20ministra%20de%20Salud%2C%20Mary,una%20%C3%BAlcera%20en%20una%20pierna." TargetMode="External"/><Relationship Id="rId10" Type="http://schemas.openxmlformats.org/officeDocument/2006/relationships/hyperlink" Target="https://www.nacion.com/economia/agro/casos-de-gusano-barrenador-se-duplican-en-un-mes/WLBYPKQASFD7LJEUE3CR3C2ZYA/story/#:~:text=Por%20Gustavo%20Ortega%2018%20de,las%20autoridades%20de%20salud%20animal." TargetMode="External"/><Relationship Id="rId4" Type="http://schemas.openxmlformats.org/officeDocument/2006/relationships/hyperlink" Target="https://www.plenglish.com/news/2024/02/07/costa-rica-declares-sanitary-emergency-for-animal-parasites/" TargetMode="External"/><Relationship Id="rId9" Type="http://schemas.openxmlformats.org/officeDocument/2006/relationships/hyperlink" Target="https://republica18.com/ahora/42721-contagios-humanos-gusano-barrenador/" TargetMode="External"/><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aphis.usda.gov/news/agency-announcements/mexico-notifies-united-states-new-world-screwworm-detection"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ahis.woah.org/#/in-review/6059?reportId=170717&amp;fromPage=event-dashboard-url" TargetMode="External"/><Relationship Id="rId5" Type="http://schemas.openxmlformats.org/officeDocument/2006/relationships/hyperlink" Target="https://www.aphis.usda.gov/sites/default/files/import-alert-nws-mexico.pdf" TargetMode="External"/><Relationship Id="rId4" Type="http://schemas.openxmlformats.org/officeDocument/2006/relationships/hyperlink" Target="https://wahis.woah.org/#/in-review/605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fsph.iastate.edu/Factsheets/pdfs/screwworm_myiasis.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ahis.woah.org/#/in-review/5996?reportId=170751&amp;fromPage=event-dashboard-url" TargetMode="External"/><Relationship Id="rId7" Type="http://schemas.openxmlformats.org/officeDocument/2006/relationships/hyperlink" Target="http://empres-i.fao.org/eipws3g/2/obd?idOutbreak=386023&amp;rss=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urls.fr/OichZI" TargetMode="External"/><Relationship Id="rId5" Type="http://schemas.openxmlformats.org/officeDocument/2006/relationships/hyperlink" Target="https://www.jeune-independant.net/plus-de-45-communes-touchees-a-tizi-ouzou-la-dnc-en-recul-la-vigilance-reste-de-mise/" TargetMode="External"/><Relationship Id="rId4" Type="http://schemas.openxmlformats.org/officeDocument/2006/relationships/hyperlink" Target="https://en.inform.kz/news/south-korea-confirms-another-case-of-lumpy-skin-disease-49a00d/" TargetMode="Externa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paho.org/en/documents/epidemiological-update-oropouche-americas-region-15-october-2024" TargetMode="External"/><Relationship Id="rId7" Type="http://schemas.openxmlformats.org/officeDocument/2006/relationships/hyperlink" Target="https://www.cdc.gov/oropouche/data-maps/current-year-data.html"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who.int/emergencies/disease-outbreak-news/item/2024-DON545" TargetMode="External"/><Relationship Id="rId5" Type="http://schemas.openxmlformats.org/officeDocument/2006/relationships/hyperlink" Target="https://www.ncbi.nlm.nih.gov/pmc/articles/PMC5417190/"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hyperlink" Target="https://www.nature.com/articles/s41591-024-03300-3" TargetMode="External"/><Relationship Id="rId3" Type="http://schemas.openxmlformats.org/officeDocument/2006/relationships/hyperlink" Target="https://wwwnc.cdc.gov/eid/article/30/11/24-1220_article" TargetMode="External"/><Relationship Id="rId7" Type="http://schemas.openxmlformats.org/officeDocument/2006/relationships/hyperlink" Target="https://wwwnc.cdc.gov/eid/article/30/11/24-0405_article"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mdpi.com/1999-4915/16/10/1586" TargetMode="External"/><Relationship Id="rId5" Type="http://schemas.openxmlformats.org/officeDocument/2006/relationships/hyperlink" Target="https://www.thelancet.com/journals/laninf/article/PIIS1473-3099(24)00687-X/fulltext?rss=yes" TargetMode="External"/><Relationship Id="rId4" Type="http://schemas.openxmlformats.org/officeDocument/2006/relationships/hyperlink" Target="https://wwwnc.cdc.gov/eid/article/30/11/24-1132_article" TargetMode="External"/><Relationship Id="rId9" Type="http://schemas.openxmlformats.org/officeDocument/2006/relationships/hyperlink" Target="https://wwwnc.cdc.gov/eid/article/30/12/24-1470_article?ACSTrackingID=DM138078&amp;ACSTrackingLabel=Latest%20Expedited%20Articles%20-%20Emerging%20Infectious%20Diseases%20Journal%20-%20October%207%2C%202024&amp;deliveryName=DM138078"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mdpi.com/2076-2615/14/20/2980" TargetMode="External"/><Relationship Id="rId13" Type="http://schemas.openxmlformats.org/officeDocument/2006/relationships/hyperlink" Target="https://pubmed.ncbi.nlm.nih.gov/39530033/" TargetMode="External"/><Relationship Id="rId3" Type="http://schemas.openxmlformats.org/officeDocument/2006/relationships/hyperlink" Target="https://www.nejm.org/doi/full/10.1056/NEJMoa2313722#:~:text=In%20June%202019%2C%20a%20patient,designated%20Wetland%20virus%20(WELV)." TargetMode="External"/><Relationship Id="rId7" Type="http://schemas.openxmlformats.org/officeDocument/2006/relationships/hyperlink" Target="https://www.mdpi.com/1999-4915/16/9/1428" TargetMode="External"/><Relationship Id="rId12" Type="http://schemas.openxmlformats.org/officeDocument/2006/relationships/hyperlink" Target="https://pubmed.ncbi.nlm.nih.gov/38462519/"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www.cmaj.ca/content/196/28/E973" TargetMode="External"/><Relationship Id="rId11" Type="http://schemas.openxmlformats.org/officeDocument/2006/relationships/hyperlink" Target="https://www.thelancet.com/journals/laninf/article/PIIS1473-3099(24)00616-9/fulltext" TargetMode="External"/><Relationship Id="rId5" Type="http://schemas.openxmlformats.org/officeDocument/2006/relationships/hyperlink" Target="https://www.nature.com/articles/s41467-024-52144-5" TargetMode="External"/><Relationship Id="rId10" Type="http://schemas.openxmlformats.org/officeDocument/2006/relationships/hyperlink" Target="https://www.nature.com/articles/s41598-024-77547-8" TargetMode="External"/><Relationship Id="rId4" Type="http://schemas.openxmlformats.org/officeDocument/2006/relationships/hyperlink" Target="https://www.kgw.com/article/life/animals/aedes-aegypti-mosquito-oregon-first-time/283-9ffa57a2-6c82-40f4-94c2-ec812ffcfadd" TargetMode="External"/><Relationship Id="rId9" Type="http://schemas.openxmlformats.org/officeDocument/2006/relationships/hyperlink" Target="https://www.frontiersin.org/journals/cellular-and-infection-microbiology/articles/10.3389/fcimb.2024.1467465/full" TargetMode="External"/><Relationship Id="rId14" Type="http://schemas.openxmlformats.org/officeDocument/2006/relationships/hyperlink" Target="https://www.nature.com/articles/s41598-024-70011-7"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cdc.gov/mmwr/volumes/73/wr/pdfs/mm7347-H.pdf" TargetMode="External"/><Relationship Id="rId3" Type="http://schemas.openxmlformats.org/officeDocument/2006/relationships/hyperlink" Target="https://wwwnc.cdc.gov/eid/article/30/11/24-0499_article" TargetMode="External"/><Relationship Id="rId7" Type="http://schemas.openxmlformats.org/officeDocument/2006/relationships/hyperlink" Target="https://www.sciencedirect.com/science/article/pii/S0001706X24002973#:~:text=Here%20we%20report%20the%20detection,a%20novel%20BTV%2DW%20TUN2022."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pmc.ncbi.nlm.nih.gov/articles/PMC11302313/" TargetMode="External"/><Relationship Id="rId11" Type="http://schemas.openxmlformats.org/officeDocument/2006/relationships/hyperlink" Target="https://journals.plos.org/plosntds/article?id=10.1371/journal.pntd.0012642" TargetMode="External"/><Relationship Id="rId5" Type="http://schemas.openxmlformats.org/officeDocument/2006/relationships/hyperlink" Target="https://wwwnc.cdc.gov/eid/article/30/10/24-0526_article" TargetMode="External"/><Relationship Id="rId10" Type="http://schemas.openxmlformats.org/officeDocument/2006/relationships/hyperlink" Target="https://cen.acs.org/biological-chemistry/infectious-disease/Coated-seeds-turn-birds-into-mosquito-killing-machines/102/web/2024/11" TargetMode="External"/><Relationship Id="rId4" Type="http://schemas.openxmlformats.org/officeDocument/2006/relationships/hyperlink" Target="https://wwwnc.cdc.gov/eid/article/30/10/24-0595_article" TargetMode="External"/><Relationship Id="rId9" Type="http://schemas.openxmlformats.org/officeDocument/2006/relationships/hyperlink" Target="https://wwwnc.cdc.gov/eid/article/30/11/23-1760_articl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empres-i.fao.org/"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who.int/publications/m/item/global-strategic-preparedness--readiness-and-response-plan-for-dengue-and-other-aedes-borne-arboviruses" TargetMode="External"/><Relationship Id="rId3" Type="http://schemas.openxmlformats.org/officeDocument/2006/relationships/hyperlink" Target="https://portal.ct.gov/-/media/caes/publications/caes-press-release-r-parkeri-tick-9-30-24.pdf" TargetMode="External"/><Relationship Id="rId7" Type="http://schemas.openxmlformats.org/officeDocument/2006/relationships/hyperlink" Target="https://academic.oup.com/ofid/article/11/10/ofae504/7798103?login=false#google_vignette"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www.nature.com/articles/s41467-024-52819-z" TargetMode="External"/><Relationship Id="rId5" Type="http://schemas.openxmlformats.org/officeDocument/2006/relationships/hyperlink" Target="https://bmcmedicine.biomedcentral.com/articles/10.1186/s12916-024-03737-w" TargetMode="External"/><Relationship Id="rId4" Type="http://schemas.openxmlformats.org/officeDocument/2006/relationships/hyperlink" Target="https://www.frontiersin.org/journals/cellular-and-infection-microbiology/articles/10.3389/fcimb.2024.1472598/ful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mpres-i.fao.org/"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wahis.woah.org/#/in-review/6078" TargetMode="External"/><Relationship Id="rId4" Type="http://schemas.openxmlformats.org/officeDocument/2006/relationships/hyperlink" Target="https://wahis.woah.org/#/in-review/598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oriskin.sciensano.be/shiny/bluetongu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nvwa.nl/onderwerpen/blauwtong/documenten/dier/dierziekten/overige-dierziekten/publicaties/index"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ijksoverheid.nl/actueel/nieuws/2024/10/11/blauwtongvirus-serotype-12-vastgesteld-op-twee-bedrijve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www.nvwa.nl/onderwerpen/blauwtong/documenten/dier/dierziekten/overige-dierziekten/publicaties/inde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ahis.woah.org/#/in-review/5968?fromPage=event-dashboard-url" TargetMode="Externa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savoie.gouv.fr/Actualites/Actualites/Fievre-Catarrhale-Ovine-serotype-8-en-Savoie#:~:text=Des%20cas%20de%20fi%C3%A8vre%20catarrhale,%2C%20lait%2C%20etc.)." TargetMode="External"/><Relationship Id="rId5" Type="http://schemas.openxmlformats.org/officeDocument/2006/relationships/hyperlink" Target="https://wahis.woah.org/#/in-review/5960" TargetMode="External"/><Relationship Id="rId4" Type="http://schemas.openxmlformats.org/officeDocument/2006/relationships/hyperlink" Target="https://wahis.woah.org/#/in-review/608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outbreaknewstoday.substack.com/p/vancouver-encephalitis-cluster-reported"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pmc.ncbi.nlm.nih.gov/articles/PMC10305047/"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thehorse.com/1131010/ontario-horse-dies-after-contracting-wnv/" TargetMode="External"/><Relationship Id="rId3" Type="http://schemas.openxmlformats.org/officeDocument/2006/relationships/image" Target="../media/image12.png"/><Relationship Id="rId7" Type="http://schemas.openxmlformats.org/officeDocument/2006/relationships/hyperlink" Target="https://northernontario.ctvnews.ca/dead-birds-test-positive-for-west-nile-virus-timiskaming-health-unit-reports-1.7035528"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cp24.com/news/york-region-reports-first-human-case-of-west-nile-virus-this-year-1.7040025" TargetMode="External"/><Relationship Id="rId5" Type="http://schemas.openxmlformats.org/officeDocument/2006/relationships/hyperlink" Target="https://kitchener.ctvnews.ca/waterloo-region-reports-its-first-west-nile-cases-for-2024-1.7040063" TargetMode="External"/><Relationship Id="rId10" Type="http://schemas.openxmlformats.org/officeDocument/2006/relationships/hyperlink" Target="https://thehorse.com/1130751/quebec-horse-positive-for-wnv-4/" TargetMode="External"/><Relationship Id="rId4" Type="http://schemas.openxmlformats.org/officeDocument/2006/relationships/hyperlink" Target="https://barrie.ctvnews.ca/1st-human-case-of-west-nile-virus-confirmed-smdhu-1.7035488" TargetMode="External"/><Relationship Id="rId9" Type="http://schemas.openxmlformats.org/officeDocument/2006/relationships/hyperlink" Target="https://thehorse.com/1130966/unvaccinated-ontario-gelding-tests-positive-for-wn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5602AF-0A7B-CA13-6225-BABC351E877B}"/>
              </a:ext>
            </a:extLst>
          </p:cNvPr>
          <p:cNvSpPr>
            <a:spLocks noGrp="1"/>
          </p:cNvSpPr>
          <p:nvPr>
            <p:ph type="ctrTitle"/>
          </p:nvPr>
        </p:nvSpPr>
        <p:spPr/>
        <p:txBody>
          <a:bodyPr rtlCol="0">
            <a:noAutofit/>
          </a:bodyPr>
          <a:lstStyle/>
          <a:p>
            <a:pPr eaLnBrk="1" fontAlgn="auto" hangingPunct="1">
              <a:spcAft>
                <a:spcPts val="0"/>
              </a:spcAft>
              <a:defRPr/>
            </a:pPr>
            <a:r>
              <a:rPr lang="fr-FR" sz="2800" dirty="0"/>
              <a:t>Communauté des maladies émergentes et zoonotiques</a:t>
            </a:r>
            <a:br>
              <a:rPr lang="fr-FR" sz="2800" dirty="0"/>
            </a:br>
            <a:r>
              <a:rPr lang="fr-FR" sz="2000" i="1" dirty="0"/>
              <a:t>Identifier les risques émergents grâce à l'intelligence collective</a:t>
            </a:r>
            <a:endParaRPr lang="en-CA" sz="2000" i="1" dirty="0"/>
          </a:p>
        </p:txBody>
      </p:sp>
      <p:sp>
        <p:nvSpPr>
          <p:cNvPr id="14339" name="Subtitle 1">
            <a:extLst>
              <a:ext uri="{FF2B5EF4-FFF2-40B4-BE49-F238E27FC236}">
                <a16:creationId xmlns:a16="http://schemas.microsoft.com/office/drawing/2014/main" id="{F023E3B3-24B5-6F1B-987A-4D98938A9BBC}"/>
              </a:ext>
            </a:extLst>
          </p:cNvPr>
          <p:cNvSpPr>
            <a:spLocks noGrp="1"/>
          </p:cNvSpPr>
          <p:nvPr>
            <p:ph type="subTitle" idx="1"/>
          </p:nvPr>
        </p:nvSpPr>
        <p:spPr>
          <a:xfrm>
            <a:off x="3048000" y="3101975"/>
            <a:ext cx="9144000" cy="1123950"/>
          </a:xfrm>
        </p:spPr>
        <p:txBody>
          <a:bodyPr/>
          <a:lstStyle/>
          <a:p>
            <a:pPr eaLnBrk="1" hangingPunct="1"/>
            <a:r>
              <a:rPr lang="en-CA" altLang="en-US" dirty="0"/>
              <a:t>CMEZ - Mise à jour du réseau </a:t>
            </a:r>
            <a:r>
              <a:rPr lang="en-CA" altLang="en-US" dirty="0" err="1"/>
              <a:t>vectoriel</a:t>
            </a:r>
            <a:r>
              <a:rPr lang="en-CA" altLang="en-US" dirty="0"/>
              <a:t> SCSSA</a:t>
            </a:r>
          </a:p>
          <a:p>
            <a:pPr eaLnBrk="1" hangingPunct="1"/>
            <a:r>
              <a:rPr lang="en-CA" altLang="en-US" dirty="0"/>
              <a:t>10 décembre 2024</a:t>
            </a:r>
          </a:p>
        </p:txBody>
      </p:sp>
      <p:sp>
        <p:nvSpPr>
          <p:cNvPr id="14340" name="Slide Number Placeholder 3">
            <a:extLst>
              <a:ext uri="{FF2B5EF4-FFF2-40B4-BE49-F238E27FC236}">
                <a16:creationId xmlns:a16="http://schemas.microsoft.com/office/drawing/2014/main" id="{715D1162-4BD3-522E-45E5-0E351373283E}"/>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998BFED1-E066-41AD-9751-14329390B388}" type="slidenum">
              <a:rPr lang="en-US" altLang="en-US" sz="1200" smtClean="0">
                <a:solidFill>
                  <a:srgbClr val="898989"/>
                </a:solidFill>
              </a:r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BE1BF6C6-D202-9B7D-7E41-8B58A4EDEB26}"/>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 </a:t>
            </a:r>
            <a:endParaRPr lang="en-US" altLang="en-US" sz="360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DB-6E69-D011-B20F-2E7F2CE98F99}"/>
              </a:ext>
            </a:extLst>
          </p:cNvPr>
          <p:cNvSpPr>
            <a:spLocks noGrp="1"/>
          </p:cNvSpPr>
          <p:nvPr>
            <p:ph type="title"/>
          </p:nvPr>
        </p:nvSpPr>
        <p:spPr>
          <a:xfrm>
            <a:off x="141288" y="136525"/>
            <a:ext cx="10515600" cy="1325563"/>
          </a:xfrm>
        </p:spPr>
        <p:txBody>
          <a:bodyPr/>
          <a:lstStyle/>
          <a:p>
            <a:pPr>
              <a:defRPr/>
            </a:pPr>
            <a:r>
              <a:rPr lang="en-CA" dirty="0"/>
              <a:t>Encéphalite équine de l'Est</a:t>
            </a:r>
          </a:p>
        </p:txBody>
      </p:sp>
      <p:sp>
        <p:nvSpPr>
          <p:cNvPr id="30723" name="Slide Number Placeholder 4">
            <a:extLst>
              <a:ext uri="{FF2B5EF4-FFF2-40B4-BE49-F238E27FC236}">
                <a16:creationId xmlns:a16="http://schemas.microsoft.com/office/drawing/2014/main" id="{AC456F8C-45EB-6033-D434-5502403841ED}"/>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7A744C-1D67-4D0F-92FF-D47541DECC29}" type="slidenum">
              <a:rPr lang="en-US" altLang="en-US" smtClean="0">
                <a:solidFill>
                  <a:srgbClr val="898989"/>
                </a:solidFill>
              </a:rPr>
              <a:t>10</a:t>
            </a:fld>
            <a:endParaRPr lang="en-US" altLang="en-US">
              <a:solidFill>
                <a:srgbClr val="898989"/>
              </a:solidFill>
            </a:endParaRPr>
          </a:p>
        </p:txBody>
      </p:sp>
      <p:sp>
        <p:nvSpPr>
          <p:cNvPr id="6" name="Content Placeholder 5">
            <a:extLst>
              <a:ext uri="{FF2B5EF4-FFF2-40B4-BE49-F238E27FC236}">
                <a16:creationId xmlns:a16="http://schemas.microsoft.com/office/drawing/2014/main" id="{8BEE7D70-6564-0B7C-5CA4-84EC58B35A0A}"/>
              </a:ext>
            </a:extLst>
          </p:cNvPr>
          <p:cNvSpPr txBox="1">
            <a:spLocks/>
          </p:cNvSpPr>
          <p:nvPr/>
        </p:nvSpPr>
        <p:spPr bwMode="auto">
          <a:xfrm>
            <a:off x="474663" y="1252538"/>
            <a:ext cx="4076072" cy="4352925"/>
          </a:xfrm>
          <a:prstGeom prst="rect">
            <a:avLst/>
          </a:prstGeom>
          <a:noFill/>
          <a:ln>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CA" sz="2200" b="1" dirty="0"/>
              <a:t>Résumé des rapports :</a:t>
            </a:r>
          </a:p>
          <a:p>
            <a:pPr>
              <a:defRPr/>
            </a:pPr>
            <a:r>
              <a:rPr lang="en-CA" sz="2200" dirty="0"/>
              <a:t>Semblable au VNO, augmentation des signalements au cours de l'été et de l'automne.</a:t>
            </a:r>
          </a:p>
          <a:p>
            <a:pPr>
              <a:defRPr/>
            </a:pPr>
            <a:r>
              <a:rPr lang="en-CA" sz="2200" dirty="0"/>
              <a:t>Retour aux niveaux de base</a:t>
            </a:r>
          </a:p>
          <a:p>
            <a:pPr>
              <a:defRPr/>
            </a:pPr>
            <a:r>
              <a:rPr lang="en-CA" sz="2200" dirty="0"/>
              <a:t>Cas de chevaux en Ontario et au Québec</a:t>
            </a:r>
          </a:p>
          <a:p>
            <a:pPr>
              <a:defRPr/>
            </a:pPr>
            <a:r>
              <a:rPr lang="en-CA" sz="2200" dirty="0"/>
              <a:t>Cas chez l'homme (</a:t>
            </a:r>
            <a:r>
              <a:rPr lang="en-CA" sz="2200" dirty="0">
                <a:hlinkClick r:id="rId3"/>
              </a:rPr>
              <a:t>cas mortel à Ottawa</a:t>
            </a:r>
            <a:r>
              <a:rPr lang="en-CA" sz="2200" dirty="0"/>
              <a:t>)</a:t>
            </a:r>
          </a:p>
          <a:p>
            <a:pPr marL="0" indent="0">
              <a:buFont typeface="Arial" panose="020B0604020202020204" pitchFamily="34" charset="0"/>
              <a:buNone/>
              <a:defRPr/>
            </a:pPr>
            <a:endParaRPr lang="en-CA" sz="2200" dirty="0"/>
          </a:p>
          <a:p>
            <a:pPr marL="0" indent="0">
              <a:spcBef>
                <a:spcPts val="0"/>
              </a:spcBef>
              <a:spcAft>
                <a:spcPts val="500"/>
              </a:spcAft>
              <a:buFont typeface="Arial" panose="020B0604020202020204" pitchFamily="34" charset="0"/>
              <a:buNone/>
              <a:defRPr/>
            </a:pPr>
            <a:endParaRPr lang="en-CA" sz="2000"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dirty="0"/>
          </a:p>
          <a:p>
            <a:pPr>
              <a:spcBef>
                <a:spcPts val="0"/>
              </a:spcBef>
              <a:spcAft>
                <a:spcPts val="500"/>
              </a:spcAft>
              <a:defRPr/>
            </a:pPr>
            <a:endParaRPr lang="en-CA" sz="2000" dirty="0"/>
          </a:p>
        </p:txBody>
      </p:sp>
      <p:pic>
        <p:nvPicPr>
          <p:cNvPr id="4" name="Content Placeholder 3">
            <a:extLst>
              <a:ext uri="{FF2B5EF4-FFF2-40B4-BE49-F238E27FC236}">
                <a16:creationId xmlns:a16="http://schemas.microsoft.com/office/drawing/2014/main" id="{2A65BD57-2B30-5E5D-C6BC-702DE9A12FB5}"/>
              </a:ext>
            </a:extLst>
          </p:cNvPr>
          <p:cNvPicPr>
            <a:picLocks noGrp="1" noChangeAspect="1"/>
          </p:cNvPicPr>
          <p:nvPr>
            <p:ph sz="half" idx="1"/>
          </p:nvPr>
        </p:nvPicPr>
        <p:blipFill>
          <a:blip r:embed="rId4"/>
          <a:stretch>
            <a:fillRect/>
          </a:stretch>
        </p:blipFill>
        <p:spPr>
          <a:xfrm>
            <a:off x="5044040" y="1462088"/>
            <a:ext cx="6866723" cy="3850129"/>
          </a:xfrm>
          <a:ln w="12700">
            <a:solidFill>
              <a:schemeClr val="tx1"/>
            </a:solidFill>
          </a:ln>
        </p:spPr>
      </p:pic>
      <p:sp>
        <p:nvSpPr>
          <p:cNvPr id="9" name="Rectangle 8">
            <a:extLst>
              <a:ext uri="{FF2B5EF4-FFF2-40B4-BE49-F238E27FC236}">
                <a16:creationId xmlns:a16="http://schemas.microsoft.com/office/drawing/2014/main" id="{5ED795BE-BB3E-323E-B790-068DF5D54F1D}"/>
              </a:ext>
            </a:extLst>
          </p:cNvPr>
          <p:cNvSpPr/>
          <p:nvPr/>
        </p:nvSpPr>
        <p:spPr>
          <a:xfrm>
            <a:off x="11578856" y="2874389"/>
            <a:ext cx="298237" cy="19732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0556-BAE5-C4EC-D4B3-7FDA573D4E24}"/>
              </a:ext>
            </a:extLst>
          </p:cNvPr>
          <p:cNvSpPr>
            <a:spLocks noGrp="1"/>
          </p:cNvSpPr>
          <p:nvPr>
            <p:ph type="title"/>
          </p:nvPr>
        </p:nvSpPr>
        <p:spPr>
          <a:xfrm>
            <a:off x="309566" y="-227806"/>
            <a:ext cx="10515600" cy="1325563"/>
          </a:xfrm>
        </p:spPr>
        <p:txBody>
          <a:bodyPr/>
          <a:lstStyle/>
          <a:p>
            <a:pPr>
              <a:defRPr/>
            </a:pPr>
            <a:r>
              <a:rPr lang="en-US" sz="3200" dirty="0"/>
              <a:t>Le virus Usutu en Europe</a:t>
            </a:r>
            <a:endParaRPr lang="en-CA" sz="3200" dirty="0"/>
          </a:p>
        </p:txBody>
      </p:sp>
      <p:sp>
        <p:nvSpPr>
          <p:cNvPr id="44035" name="Text Placeholder 2">
            <a:extLst>
              <a:ext uri="{FF2B5EF4-FFF2-40B4-BE49-F238E27FC236}">
                <a16:creationId xmlns:a16="http://schemas.microsoft.com/office/drawing/2014/main" id="{F7063ED2-2CA6-687D-4056-B694BC63D389}"/>
              </a:ext>
            </a:extLst>
          </p:cNvPr>
          <p:cNvSpPr>
            <a:spLocks noGrp="1"/>
          </p:cNvSpPr>
          <p:nvPr>
            <p:ph type="body" sz="quarter" idx="13"/>
          </p:nvPr>
        </p:nvSpPr>
        <p:spPr>
          <a:xfrm>
            <a:off x="213632" y="886619"/>
            <a:ext cx="6737572" cy="4369547"/>
          </a:xfrm>
        </p:spPr>
        <p:txBody>
          <a:bodyPr/>
          <a:lstStyle/>
          <a:p>
            <a:r>
              <a:rPr lang="en-CA" dirty="0">
                <a:latin typeface="Calibri  "/>
                <a:hlinkClick r:id="rId3"/>
              </a:rPr>
              <a:t>Le Danemark </a:t>
            </a:r>
            <a:r>
              <a:rPr lang="en-CA" dirty="0">
                <a:latin typeface="Calibri  "/>
              </a:rPr>
              <a:t>a signalé ses premières détections du virus Usutu chez les oiseaux (deux carouges adultes et un </a:t>
            </a:r>
            <a:r>
              <a:rPr lang="en-CA" dirty="0" err="1">
                <a:latin typeface="Calibri  "/>
              </a:rPr>
              <a:t>juvénile</a:t>
            </a:r>
            <a:r>
              <a:rPr lang="en-CA" dirty="0">
                <a:latin typeface="Calibri  "/>
              </a:rPr>
              <a:t>)</a:t>
            </a:r>
          </a:p>
          <a:p>
            <a:r>
              <a:rPr lang="en-CA" dirty="0">
                <a:latin typeface="Calibri  "/>
              </a:rPr>
              <a:t>Flavivirus appartenant au complexe de l'encéphalite japonaise</a:t>
            </a:r>
            <a:r>
              <a:rPr lang="en-CA" sz="2400" dirty="0">
                <a:latin typeface="Calibri  "/>
              </a:rPr>
              <a:t>, </a:t>
            </a:r>
            <a:r>
              <a:rPr lang="en-CA" dirty="0">
                <a:latin typeface="Calibri  "/>
              </a:rPr>
              <a:t>propagé </a:t>
            </a:r>
            <a:r>
              <a:rPr lang="en-CA" b="0" i="0" dirty="0">
                <a:solidFill>
                  <a:srgbClr val="1F1F1F"/>
                </a:solidFill>
                <a:effectLst/>
                <a:latin typeface="Calibri  "/>
              </a:rPr>
              <a:t>principalement par les moustiques </a:t>
            </a:r>
            <a:r>
              <a:rPr lang="en-CA" b="0" i="1" dirty="0">
                <a:solidFill>
                  <a:srgbClr val="1F1F1F"/>
                </a:solidFill>
                <a:effectLst/>
                <a:latin typeface="Calibri  "/>
              </a:rPr>
              <a:t>Culex</a:t>
            </a:r>
            <a:r>
              <a:rPr lang="en-CA" b="0" i="0" dirty="0">
                <a:solidFill>
                  <a:srgbClr val="1F1F1F"/>
                </a:solidFill>
                <a:effectLst/>
                <a:latin typeface="Calibri  "/>
              </a:rPr>
              <a:t>, les oiseaux servant </a:t>
            </a:r>
            <a:r>
              <a:rPr lang="en-CA" b="0" i="0" dirty="0" err="1">
                <a:solidFill>
                  <a:srgbClr val="1F1F1F"/>
                </a:solidFill>
                <a:effectLst/>
                <a:latin typeface="Calibri  "/>
              </a:rPr>
              <a:t>d'hôtes</a:t>
            </a:r>
            <a:r>
              <a:rPr lang="en-CA" b="0" i="0" dirty="0">
                <a:solidFill>
                  <a:srgbClr val="1F1F1F"/>
                </a:solidFill>
                <a:effectLst/>
                <a:latin typeface="Calibri  "/>
              </a:rPr>
              <a:t> </a:t>
            </a:r>
            <a:r>
              <a:rPr lang="en-CA" b="0" i="0" dirty="0" err="1">
                <a:solidFill>
                  <a:srgbClr val="1F1F1F"/>
                </a:solidFill>
                <a:effectLst/>
                <a:latin typeface="Calibri  "/>
              </a:rPr>
              <a:t>amplificateurs</a:t>
            </a:r>
            <a:r>
              <a:rPr lang="en-CA" b="0" i="0" dirty="0">
                <a:solidFill>
                  <a:srgbClr val="1F1F1F"/>
                </a:solidFill>
                <a:effectLst/>
                <a:latin typeface="Calibri  "/>
              </a:rPr>
              <a:t> </a:t>
            </a:r>
            <a:endParaRPr lang="en-CA" sz="2800" dirty="0">
              <a:latin typeface="Calibri  "/>
            </a:endParaRPr>
          </a:p>
          <a:p>
            <a:r>
              <a:rPr lang="en-CA" dirty="0">
                <a:latin typeface="Calibri  "/>
                <a:hlinkClick r:id="rId4"/>
              </a:rPr>
              <a:t>Surveillance, prévention et contrôle des infections par le virus du Nil occidental et le virus Usutu dans l'UE/EEE</a:t>
            </a:r>
            <a:endParaRPr lang="en-CA" dirty="0">
              <a:latin typeface="Calibri  "/>
            </a:endParaRPr>
          </a:p>
          <a:p>
            <a:pPr lvl="1"/>
            <a:r>
              <a:rPr lang="en-CA" sz="1800" b="0" i="0" dirty="0">
                <a:solidFill>
                  <a:srgbClr val="333333"/>
                </a:solidFill>
                <a:effectLst/>
                <a:latin typeface="Calibri  "/>
              </a:rPr>
              <a:t>Entre 2012 et 2021, quinze pays ont signalé des infections par l'USUV chez des hôtes animaux (principalement des oiseaux), huit chez l'homme et huit chez des </a:t>
            </a:r>
            <a:r>
              <a:rPr lang="en-CA" sz="1800" b="0" i="0" dirty="0" err="1">
                <a:solidFill>
                  <a:srgbClr val="333333"/>
                </a:solidFill>
                <a:effectLst/>
                <a:latin typeface="Calibri  "/>
              </a:rPr>
              <a:t>moustiques</a:t>
            </a:r>
            <a:endParaRPr lang="en-CA" sz="1800" b="0" i="0" dirty="0">
              <a:solidFill>
                <a:srgbClr val="333333"/>
              </a:solidFill>
              <a:effectLst/>
              <a:latin typeface="Calibri  "/>
            </a:endParaRPr>
          </a:p>
          <a:p>
            <a:pPr lvl="1"/>
            <a:r>
              <a:rPr lang="en-CA" sz="1800" b="0" i="0" dirty="0">
                <a:solidFill>
                  <a:srgbClr val="333333"/>
                </a:solidFill>
                <a:effectLst/>
                <a:latin typeface="Calibri  "/>
              </a:rPr>
              <a:t>Au total, 104 cas humains d'infections par USUV ont été signalés, avec des manifestations neurologiques dans 11 </a:t>
            </a:r>
            <a:r>
              <a:rPr lang="en-CA" sz="1800" b="0" i="0" dirty="0" err="1">
                <a:solidFill>
                  <a:srgbClr val="333333"/>
                </a:solidFill>
                <a:effectLst/>
                <a:latin typeface="Calibri  "/>
              </a:rPr>
              <a:t>cas</a:t>
            </a:r>
            <a:endParaRPr lang="en-CA" altLang="en-US" sz="1800" dirty="0">
              <a:latin typeface="Calibri  "/>
            </a:endParaRPr>
          </a:p>
        </p:txBody>
      </p:sp>
      <p:sp>
        <p:nvSpPr>
          <p:cNvPr id="44036" name="Slide Number Placeholder 3">
            <a:extLst>
              <a:ext uri="{FF2B5EF4-FFF2-40B4-BE49-F238E27FC236}">
                <a16:creationId xmlns:a16="http://schemas.microsoft.com/office/drawing/2014/main" id="{94B674A7-F821-533D-4653-BA46C4229CB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4740562-301C-4AEB-9D95-E7CC660314B6}" type="slidenum">
              <a:rPr lang="en-US" altLang="en-US" sz="1200" smtClean="0">
                <a:solidFill>
                  <a:srgbClr val="898989"/>
                </a:solidFill>
              </a:rPr>
              <a:t>11</a:t>
            </a:fld>
            <a:endParaRPr lang="en-US" altLang="en-US" sz="1200">
              <a:solidFill>
                <a:srgbClr val="898989"/>
              </a:solidFill>
            </a:endParaRPr>
          </a:p>
        </p:txBody>
      </p:sp>
      <p:sp>
        <p:nvSpPr>
          <p:cNvPr id="44037" name="Rectangle 4">
            <a:extLst>
              <a:ext uri="{FF2B5EF4-FFF2-40B4-BE49-F238E27FC236}">
                <a16:creationId xmlns:a16="http://schemas.microsoft.com/office/drawing/2014/main" id="{763ABA2C-61E4-187F-A4CB-6437DD88D92B}"/>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8" name="Rectangle 2">
            <a:extLst>
              <a:ext uri="{FF2B5EF4-FFF2-40B4-BE49-F238E27FC236}">
                <a16:creationId xmlns:a16="http://schemas.microsoft.com/office/drawing/2014/main" id="{BDB50D41-1DD7-9EDC-2F49-0F7015968EE8}"/>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9" name="Rectangle 4">
            <a:extLst>
              <a:ext uri="{FF2B5EF4-FFF2-40B4-BE49-F238E27FC236}">
                <a16:creationId xmlns:a16="http://schemas.microsoft.com/office/drawing/2014/main" id="{68567583-076B-D55E-8543-EC54810FDC23}"/>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4" name="Picture 3">
            <a:extLst>
              <a:ext uri="{FF2B5EF4-FFF2-40B4-BE49-F238E27FC236}">
                <a16:creationId xmlns:a16="http://schemas.microsoft.com/office/drawing/2014/main" id="{E7E9D5E7-7BC6-91A1-A773-B95CE7B31661}"/>
              </a:ext>
            </a:extLst>
          </p:cNvPr>
          <p:cNvPicPr>
            <a:picLocks noChangeAspect="1"/>
          </p:cNvPicPr>
          <p:nvPr/>
        </p:nvPicPr>
        <p:blipFill>
          <a:blip r:embed="rId5"/>
          <a:stretch>
            <a:fillRect/>
          </a:stretch>
        </p:blipFill>
        <p:spPr>
          <a:xfrm>
            <a:off x="6946900" y="980219"/>
            <a:ext cx="5125357" cy="2823140"/>
          </a:xfrm>
          <a:prstGeom prst="rect">
            <a:avLst/>
          </a:prstGeom>
          <a:ln w="19050">
            <a:solidFill>
              <a:schemeClr val="tx1"/>
            </a:solidFill>
          </a:ln>
        </p:spPr>
      </p:pic>
      <p:sp>
        <p:nvSpPr>
          <p:cNvPr id="5" name="TextBox 4">
            <a:extLst>
              <a:ext uri="{FF2B5EF4-FFF2-40B4-BE49-F238E27FC236}">
                <a16:creationId xmlns:a16="http://schemas.microsoft.com/office/drawing/2014/main" id="{55F67044-F746-957E-4DCB-A6034BE6A73C}"/>
              </a:ext>
            </a:extLst>
          </p:cNvPr>
          <p:cNvSpPr txBox="1"/>
          <p:nvPr/>
        </p:nvSpPr>
        <p:spPr>
          <a:xfrm>
            <a:off x="7877401" y="3764032"/>
            <a:ext cx="4729166" cy="584775"/>
          </a:xfrm>
          <a:prstGeom prst="rect">
            <a:avLst/>
          </a:prstGeom>
          <a:noFill/>
        </p:spPr>
        <p:txBody>
          <a:bodyPr wrap="square" rtlCol="0">
            <a:spAutoFit/>
          </a:bodyPr>
          <a:lstStyle/>
          <a:p>
            <a:r>
              <a:rPr lang="en-CA" sz="1600" b="1" dirty="0">
                <a:hlinkClick r:id="rId6"/>
              </a:rPr>
              <a:t>Circulation du virus du Nil occidental et du virus Usutu en Europe : Vue d'ensemble et défis</a:t>
            </a:r>
            <a:endParaRPr lang="en-CA" sz="1600" b="1" dirty="0"/>
          </a:p>
        </p:txBody>
      </p:sp>
      <p:sp>
        <p:nvSpPr>
          <p:cNvPr id="3" name="TextBox 2">
            <a:extLst>
              <a:ext uri="{FF2B5EF4-FFF2-40B4-BE49-F238E27FC236}">
                <a16:creationId xmlns:a16="http://schemas.microsoft.com/office/drawing/2014/main" id="{8D6D94C0-42FD-A737-4F43-37578528179B}"/>
              </a:ext>
            </a:extLst>
          </p:cNvPr>
          <p:cNvSpPr txBox="1"/>
          <p:nvPr/>
        </p:nvSpPr>
        <p:spPr>
          <a:xfrm>
            <a:off x="6946900" y="4540468"/>
            <a:ext cx="5125357" cy="2246769"/>
          </a:xfrm>
          <a:prstGeom prst="rect">
            <a:avLst/>
          </a:prstGeom>
          <a:noFill/>
        </p:spPr>
        <p:txBody>
          <a:bodyPr wrap="square" rtlCol="0">
            <a:spAutoFit/>
          </a:bodyPr>
          <a:lstStyle/>
          <a:p>
            <a:pPr marL="285750" indent="-285750">
              <a:buFont typeface="Arial" panose="020B0604020202020204" pitchFamily="34" charset="0"/>
              <a:buChar char="•"/>
            </a:pPr>
            <a:r>
              <a:rPr lang="en-CA" sz="2800" dirty="0">
                <a:hlinkClick r:id="rId7"/>
              </a:rPr>
              <a:t>Le Royaume-Uni </a:t>
            </a:r>
            <a:r>
              <a:rPr lang="en-CA" sz="2800" dirty="0"/>
              <a:t>a également signalé récemment un déclin de sa population de merles en raison de l'émergence du virus Usutu</a:t>
            </a:r>
          </a:p>
        </p:txBody>
      </p:sp>
    </p:spTree>
    <p:extLst>
      <p:ext uri="{BB962C8B-B14F-4D97-AF65-F5344CB8AC3E}">
        <p14:creationId xmlns:p14="http://schemas.microsoft.com/office/powerpoint/2010/main" val="144604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B48FB-161E-6135-C3EC-5DC89C100E3F}"/>
              </a:ext>
            </a:extLst>
          </p:cNvPr>
          <p:cNvPicPr>
            <a:picLocks noChangeAspect="1"/>
          </p:cNvPicPr>
          <p:nvPr/>
        </p:nvPicPr>
        <p:blipFill>
          <a:blip r:embed="rId3"/>
          <a:stretch>
            <a:fillRect/>
          </a:stretch>
        </p:blipFill>
        <p:spPr>
          <a:xfrm>
            <a:off x="6858000" y="919480"/>
            <a:ext cx="5197475" cy="5019040"/>
          </a:xfrm>
          <a:prstGeom prst="rect">
            <a:avLst/>
          </a:prstGeom>
          <a:ln>
            <a:solidFill>
              <a:schemeClr val="tx1"/>
            </a:solidFill>
          </a:ln>
        </p:spPr>
      </p:pic>
      <p:sp>
        <p:nvSpPr>
          <p:cNvPr id="2" name="Title 1">
            <a:extLst>
              <a:ext uri="{FF2B5EF4-FFF2-40B4-BE49-F238E27FC236}">
                <a16:creationId xmlns:a16="http://schemas.microsoft.com/office/drawing/2014/main" id="{FB7F3AA4-EF82-FB89-607B-E67A35131160}"/>
              </a:ext>
            </a:extLst>
          </p:cNvPr>
          <p:cNvSpPr>
            <a:spLocks noGrp="1"/>
          </p:cNvSpPr>
          <p:nvPr>
            <p:ph type="title"/>
          </p:nvPr>
        </p:nvSpPr>
        <p:spPr>
          <a:xfrm>
            <a:off x="136525" y="-87313"/>
            <a:ext cx="10515600" cy="1323976"/>
          </a:xfrm>
        </p:spPr>
        <p:txBody>
          <a:bodyPr/>
          <a:lstStyle/>
          <a:p>
            <a:pPr>
              <a:defRPr/>
            </a:pPr>
            <a:r>
              <a:rPr lang="en-US" sz="3200" dirty="0"/>
              <a:t>Nouveau ver du monde en Amérique centrale et du Nord</a:t>
            </a:r>
            <a:endParaRPr lang="en-CA" sz="3200" dirty="0"/>
          </a:p>
        </p:txBody>
      </p:sp>
      <p:sp>
        <p:nvSpPr>
          <p:cNvPr id="26628" name="Text Placeholder 2">
            <a:extLst>
              <a:ext uri="{FF2B5EF4-FFF2-40B4-BE49-F238E27FC236}">
                <a16:creationId xmlns:a16="http://schemas.microsoft.com/office/drawing/2014/main" id="{82CFC9A6-4784-9F48-699E-856E3BED10E2}"/>
              </a:ext>
            </a:extLst>
          </p:cNvPr>
          <p:cNvSpPr>
            <a:spLocks noGrp="1"/>
          </p:cNvSpPr>
          <p:nvPr>
            <p:ph type="body" sz="quarter" idx="13"/>
          </p:nvPr>
        </p:nvSpPr>
        <p:spPr>
          <a:xfrm>
            <a:off x="188912" y="877888"/>
            <a:ext cx="6669087" cy="5735637"/>
          </a:xfrm>
        </p:spPr>
        <p:txBody>
          <a:bodyPr/>
          <a:lstStyle/>
          <a:p>
            <a:r>
              <a:rPr lang="en-US" altLang="en-US" sz="2000" dirty="0"/>
              <a:t>Larve de mouche parasite - </a:t>
            </a:r>
            <a:r>
              <a:rPr lang="en-CA" altLang="en-US" sz="2000" i="1" dirty="0" err="1"/>
              <a:t>Cochliomyia hominivorax </a:t>
            </a:r>
            <a:r>
              <a:rPr lang="en-CA" altLang="en-US" sz="2000" dirty="0"/>
              <a:t>causant la myiase des plaies</a:t>
            </a:r>
            <a:endParaRPr lang="en-US" altLang="en-US" sz="2000" dirty="0"/>
          </a:p>
          <a:p>
            <a:r>
              <a:rPr lang="en-US" altLang="en-US" sz="2000" dirty="0"/>
              <a:t>Février 2024 - Le </a:t>
            </a:r>
            <a:r>
              <a:rPr lang="en-US" altLang="en-US" sz="2000" u="sng" dirty="0">
                <a:hlinkClick r:id="rId4"/>
              </a:rPr>
              <a:t>Costa Rica </a:t>
            </a:r>
            <a:r>
              <a:rPr lang="en-US" altLang="en-US" sz="2000" dirty="0"/>
              <a:t>déclare une urgence sanitaire </a:t>
            </a:r>
          </a:p>
          <a:p>
            <a:r>
              <a:rPr lang="en-US" altLang="en-US" sz="2000" dirty="0"/>
              <a:t>Mars 2024 - Le </a:t>
            </a:r>
            <a:r>
              <a:rPr lang="en-US" altLang="en-US" sz="2000" dirty="0">
                <a:hlinkClick r:id="rId5"/>
              </a:rPr>
              <a:t>Costa Rica </a:t>
            </a:r>
            <a:r>
              <a:rPr lang="en-US" altLang="en-US" sz="2000" dirty="0"/>
              <a:t>a signalé 1 </a:t>
            </a:r>
            <a:r>
              <a:rPr lang="en-US" altLang="en-US" sz="2000" dirty="0" err="1"/>
              <a:t>cas</a:t>
            </a:r>
            <a:r>
              <a:rPr lang="en-US" altLang="en-US" sz="2000" dirty="0"/>
              <a:t> </a:t>
            </a:r>
            <a:r>
              <a:rPr lang="en-US" altLang="en-US" sz="2000" dirty="0" err="1"/>
              <a:t>humain</a:t>
            </a:r>
            <a:r>
              <a:rPr lang="en-US" altLang="en-US" sz="2000" dirty="0"/>
              <a:t> </a:t>
            </a:r>
          </a:p>
          <a:p>
            <a:r>
              <a:rPr lang="en-US" altLang="en-US" sz="2000" dirty="0"/>
              <a:t>A partir du 23 novembre 2024, selon </a:t>
            </a:r>
            <a:r>
              <a:rPr lang="en-US" altLang="en-US" sz="2000" dirty="0">
                <a:hlinkClick r:id="rId6"/>
              </a:rPr>
              <a:t>COPEG </a:t>
            </a:r>
            <a:r>
              <a:rPr lang="en-US" altLang="en-US" sz="2000" dirty="0"/>
              <a:t>: </a:t>
            </a:r>
          </a:p>
          <a:p>
            <a:pPr lvl="1"/>
            <a:r>
              <a:rPr lang="en-US" altLang="en-US" sz="2000" dirty="0"/>
              <a:t>Panama - 22 197 cas</a:t>
            </a:r>
          </a:p>
          <a:p>
            <a:pPr lvl="1"/>
            <a:r>
              <a:rPr lang="en-US" altLang="en-US" sz="2000" dirty="0"/>
              <a:t>Costa Rica - 8 674 cas </a:t>
            </a:r>
          </a:p>
          <a:p>
            <a:pPr lvl="1"/>
            <a:r>
              <a:rPr lang="en-US" altLang="en-US" sz="2000" dirty="0"/>
              <a:t>Nicaragua - 5 978 </a:t>
            </a:r>
            <a:r>
              <a:rPr lang="en-US" altLang="en-US" sz="2000" dirty="0" err="1"/>
              <a:t>cas</a:t>
            </a:r>
            <a:endParaRPr lang="en-US" altLang="en-US" sz="2000" dirty="0"/>
          </a:p>
          <a:p>
            <a:pPr lvl="1"/>
            <a:r>
              <a:rPr lang="en-US" altLang="en-US" sz="2000" dirty="0"/>
              <a:t>Honduras - 71</a:t>
            </a:r>
          </a:p>
          <a:p>
            <a:pPr lvl="1"/>
            <a:r>
              <a:rPr lang="en-US" altLang="en-US" sz="2000" dirty="0"/>
              <a:t>Guatemala - 18</a:t>
            </a:r>
          </a:p>
          <a:p>
            <a:pPr lvl="1"/>
            <a:r>
              <a:rPr lang="en-US" altLang="en-US" sz="2000" dirty="0"/>
              <a:t>Mexique - 1</a:t>
            </a:r>
          </a:p>
          <a:p>
            <a:r>
              <a:rPr lang="en-US" altLang="en-US" sz="2000" dirty="0"/>
              <a:t>Cas humains signalés au : </a:t>
            </a:r>
            <a:r>
              <a:rPr lang="en-US" altLang="en-US" sz="2000" dirty="0">
                <a:hlinkClick r:id="rId7"/>
              </a:rPr>
              <a:t>Costa Rica </a:t>
            </a:r>
            <a:r>
              <a:rPr lang="en-US" altLang="en-US" sz="2000" dirty="0"/>
              <a:t>(25), </a:t>
            </a:r>
            <a:r>
              <a:rPr lang="en-US" altLang="en-US" sz="2000" dirty="0">
                <a:hlinkClick r:id="rId8"/>
              </a:rPr>
              <a:t>Panama </a:t>
            </a:r>
            <a:r>
              <a:rPr lang="en-US" altLang="en-US" sz="2000" dirty="0"/>
              <a:t>(79), </a:t>
            </a:r>
            <a:r>
              <a:rPr lang="en-US" altLang="en-US" sz="2000" dirty="0">
                <a:hlinkClick r:id="rId9"/>
              </a:rPr>
              <a:t>Nicaragua </a:t>
            </a:r>
            <a:r>
              <a:rPr lang="en-US" altLang="en-US" sz="2000" dirty="0"/>
              <a:t>(2)</a:t>
            </a:r>
          </a:p>
          <a:p>
            <a:r>
              <a:rPr lang="en-US" altLang="en-US" sz="2000" dirty="0"/>
              <a:t>L'augmentation du nombre de cas peut être due à une </a:t>
            </a:r>
            <a:r>
              <a:rPr lang="en-US" altLang="en-US" sz="2000" dirty="0">
                <a:hlinkClick r:id="rId10"/>
              </a:rPr>
              <a:t>mouche </a:t>
            </a:r>
            <a:r>
              <a:rPr lang="en-US" altLang="en-US" sz="2000" dirty="0"/>
              <a:t>plus </a:t>
            </a:r>
            <a:r>
              <a:rPr lang="en-US" altLang="en-US" sz="2000" dirty="0">
                <a:hlinkClick r:id="rId10"/>
              </a:rPr>
              <a:t>agressive </a:t>
            </a:r>
            <a:r>
              <a:rPr lang="en-US" altLang="en-US" sz="2000" dirty="0"/>
              <a:t>ainsi qu'à une </a:t>
            </a:r>
            <a:r>
              <a:rPr lang="en-US" altLang="en-US" sz="2000" dirty="0">
                <a:hlinkClick r:id="rId11"/>
              </a:rPr>
              <a:t>pluviométrie accrue.</a:t>
            </a:r>
            <a:endParaRPr lang="en-US" altLang="en-US" sz="2000" dirty="0"/>
          </a:p>
          <a:p>
            <a:r>
              <a:rPr lang="en-US" altLang="en-US" sz="2000" dirty="0"/>
              <a:t>L'impact sur la faune sauvage n'est pas clair, la propagation peut également être liée au </a:t>
            </a:r>
            <a:r>
              <a:rPr lang="en-US" altLang="en-US" sz="2000" dirty="0">
                <a:hlinkClick r:id="rId12"/>
              </a:rPr>
              <a:t>trafic illégal de bétail.</a:t>
            </a:r>
            <a:endParaRPr lang="en-US" altLang="en-US" sz="2000" dirty="0"/>
          </a:p>
          <a:p>
            <a:pPr marL="457200" lvl="1" indent="0">
              <a:buNone/>
            </a:pPr>
            <a:endParaRPr lang="en-US" altLang="en-US" sz="1800" dirty="0"/>
          </a:p>
        </p:txBody>
      </p:sp>
      <p:sp>
        <p:nvSpPr>
          <p:cNvPr id="4" name="Slide Number Placeholder 3">
            <a:extLst>
              <a:ext uri="{FF2B5EF4-FFF2-40B4-BE49-F238E27FC236}">
                <a16:creationId xmlns:a16="http://schemas.microsoft.com/office/drawing/2014/main" id="{086D7A87-D7C0-F784-EFC4-64C50DF1F2E0}"/>
              </a:ext>
            </a:extLst>
          </p:cNvPr>
          <p:cNvSpPr>
            <a:spLocks noGrp="1"/>
          </p:cNvSpPr>
          <p:nvPr>
            <p:ph type="sldNum" sz="quarter" idx="14"/>
          </p:nvPr>
        </p:nvSpPr>
        <p:spPr>
          <a:xfrm>
            <a:off x="10233025" y="1016000"/>
            <a:ext cx="1447800" cy="365125"/>
          </a:xfrm>
        </p:spPr>
        <p:txBody>
          <a:bodyPr rtlCol="0"/>
          <a:lstStyle/>
          <a:p>
            <a:pPr fontAlgn="auto">
              <a:spcBef>
                <a:spcPts val="0"/>
              </a:spcBef>
              <a:spcAft>
                <a:spcPts val="0"/>
              </a:spcAft>
              <a:defRPr/>
            </a:pPr>
            <a:r>
              <a:rPr lang="en-CA" dirty="0">
                <a:solidFill>
                  <a:schemeClr val="tx1">
                    <a:tint val="75000"/>
                  </a:schemeClr>
                </a:solidFill>
                <a:latin typeface="+mn-lt"/>
                <a:hlinkClick r:id="rId13"/>
              </a:rPr>
              <a:t>k7576-1 : USDA ARS</a:t>
            </a:r>
            <a:endParaRPr lang="en-US" dirty="0">
              <a:solidFill>
                <a:schemeClr val="tx1">
                  <a:tint val="75000"/>
                </a:schemeClr>
              </a:solidFill>
              <a:latin typeface="+mn-lt"/>
            </a:endParaRPr>
          </a:p>
        </p:txBody>
      </p:sp>
      <p:pic>
        <p:nvPicPr>
          <p:cNvPr id="26630" name="Picture 2">
            <a:extLst>
              <a:ext uri="{FF2B5EF4-FFF2-40B4-BE49-F238E27FC236}">
                <a16:creationId xmlns:a16="http://schemas.microsoft.com/office/drawing/2014/main" id="{64426BAF-6729-7602-3BBD-6C63AECE92F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03447" y="1341439"/>
            <a:ext cx="2066607" cy="16550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1" name="TextBox 5">
            <a:hlinkClick r:id="rId6"/>
            <a:extLst>
              <a:ext uri="{FF2B5EF4-FFF2-40B4-BE49-F238E27FC236}">
                <a16:creationId xmlns:a16="http://schemas.microsoft.com/office/drawing/2014/main" id="{455B0292-47F0-0E57-BCA7-D419D54D9687}"/>
              </a:ext>
            </a:extLst>
          </p:cNvPr>
          <p:cNvSpPr txBox="1">
            <a:spLocks noChangeArrowheads="1"/>
          </p:cNvSpPr>
          <p:nvPr/>
        </p:nvSpPr>
        <p:spPr bwMode="auto">
          <a:xfrm>
            <a:off x="11225213" y="5888038"/>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6"/>
              </a:rPr>
              <a:t>COPEG</a:t>
            </a:r>
            <a:endParaRPr lang="en-CA" altLang="en-US"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78CA-4403-677E-0766-5B92651562DD}"/>
              </a:ext>
            </a:extLst>
          </p:cNvPr>
          <p:cNvSpPr>
            <a:spLocks noGrp="1"/>
          </p:cNvSpPr>
          <p:nvPr>
            <p:ph type="title"/>
          </p:nvPr>
        </p:nvSpPr>
        <p:spPr>
          <a:xfrm>
            <a:off x="301083" y="160355"/>
            <a:ext cx="11890917" cy="1325563"/>
          </a:xfrm>
        </p:spPr>
        <p:txBody>
          <a:bodyPr/>
          <a:lstStyle/>
          <a:p>
            <a:r>
              <a:rPr lang="en-US" sz="3200" dirty="0">
                <a:hlinkClick r:id="rId3"/>
              </a:rPr>
              <a:t>Le Mexique notifie les États-Unis de la détection d'un nouveau ver de la vrillette mondiale | Animal and Plant Health Inspection Service</a:t>
            </a:r>
            <a:br>
              <a:rPr lang="en-US" sz="3200" dirty="0"/>
            </a:br>
            <a:endParaRPr lang="en-CA" sz="3200" dirty="0"/>
          </a:p>
        </p:txBody>
      </p:sp>
      <p:sp>
        <p:nvSpPr>
          <p:cNvPr id="3" name="Text Placeholder 2">
            <a:extLst>
              <a:ext uri="{FF2B5EF4-FFF2-40B4-BE49-F238E27FC236}">
                <a16:creationId xmlns:a16="http://schemas.microsoft.com/office/drawing/2014/main" id="{42F26400-7E6B-D3AD-161F-E77DEA37BACF}"/>
              </a:ext>
            </a:extLst>
          </p:cNvPr>
          <p:cNvSpPr>
            <a:spLocks noGrp="1"/>
          </p:cNvSpPr>
          <p:nvPr>
            <p:ph type="body" sz="quarter" idx="13"/>
          </p:nvPr>
        </p:nvSpPr>
        <p:spPr>
          <a:xfrm>
            <a:off x="120303" y="1329930"/>
            <a:ext cx="6765235" cy="4665662"/>
          </a:xfrm>
        </p:spPr>
        <p:txBody>
          <a:bodyPr/>
          <a:lstStyle/>
          <a:p>
            <a:r>
              <a:rPr lang="en-US" sz="2400" b="0" i="0" dirty="0">
                <a:solidFill>
                  <a:srgbClr val="171717"/>
                </a:solidFill>
                <a:effectLst/>
                <a:latin typeface="Public Sans Web"/>
              </a:rPr>
              <a:t>Le NWS a été découvert sur une vache dans l'État du Chiapas, dans le sud du </a:t>
            </a:r>
            <a:r>
              <a:rPr lang="en-US" sz="2400" b="0" i="0" dirty="0">
                <a:solidFill>
                  <a:srgbClr val="171717"/>
                </a:solidFill>
                <a:effectLst/>
                <a:latin typeface="Public Sans Web"/>
                <a:hlinkClick r:id="rId4"/>
              </a:rPr>
              <a:t>Mexique, </a:t>
            </a:r>
            <a:r>
              <a:rPr lang="en-US" sz="2400" b="0" i="0" dirty="0">
                <a:solidFill>
                  <a:srgbClr val="171717"/>
                </a:solidFill>
                <a:effectLst/>
                <a:latin typeface="Public Sans Web"/>
              </a:rPr>
              <a:t>à un poste de contrôle proche de la frontière avec le Guatemala.</a:t>
            </a:r>
          </a:p>
          <a:p>
            <a:r>
              <a:rPr lang="en-US" sz="2400" dirty="0">
                <a:solidFill>
                  <a:srgbClr val="171717"/>
                </a:solidFill>
                <a:latin typeface="Public Sans Web"/>
              </a:rPr>
              <a:t>1/100 vaches présentaient une lésion de l'oreille</a:t>
            </a:r>
            <a:endParaRPr lang="es-ES" sz="2400" dirty="0"/>
          </a:p>
          <a:p>
            <a:r>
              <a:rPr lang="en-CA" sz="2400" dirty="0">
                <a:hlinkClick r:id="rId5"/>
              </a:rPr>
              <a:t>Restrictions </a:t>
            </a:r>
            <a:r>
              <a:rPr lang="en-CA" sz="2400" dirty="0"/>
              <a:t>commerciales émises</a:t>
            </a:r>
          </a:p>
          <a:p>
            <a:r>
              <a:rPr lang="en-CA" sz="2400" dirty="0"/>
              <a:t>Arrêt des échanges de bétail entre le Mexique et les États-Unis (normalement &gt; 1 million d'animaux par an)</a:t>
            </a:r>
          </a:p>
          <a:p>
            <a:r>
              <a:rPr lang="en-CA" sz="2400" dirty="0"/>
              <a:t>Chiens et chevaux inspectés à la frontière américaine ; les autres espèces ne sont pas autorisées à circuler du Mexique vers les États-Unis (porcs, moutons, chèvres, cervidés, camélidés).</a:t>
            </a:r>
          </a:p>
          <a:p>
            <a:r>
              <a:rPr lang="en-CA" sz="2400" dirty="0">
                <a:hlinkClick r:id="rId6"/>
              </a:rPr>
              <a:t>Deuxième cas </a:t>
            </a:r>
            <a:r>
              <a:rPr lang="en-CA" sz="2400" dirty="0"/>
              <a:t>signalé le 3 </a:t>
            </a:r>
            <a:r>
              <a:rPr lang="en-CA" sz="2400" dirty="0" err="1"/>
              <a:t>décembre</a:t>
            </a:r>
            <a:endParaRPr lang="en-CA" sz="2400" dirty="0"/>
          </a:p>
        </p:txBody>
      </p:sp>
      <p:sp>
        <p:nvSpPr>
          <p:cNvPr id="4" name="Slide Number Placeholder 3">
            <a:extLst>
              <a:ext uri="{FF2B5EF4-FFF2-40B4-BE49-F238E27FC236}">
                <a16:creationId xmlns:a16="http://schemas.microsoft.com/office/drawing/2014/main" id="{17AE165D-7885-E7EC-5548-A07B46FF85A4}"/>
              </a:ext>
            </a:extLst>
          </p:cNvPr>
          <p:cNvSpPr>
            <a:spLocks noGrp="1"/>
          </p:cNvSpPr>
          <p:nvPr>
            <p:ph type="sldNum" sz="quarter" idx="14"/>
          </p:nvPr>
        </p:nvSpPr>
        <p:spPr/>
        <p:txBody>
          <a:bodyPr/>
          <a:lstStyle/>
          <a:p>
            <a:pPr>
              <a:defRPr/>
            </a:pPr>
            <a:fld id="{68678C35-086D-4198-975D-7CAE096F9A66}" type="slidenum">
              <a:rPr lang="en-US" altLang="en-US" smtClean="0"/>
              <a:t>13</a:t>
            </a:fld>
            <a:endParaRPr lang="en-US" altLang="en-US"/>
          </a:p>
        </p:txBody>
      </p:sp>
      <p:sp>
        <p:nvSpPr>
          <p:cNvPr id="7" name="Text Placeholder 2">
            <a:extLst>
              <a:ext uri="{FF2B5EF4-FFF2-40B4-BE49-F238E27FC236}">
                <a16:creationId xmlns:a16="http://schemas.microsoft.com/office/drawing/2014/main" id="{79F4FA13-1B0F-36AE-5ABC-B4CBB917D7BB}"/>
              </a:ext>
            </a:extLst>
          </p:cNvPr>
          <p:cNvSpPr txBox="1">
            <a:spLocks/>
          </p:cNvSpPr>
          <p:nvPr/>
        </p:nvSpPr>
        <p:spPr bwMode="auto">
          <a:xfrm>
            <a:off x="6758607" y="1362032"/>
            <a:ext cx="5052391"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dirty="0"/>
              <a:t>Surveillance renforcée</a:t>
            </a:r>
          </a:p>
          <a:p>
            <a:r>
              <a:rPr lang="en-CA" sz="2400" dirty="0"/>
              <a:t>Lâchers de mouches stériles en cours</a:t>
            </a:r>
          </a:p>
        </p:txBody>
      </p:sp>
      <p:grpSp>
        <p:nvGrpSpPr>
          <p:cNvPr id="11" name="Group 10">
            <a:extLst>
              <a:ext uri="{FF2B5EF4-FFF2-40B4-BE49-F238E27FC236}">
                <a16:creationId xmlns:a16="http://schemas.microsoft.com/office/drawing/2014/main" id="{B4E616F5-07FD-82F1-74CF-4039306CACC7}"/>
              </a:ext>
            </a:extLst>
          </p:cNvPr>
          <p:cNvGrpSpPr/>
          <p:nvPr/>
        </p:nvGrpSpPr>
        <p:grpSpPr>
          <a:xfrm>
            <a:off x="7012469" y="2407939"/>
            <a:ext cx="4544669" cy="4063987"/>
            <a:chOff x="6758609" y="1832569"/>
            <a:chExt cx="4730592" cy="4381899"/>
          </a:xfrm>
        </p:grpSpPr>
        <p:pic>
          <p:nvPicPr>
            <p:cNvPr id="9" name="Picture 8">
              <a:extLst>
                <a:ext uri="{FF2B5EF4-FFF2-40B4-BE49-F238E27FC236}">
                  <a16:creationId xmlns:a16="http://schemas.microsoft.com/office/drawing/2014/main" id="{EFD3DB7B-2973-5C9B-B572-C10497728F60}"/>
                </a:ext>
              </a:extLst>
            </p:cNvPr>
            <p:cNvPicPr>
              <a:picLocks noChangeAspect="1"/>
            </p:cNvPicPr>
            <p:nvPr/>
          </p:nvPicPr>
          <p:blipFill>
            <a:blip r:embed="rId7"/>
            <a:stretch>
              <a:fillRect/>
            </a:stretch>
          </p:blipFill>
          <p:spPr>
            <a:xfrm>
              <a:off x="6758609" y="1832569"/>
              <a:ext cx="4730592" cy="4381899"/>
            </a:xfrm>
            <a:prstGeom prst="rect">
              <a:avLst/>
            </a:prstGeom>
            <a:ln>
              <a:noFill/>
            </a:ln>
            <a:effectLst>
              <a:outerShdw blurRad="292100" dist="139700" dir="2700000" algn="tl" rotWithShape="0">
                <a:srgbClr val="333333">
                  <a:alpha val="65000"/>
                </a:srgbClr>
              </a:outerShdw>
            </a:effectLst>
          </p:spPr>
        </p:pic>
        <p:sp>
          <p:nvSpPr>
            <p:cNvPr id="10" name="Star: 5 Points 9">
              <a:extLst>
                <a:ext uri="{FF2B5EF4-FFF2-40B4-BE49-F238E27FC236}">
                  <a16:creationId xmlns:a16="http://schemas.microsoft.com/office/drawing/2014/main" id="{61B7EACB-A983-2773-80E5-62B9EF5DF122}"/>
                </a:ext>
              </a:extLst>
            </p:cNvPr>
            <p:cNvSpPr/>
            <p:nvPr/>
          </p:nvSpPr>
          <p:spPr>
            <a:xfrm>
              <a:off x="9968947" y="5362160"/>
              <a:ext cx="159026" cy="14908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05229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46C0-0146-4FFA-8895-CB835BC68874}"/>
              </a:ext>
            </a:extLst>
          </p:cNvPr>
          <p:cNvSpPr>
            <a:spLocks noGrp="1"/>
          </p:cNvSpPr>
          <p:nvPr>
            <p:ph type="title"/>
          </p:nvPr>
        </p:nvSpPr>
        <p:spPr>
          <a:xfrm>
            <a:off x="1028700" y="441325"/>
            <a:ext cx="4486275" cy="839788"/>
          </a:xfrm>
        </p:spPr>
        <p:txBody>
          <a:bodyPr/>
          <a:lstStyle/>
          <a:p>
            <a:pPr>
              <a:defRPr/>
            </a:pPr>
            <a:r>
              <a:rPr lang="en-CA" dirty="0"/>
              <a:t>Canada</a:t>
            </a:r>
          </a:p>
        </p:txBody>
      </p:sp>
      <p:sp>
        <p:nvSpPr>
          <p:cNvPr id="57347" name="Text Placeholder 2">
            <a:extLst>
              <a:ext uri="{FF2B5EF4-FFF2-40B4-BE49-F238E27FC236}">
                <a16:creationId xmlns:a16="http://schemas.microsoft.com/office/drawing/2014/main" id="{D5A2ED57-B7DF-5197-3EA2-1884EADA1B75}"/>
              </a:ext>
            </a:extLst>
          </p:cNvPr>
          <p:cNvSpPr>
            <a:spLocks noGrp="1"/>
          </p:cNvSpPr>
          <p:nvPr>
            <p:ph type="body" sz="quarter" idx="13"/>
          </p:nvPr>
        </p:nvSpPr>
        <p:spPr>
          <a:xfrm>
            <a:off x="203201" y="1420813"/>
            <a:ext cx="5340349" cy="4014787"/>
          </a:xfrm>
        </p:spPr>
        <p:txBody>
          <a:bodyPr/>
          <a:lstStyle/>
          <a:p>
            <a:r>
              <a:rPr lang="en-US" altLang="en-US" dirty="0"/>
              <a:t>Les conditions environnementales nécessaires à leur survie font qu'il est improbable qu'ils puissent </a:t>
            </a:r>
            <a:r>
              <a:rPr lang="en-US" altLang="en-US" b="1" dirty="0"/>
              <a:t>s'établir </a:t>
            </a:r>
            <a:r>
              <a:rPr lang="en-US" altLang="en-US" dirty="0"/>
              <a:t>ici</a:t>
            </a:r>
          </a:p>
          <a:p>
            <a:r>
              <a:rPr lang="en-US" altLang="en-US" dirty="0"/>
              <a:t>Susceptible de geler ou de se rapprocher du gel</a:t>
            </a:r>
          </a:p>
          <a:p>
            <a:r>
              <a:rPr lang="en-US" altLang="en-US" dirty="0"/>
              <a:t>Besoin de 25-30C et d'une humidité relative de 30-70%.</a:t>
            </a:r>
          </a:p>
          <a:p>
            <a:r>
              <a:rPr lang="en-US" altLang="en-US" sz="1600" dirty="0">
                <a:hlinkClick r:id="rId3"/>
              </a:rPr>
              <a:t>https://www.cfsph.iastate.edu/Factsheets/pdfs/screwworm_myiasis.pdf </a:t>
            </a:r>
          </a:p>
          <a:p>
            <a:endParaRPr lang="en-US" altLang="en-US" dirty="0"/>
          </a:p>
        </p:txBody>
      </p:sp>
      <p:sp>
        <p:nvSpPr>
          <p:cNvPr id="57348" name="Slide Number Placeholder 3">
            <a:extLst>
              <a:ext uri="{FF2B5EF4-FFF2-40B4-BE49-F238E27FC236}">
                <a16:creationId xmlns:a16="http://schemas.microsoft.com/office/drawing/2014/main" id="{27A4009E-330C-1D65-349B-FCAC996F3CB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AC0A78A6-805D-4110-99CE-C9B3F8A89BEB}" type="slidenum">
              <a:rPr lang="en-US" altLang="en-US" sz="1200" smtClean="0">
                <a:solidFill>
                  <a:srgbClr val="898989"/>
                </a:solidFill>
              </a:rPr>
              <a:t>14</a:t>
            </a:fld>
            <a:endParaRPr lang="en-US" altLang="en-US" sz="1200">
              <a:solidFill>
                <a:srgbClr val="898989"/>
              </a:solidFill>
            </a:endParaRPr>
          </a:p>
        </p:txBody>
      </p:sp>
      <p:sp>
        <p:nvSpPr>
          <p:cNvPr id="57349" name="Text Placeholder 2">
            <a:extLst>
              <a:ext uri="{FF2B5EF4-FFF2-40B4-BE49-F238E27FC236}">
                <a16:creationId xmlns:a16="http://schemas.microsoft.com/office/drawing/2014/main" id="{E2B2DC9A-FA9C-AC2C-027F-7EA507381077}"/>
              </a:ext>
            </a:extLst>
          </p:cNvPr>
          <p:cNvSpPr txBox="1">
            <a:spLocks/>
          </p:cNvSpPr>
          <p:nvPr/>
        </p:nvSpPr>
        <p:spPr bwMode="auto">
          <a:xfrm>
            <a:off x="6176963" y="1420813"/>
            <a:ext cx="5340349"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CA" altLang="en-US" dirty="0"/>
              <a:t>Risque de cas associés aux voyages (humains, chiens, chevaux)</a:t>
            </a:r>
          </a:p>
          <a:p>
            <a:pPr marL="0" indent="0">
              <a:buNone/>
            </a:pPr>
            <a:endParaRPr lang="en-CA" altLang="en-US" dirty="0"/>
          </a:p>
          <a:p>
            <a:r>
              <a:rPr lang="en-CA" altLang="en-US" dirty="0"/>
              <a:t>Impact économique potentiel sur notre secteur bovin en raison des répercussions sur les États-Unis ( ?)</a:t>
            </a:r>
          </a:p>
          <a:p>
            <a:pPr lvl="1"/>
            <a:r>
              <a:rPr lang="en-CA" altLang="en-US" dirty="0"/>
              <a:t>Cela pourrait être bon pour nos exportations ?</a:t>
            </a:r>
          </a:p>
          <a:p>
            <a:pPr lvl="1"/>
            <a:r>
              <a:rPr lang="en-CA" altLang="en-US" dirty="0"/>
              <a:t>Restrictions à l'importation ?</a:t>
            </a:r>
          </a:p>
          <a:p>
            <a:endParaRPr lang="en-CA" altLang="en-US" dirty="0"/>
          </a:p>
          <a:p>
            <a:endParaRPr lang="en-CA" altLang="en-US" dirty="0"/>
          </a:p>
          <a:p>
            <a:endParaRPr lang="en-CA" altLang="en-US" dirty="0"/>
          </a:p>
        </p:txBody>
      </p:sp>
      <p:sp>
        <p:nvSpPr>
          <p:cNvPr id="57350" name="Title 1">
            <a:extLst>
              <a:ext uri="{FF2B5EF4-FFF2-40B4-BE49-F238E27FC236}">
                <a16:creationId xmlns:a16="http://schemas.microsoft.com/office/drawing/2014/main" id="{61C36706-5B45-39E9-1942-6AE6C3BA4C80}"/>
              </a:ext>
            </a:extLst>
          </p:cNvPr>
          <p:cNvSpPr txBox="1">
            <a:spLocks/>
          </p:cNvSpPr>
          <p:nvPr/>
        </p:nvSpPr>
        <p:spPr bwMode="auto">
          <a:xfrm>
            <a:off x="6280150" y="441325"/>
            <a:ext cx="44862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CA" altLang="en-US" sz="4400" b="1" dirty="0"/>
              <a:t>Et alors ?</a:t>
            </a:r>
          </a:p>
        </p:txBody>
      </p:sp>
    </p:spTree>
    <p:extLst>
      <p:ext uri="{BB962C8B-B14F-4D97-AF65-F5344CB8AC3E}">
        <p14:creationId xmlns:p14="http://schemas.microsoft.com/office/powerpoint/2010/main" val="398178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A74C-C295-CC66-08C3-935B4FA95C34}"/>
              </a:ext>
            </a:extLst>
          </p:cNvPr>
          <p:cNvSpPr>
            <a:spLocks noGrp="1"/>
          </p:cNvSpPr>
          <p:nvPr>
            <p:ph type="title"/>
          </p:nvPr>
        </p:nvSpPr>
        <p:spPr>
          <a:xfrm>
            <a:off x="198120" y="-16510"/>
            <a:ext cx="10515600" cy="1325563"/>
          </a:xfrm>
        </p:spPr>
        <p:txBody>
          <a:bodyPr/>
          <a:lstStyle/>
          <a:p>
            <a:r>
              <a:rPr lang="en-CA" dirty="0"/>
              <a:t>Maladie de la peau grumeleuse</a:t>
            </a:r>
          </a:p>
        </p:txBody>
      </p:sp>
      <p:sp>
        <p:nvSpPr>
          <p:cNvPr id="3" name="Text Placeholder 2">
            <a:extLst>
              <a:ext uri="{FF2B5EF4-FFF2-40B4-BE49-F238E27FC236}">
                <a16:creationId xmlns:a16="http://schemas.microsoft.com/office/drawing/2014/main" id="{289AF6F4-7C7F-B424-55BC-B5C47810A7EA}"/>
              </a:ext>
            </a:extLst>
          </p:cNvPr>
          <p:cNvSpPr>
            <a:spLocks noGrp="1"/>
          </p:cNvSpPr>
          <p:nvPr>
            <p:ph type="body" sz="quarter" idx="13"/>
          </p:nvPr>
        </p:nvSpPr>
        <p:spPr>
          <a:xfrm>
            <a:off x="559320" y="946145"/>
            <a:ext cx="7190778" cy="4014788"/>
          </a:xfrm>
        </p:spPr>
        <p:txBody>
          <a:bodyPr/>
          <a:lstStyle/>
          <a:p>
            <a:r>
              <a:rPr lang="en-CA" sz="2400" dirty="0">
                <a:hlinkClick r:id="rId3"/>
              </a:rPr>
              <a:t>Le Japon </a:t>
            </a:r>
            <a:r>
              <a:rPr lang="en-CA" sz="2400" dirty="0"/>
              <a:t>a signalé pour la première fois la présence de LSD</a:t>
            </a:r>
          </a:p>
          <a:p>
            <a:pPr lvl="1"/>
            <a:r>
              <a:rPr lang="en-CA" sz="2000" dirty="0"/>
              <a:t>Les premiers cas ont été signalés chez des bovins dans la ville d'</a:t>
            </a:r>
            <a:r>
              <a:rPr lang="en-CA" sz="2000" dirty="0" err="1"/>
              <a:t>Itoshima</a:t>
            </a:r>
            <a:r>
              <a:rPr lang="en-CA" sz="2000" dirty="0"/>
              <a:t>, préfecture de Fukuoka.</a:t>
            </a:r>
          </a:p>
          <a:p>
            <a:pPr lvl="1"/>
            <a:r>
              <a:rPr lang="en-CA" sz="2000" dirty="0"/>
              <a:t>16 </a:t>
            </a:r>
            <a:r>
              <a:rPr lang="en-CA" sz="2000" dirty="0" err="1"/>
              <a:t>cas</a:t>
            </a:r>
            <a:r>
              <a:rPr lang="en-CA" sz="2000" dirty="0"/>
              <a:t> au total signalés au 4 décembre</a:t>
            </a:r>
          </a:p>
          <a:p>
            <a:r>
              <a:rPr lang="en-CA" sz="2400" dirty="0"/>
              <a:t>Autres pays signalant des épidémies de LSD : </a:t>
            </a:r>
            <a:r>
              <a:rPr lang="en-CA" sz="2400" dirty="0">
                <a:hlinkClick r:id="rId4"/>
              </a:rPr>
              <a:t>Corée du Sud</a:t>
            </a:r>
            <a:r>
              <a:rPr lang="en-CA" sz="2400" dirty="0"/>
              <a:t>, </a:t>
            </a:r>
            <a:r>
              <a:rPr lang="en-CA" sz="2400" dirty="0">
                <a:hlinkClick r:id="rId5"/>
              </a:rPr>
              <a:t>Algérie</a:t>
            </a:r>
            <a:r>
              <a:rPr lang="en-CA" sz="2400" dirty="0"/>
              <a:t>, </a:t>
            </a:r>
            <a:r>
              <a:rPr lang="en-CA" sz="2400" dirty="0">
                <a:hlinkClick r:id="rId6"/>
              </a:rPr>
              <a:t>Tunisie</a:t>
            </a:r>
            <a:r>
              <a:rPr lang="en-CA" sz="2400" dirty="0"/>
              <a:t>, </a:t>
            </a:r>
            <a:r>
              <a:rPr lang="en-CA" sz="2400" dirty="0">
                <a:hlinkClick r:id="rId7"/>
              </a:rPr>
              <a:t>Chine</a:t>
            </a:r>
            <a:endParaRPr lang="en-CA" sz="2400" dirty="0"/>
          </a:p>
        </p:txBody>
      </p:sp>
      <p:sp>
        <p:nvSpPr>
          <p:cNvPr id="4" name="Slide Number Placeholder 3">
            <a:extLst>
              <a:ext uri="{FF2B5EF4-FFF2-40B4-BE49-F238E27FC236}">
                <a16:creationId xmlns:a16="http://schemas.microsoft.com/office/drawing/2014/main" id="{F4660531-29B8-CAD6-4E74-51A4B95B5452}"/>
              </a:ext>
            </a:extLst>
          </p:cNvPr>
          <p:cNvSpPr>
            <a:spLocks noGrp="1"/>
          </p:cNvSpPr>
          <p:nvPr>
            <p:ph type="sldNum" sz="quarter" idx="14"/>
          </p:nvPr>
        </p:nvSpPr>
        <p:spPr/>
        <p:txBody>
          <a:bodyPr/>
          <a:lstStyle/>
          <a:p>
            <a:pPr>
              <a:defRPr/>
            </a:pPr>
            <a:fld id="{590668F6-C837-436A-91CA-1BA1567FCE7A}" type="slidenum">
              <a:rPr lang="en-US" altLang="en-US" smtClean="0"/>
              <a:t>15</a:t>
            </a:fld>
            <a:endParaRPr lang="en-US" altLang="en-US"/>
          </a:p>
        </p:txBody>
      </p:sp>
      <p:pic>
        <p:nvPicPr>
          <p:cNvPr id="6" name="Picture 5">
            <a:extLst>
              <a:ext uri="{FF2B5EF4-FFF2-40B4-BE49-F238E27FC236}">
                <a16:creationId xmlns:a16="http://schemas.microsoft.com/office/drawing/2014/main" id="{F6872A33-D8B9-0497-A2AF-B10899AEE171}"/>
              </a:ext>
            </a:extLst>
          </p:cNvPr>
          <p:cNvPicPr>
            <a:picLocks noChangeAspect="1"/>
          </p:cNvPicPr>
          <p:nvPr/>
        </p:nvPicPr>
        <p:blipFill>
          <a:blip r:embed="rId8"/>
          <a:stretch>
            <a:fillRect/>
          </a:stretch>
        </p:blipFill>
        <p:spPr>
          <a:xfrm>
            <a:off x="7868444" y="946144"/>
            <a:ext cx="3645889" cy="2542217"/>
          </a:xfrm>
          <a:prstGeom prst="rect">
            <a:avLst/>
          </a:prstGeom>
          <a:ln w="19050">
            <a:solidFill>
              <a:schemeClr val="tx1"/>
            </a:solidFill>
          </a:ln>
        </p:spPr>
      </p:pic>
      <p:pic>
        <p:nvPicPr>
          <p:cNvPr id="8" name="Picture 7">
            <a:extLst>
              <a:ext uri="{FF2B5EF4-FFF2-40B4-BE49-F238E27FC236}">
                <a16:creationId xmlns:a16="http://schemas.microsoft.com/office/drawing/2014/main" id="{402D49CC-6FA4-399A-0319-33FFF8FD527E}"/>
              </a:ext>
            </a:extLst>
          </p:cNvPr>
          <p:cNvPicPr>
            <a:picLocks noChangeAspect="1"/>
          </p:cNvPicPr>
          <p:nvPr/>
        </p:nvPicPr>
        <p:blipFill>
          <a:blip r:embed="rId9"/>
          <a:stretch>
            <a:fillRect/>
          </a:stretch>
        </p:blipFill>
        <p:spPr>
          <a:xfrm>
            <a:off x="559319" y="3684270"/>
            <a:ext cx="10955013" cy="2672080"/>
          </a:xfrm>
          <a:prstGeom prst="rect">
            <a:avLst/>
          </a:prstGeom>
          <a:ln w="19050">
            <a:solidFill>
              <a:schemeClr val="tx1"/>
            </a:solidFill>
          </a:ln>
        </p:spPr>
      </p:pic>
      <p:sp>
        <p:nvSpPr>
          <p:cNvPr id="9" name="TextBox 7">
            <a:extLst>
              <a:ext uri="{FF2B5EF4-FFF2-40B4-BE49-F238E27FC236}">
                <a16:creationId xmlns:a16="http://schemas.microsoft.com/office/drawing/2014/main" id="{004E8065-20CA-41C0-B887-D1C3D4513EE9}"/>
              </a:ext>
            </a:extLst>
          </p:cNvPr>
          <p:cNvSpPr txBox="1">
            <a:spLocks noChangeArrowheads="1"/>
          </p:cNvSpPr>
          <p:nvPr/>
        </p:nvSpPr>
        <p:spPr bwMode="auto">
          <a:xfrm>
            <a:off x="528320" y="6295390"/>
            <a:ext cx="486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b="1" dirty="0"/>
              <a:t>Signaux LSD : mai 2015 - décembre 2024</a:t>
            </a:r>
            <a:endParaRPr lang="en-CA" altLang="en-US" sz="1400" dirty="0"/>
          </a:p>
        </p:txBody>
      </p:sp>
    </p:spTree>
    <p:extLst>
      <p:ext uri="{BB962C8B-B14F-4D97-AF65-F5344CB8AC3E}">
        <p14:creationId xmlns:p14="http://schemas.microsoft.com/office/powerpoint/2010/main" val="3766317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3CFA-AADF-CA33-6FF8-95D4A972F955}"/>
              </a:ext>
            </a:extLst>
          </p:cNvPr>
          <p:cNvSpPr>
            <a:spLocks noGrp="1"/>
          </p:cNvSpPr>
          <p:nvPr>
            <p:ph type="title"/>
          </p:nvPr>
        </p:nvSpPr>
        <p:spPr>
          <a:xfrm>
            <a:off x="346075" y="0"/>
            <a:ext cx="10515600" cy="1325563"/>
          </a:xfrm>
        </p:spPr>
        <p:txBody>
          <a:bodyPr/>
          <a:lstStyle/>
          <a:p>
            <a:pPr>
              <a:defRPr/>
            </a:pPr>
            <a:r>
              <a:rPr lang="en-US" sz="3200" dirty="0"/>
              <a:t>Virus de l</a:t>
            </a:r>
            <a:r>
              <a:rPr lang="en-US" sz="3200" dirty="0" err="1"/>
              <a:t>'Oropouche</a:t>
            </a:r>
            <a:endParaRPr lang="en-CA" sz="3200" dirty="0"/>
          </a:p>
        </p:txBody>
      </p:sp>
      <p:sp>
        <p:nvSpPr>
          <p:cNvPr id="41987" name="Text Placeholder 2">
            <a:extLst>
              <a:ext uri="{FF2B5EF4-FFF2-40B4-BE49-F238E27FC236}">
                <a16:creationId xmlns:a16="http://schemas.microsoft.com/office/drawing/2014/main" id="{630582F2-2A61-40AD-AD8A-B9A9489B2296}"/>
              </a:ext>
            </a:extLst>
          </p:cNvPr>
          <p:cNvSpPr>
            <a:spLocks noGrp="1"/>
          </p:cNvSpPr>
          <p:nvPr>
            <p:ph type="body" sz="quarter" idx="13"/>
          </p:nvPr>
        </p:nvSpPr>
        <p:spPr>
          <a:xfrm>
            <a:off x="346075" y="952273"/>
            <a:ext cx="6675211" cy="1143000"/>
          </a:xfrm>
        </p:spPr>
        <p:txBody>
          <a:bodyPr/>
          <a:lstStyle/>
          <a:p>
            <a:r>
              <a:rPr lang="en-CA" altLang="en-US" dirty="0"/>
              <a:t>L'OPS a publié une </a:t>
            </a:r>
            <a:r>
              <a:rPr lang="en-CA" altLang="en-US" dirty="0">
                <a:hlinkClick r:id="rId3"/>
              </a:rPr>
              <a:t>mise à jour épidémiologique </a:t>
            </a:r>
            <a:r>
              <a:rPr lang="en-CA" altLang="en-US" b="1" dirty="0"/>
              <a:t>sur le virus Oropouche </a:t>
            </a:r>
            <a:r>
              <a:rPr lang="en-CA" altLang="en-US" dirty="0"/>
              <a:t>dans les Amériques le 15 octobre 2024.</a:t>
            </a:r>
          </a:p>
          <a:p>
            <a:pPr marL="0" indent="0">
              <a:buNone/>
            </a:pPr>
            <a:endParaRPr lang="en-CA" altLang="en-US" dirty="0"/>
          </a:p>
        </p:txBody>
      </p:sp>
      <p:sp>
        <p:nvSpPr>
          <p:cNvPr id="41988" name="Slide Number Placeholder 3">
            <a:extLst>
              <a:ext uri="{FF2B5EF4-FFF2-40B4-BE49-F238E27FC236}">
                <a16:creationId xmlns:a16="http://schemas.microsoft.com/office/drawing/2014/main" id="{BAA3C2D3-0A79-FB5D-8EA4-ABDA429D650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0937CFB4-97AF-4978-82AA-2E27DB491B6A}" type="slidenum">
              <a:rPr lang="en-US" altLang="en-US" sz="1200" smtClean="0">
                <a:solidFill>
                  <a:srgbClr val="898989"/>
                </a:solidFill>
              </a:rPr>
              <a:t>16</a:t>
            </a:fld>
            <a:endParaRPr lang="en-US" altLang="en-US" sz="1200">
              <a:solidFill>
                <a:srgbClr val="898989"/>
              </a:solidFill>
            </a:endParaRPr>
          </a:p>
        </p:txBody>
      </p:sp>
      <p:sp>
        <p:nvSpPr>
          <p:cNvPr id="41989" name="Rectangle 4">
            <a:extLst>
              <a:ext uri="{FF2B5EF4-FFF2-40B4-BE49-F238E27FC236}">
                <a16:creationId xmlns:a16="http://schemas.microsoft.com/office/drawing/2014/main" id="{C394C0E9-FFAB-E24A-FA83-5CE16B363F6E}"/>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1990" name="Rectangle 2">
            <a:extLst>
              <a:ext uri="{FF2B5EF4-FFF2-40B4-BE49-F238E27FC236}">
                <a16:creationId xmlns:a16="http://schemas.microsoft.com/office/drawing/2014/main" id="{E7DE2EE2-46A0-011E-0D1E-274B8CF04C22}"/>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1991" name="Rectangle 4">
            <a:extLst>
              <a:ext uri="{FF2B5EF4-FFF2-40B4-BE49-F238E27FC236}">
                <a16:creationId xmlns:a16="http://schemas.microsoft.com/office/drawing/2014/main" id="{35E95544-D716-7E61-D7BD-45917C58D3E6}"/>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41992" name="Picture 2">
            <a:extLst>
              <a:ext uri="{FF2B5EF4-FFF2-40B4-BE49-F238E27FC236}">
                <a16:creationId xmlns:a16="http://schemas.microsoft.com/office/drawing/2014/main" id="{725567E0-7CFC-5476-F6B9-31B185625D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6169" y="193676"/>
            <a:ext cx="4552950" cy="27998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86C83F-8649-4D9A-3D00-BF077637BEB8}"/>
              </a:ext>
            </a:extLst>
          </p:cNvPr>
          <p:cNvSpPr/>
          <p:nvPr/>
        </p:nvSpPr>
        <p:spPr>
          <a:xfrm>
            <a:off x="7332210" y="3023736"/>
            <a:ext cx="4310062" cy="460375"/>
          </a:xfrm>
          <a:prstGeom prst="rect">
            <a:avLst/>
          </a:prstGeom>
        </p:spPr>
        <p:txBody>
          <a:bodyPr>
            <a:spAutoFit/>
          </a:bodyPr>
          <a:lstStyle/>
          <a:p>
            <a:pPr>
              <a:spcBef>
                <a:spcPts val="2000"/>
              </a:spcBef>
              <a:spcAft>
                <a:spcPts val="1000"/>
              </a:spcAft>
              <a:defRPr/>
            </a:pPr>
            <a:r>
              <a:rPr lang="en-US" sz="1200" dirty="0">
                <a:solidFill>
                  <a:srgbClr val="000000"/>
                </a:solidFill>
                <a:latin typeface="+mn-lt"/>
                <a:hlinkClick r:id="rId5"/>
              </a:rPr>
              <a:t>Virus de l'Oropouche : Aspects cliniques, épidémiologiques et moléculaires d'un </a:t>
            </a:r>
            <a:r>
              <a:rPr lang="en-US" sz="1200" dirty="0" err="1">
                <a:solidFill>
                  <a:srgbClr val="000000"/>
                </a:solidFill>
                <a:latin typeface="+mn-lt"/>
                <a:hlinkClick r:id="rId5"/>
              </a:rPr>
              <a:t>orthobunyavirus </a:t>
            </a:r>
            <a:r>
              <a:rPr lang="en-US" sz="1200" dirty="0">
                <a:solidFill>
                  <a:srgbClr val="000000"/>
                </a:solidFill>
                <a:latin typeface="+mn-lt"/>
                <a:hlinkClick r:id="rId5"/>
              </a:rPr>
              <a:t>négligé</a:t>
            </a:r>
            <a:endParaRPr lang="en-US" sz="1200" dirty="0">
              <a:solidFill>
                <a:srgbClr val="000000"/>
              </a:solidFill>
              <a:latin typeface="+mn-lt"/>
            </a:endParaRPr>
          </a:p>
        </p:txBody>
      </p:sp>
      <p:sp>
        <p:nvSpPr>
          <p:cNvPr id="41994" name="TextBox 5">
            <a:extLst>
              <a:ext uri="{FF2B5EF4-FFF2-40B4-BE49-F238E27FC236}">
                <a16:creationId xmlns:a16="http://schemas.microsoft.com/office/drawing/2014/main" id="{19EACFEA-31ED-3924-54DA-C7618E0F778D}"/>
              </a:ext>
            </a:extLst>
          </p:cNvPr>
          <p:cNvSpPr txBox="1">
            <a:spLocks noChangeArrowheads="1"/>
          </p:cNvSpPr>
          <p:nvPr/>
        </p:nvSpPr>
        <p:spPr bwMode="auto">
          <a:xfrm>
            <a:off x="346075" y="2079398"/>
            <a:ext cx="6888163" cy="425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CA" altLang="en-US" dirty="0"/>
              <a:t>OMS - </a:t>
            </a:r>
            <a:r>
              <a:rPr lang="en-CA" altLang="en-US" dirty="0">
                <a:hlinkClick r:id="rId6"/>
              </a:rPr>
              <a:t>DON Oropouche dans les Amériques</a:t>
            </a:r>
            <a:endParaRPr lang="en-CA" altLang="en-US" dirty="0"/>
          </a:p>
          <a:p>
            <a:pPr lvl="1"/>
            <a:r>
              <a:rPr lang="en-CA" altLang="en-US" dirty="0"/>
              <a:t>11 634 confirmés, deux décès</a:t>
            </a:r>
            <a:endParaRPr lang="en-CA" sz="1600" dirty="0"/>
          </a:p>
          <a:p>
            <a:r>
              <a:rPr lang="en-CA" sz="2400" dirty="0"/>
              <a:t>Cas au Québec, voyageur ayant récemment visité Cuba</a:t>
            </a:r>
            <a:endParaRPr lang="en-CA" altLang="en-US" sz="2400" dirty="0"/>
          </a:p>
          <a:p>
            <a:r>
              <a:rPr lang="en-CA" sz="2400" dirty="0"/>
              <a:t>Cuba a reconnu qu'il y avait environ 12 000 cas suspects d'Oropouche dans le pays, ce qui est nettement plus élevé que le dernier chiffre officiel de 506 cas confirmés (signalés jusqu'au début du mois d'août). </a:t>
            </a:r>
          </a:p>
          <a:p>
            <a:r>
              <a:rPr lang="en-CA" sz="2400" dirty="0">
                <a:hlinkClick r:id="rId7"/>
              </a:rPr>
              <a:t>Les données du CDC </a:t>
            </a:r>
            <a:r>
              <a:rPr lang="en-CA" sz="2400" dirty="0"/>
              <a:t>indiquent que les 90 cas d'Oropouche détectés en Floride étaient tous liés à un voyage à Cuba.</a:t>
            </a:r>
            <a:endParaRPr lang="en-CA" altLang="en-US" sz="3200" dirty="0"/>
          </a:p>
        </p:txBody>
      </p:sp>
      <p:pic>
        <p:nvPicPr>
          <p:cNvPr id="4" name="Picture 3">
            <a:extLst>
              <a:ext uri="{FF2B5EF4-FFF2-40B4-BE49-F238E27FC236}">
                <a16:creationId xmlns:a16="http://schemas.microsoft.com/office/drawing/2014/main" id="{C7C24DE7-1955-94E3-DB2A-02FBDE5A1FE7}"/>
              </a:ext>
            </a:extLst>
          </p:cNvPr>
          <p:cNvPicPr>
            <a:picLocks noChangeAspect="1"/>
          </p:cNvPicPr>
          <p:nvPr/>
        </p:nvPicPr>
        <p:blipFill>
          <a:blip r:embed="rId8"/>
          <a:stretch>
            <a:fillRect/>
          </a:stretch>
        </p:blipFill>
        <p:spPr>
          <a:xfrm>
            <a:off x="7439025" y="3640532"/>
            <a:ext cx="4611687" cy="2691825"/>
          </a:xfrm>
          <a:prstGeom prst="rect">
            <a:avLst/>
          </a:prstGeom>
          <a:ln w="12700">
            <a:solidFill>
              <a:schemeClr val="tx1"/>
            </a:solidFill>
          </a:ln>
        </p:spPr>
      </p:pic>
    </p:spTree>
    <p:extLst>
      <p:ext uri="{BB962C8B-B14F-4D97-AF65-F5344CB8AC3E}">
        <p14:creationId xmlns:p14="http://schemas.microsoft.com/office/powerpoint/2010/main" val="525101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0556-BAE5-C4EC-D4B3-7FDA573D4E24}"/>
              </a:ext>
            </a:extLst>
          </p:cNvPr>
          <p:cNvSpPr>
            <a:spLocks noGrp="1"/>
          </p:cNvSpPr>
          <p:nvPr>
            <p:ph type="title"/>
          </p:nvPr>
        </p:nvSpPr>
        <p:spPr>
          <a:xfrm>
            <a:off x="346075" y="0"/>
            <a:ext cx="10515600" cy="1325563"/>
          </a:xfrm>
        </p:spPr>
        <p:txBody>
          <a:bodyPr/>
          <a:lstStyle/>
          <a:p>
            <a:pPr>
              <a:defRPr/>
            </a:pPr>
            <a:r>
              <a:rPr lang="en-US" sz="3200" dirty="0"/>
              <a:t>Virus de l'Oropouche - Résultats et rapports scientifiques</a:t>
            </a:r>
            <a:endParaRPr lang="en-CA" sz="3200" dirty="0"/>
          </a:p>
        </p:txBody>
      </p:sp>
      <p:sp>
        <p:nvSpPr>
          <p:cNvPr id="44035" name="Text Placeholder 2">
            <a:extLst>
              <a:ext uri="{FF2B5EF4-FFF2-40B4-BE49-F238E27FC236}">
                <a16:creationId xmlns:a16="http://schemas.microsoft.com/office/drawing/2014/main" id="{F7063ED2-2CA6-687D-4056-B694BC63D389}"/>
              </a:ext>
            </a:extLst>
          </p:cNvPr>
          <p:cNvSpPr>
            <a:spLocks noGrp="1"/>
          </p:cNvSpPr>
          <p:nvPr>
            <p:ph type="body" sz="quarter" idx="13"/>
          </p:nvPr>
        </p:nvSpPr>
        <p:spPr>
          <a:xfrm>
            <a:off x="346075" y="1093788"/>
            <a:ext cx="11704638" cy="4316412"/>
          </a:xfrm>
        </p:spPr>
        <p:txBody>
          <a:bodyPr/>
          <a:lstStyle/>
          <a:p>
            <a:r>
              <a:rPr lang="en-CA" sz="2000" dirty="0">
                <a:hlinkClick r:id="rId3"/>
              </a:rPr>
              <a:t>Réémergence du virus de l'Oropouche dans les Amériques et risque de propagation aux États-Unis et dans ses territoires, 2024</a:t>
            </a:r>
            <a:endParaRPr lang="en-CA" sz="2000" dirty="0">
              <a:hlinkClick r:id="rId4"/>
            </a:endParaRPr>
          </a:p>
          <a:p>
            <a:r>
              <a:rPr lang="en-CA" sz="2000" dirty="0">
                <a:hlinkClick r:id="rId4"/>
              </a:rPr>
              <a:t>Infections mortelles par le virus de l'Oropouche dans les régions non endémiques, Brésil, 2024</a:t>
            </a:r>
            <a:endParaRPr lang="en-CA" altLang="en-US" sz="2000" dirty="0">
              <a:hlinkClick r:id="rId5"/>
            </a:endParaRPr>
          </a:p>
          <a:p>
            <a:r>
              <a:rPr lang="en-CA" altLang="en-US" sz="2000" dirty="0">
                <a:hlinkClick r:id="rId5"/>
              </a:rPr>
              <a:t>Expansion du virus de l'Oropouche dans les régions brésiliennes non endémiques : analyse de la caractérisation génomique et des facteurs écologiques</a:t>
            </a:r>
            <a:endParaRPr lang="en-CA" altLang="en-US" sz="2000" dirty="0"/>
          </a:p>
          <a:p>
            <a:r>
              <a:rPr lang="en-CA" altLang="en-US" sz="2000" dirty="0">
                <a:hlinkClick r:id="rId6"/>
              </a:rPr>
              <a:t>Caractérisation du génome complet du premier isolat du virus de l'oropouche importé de Cuba en Europe</a:t>
            </a:r>
            <a:endParaRPr lang="en-CA" altLang="en-US" sz="2000" dirty="0"/>
          </a:p>
          <a:p>
            <a:r>
              <a:rPr lang="en-CA" altLang="en-US" sz="2000" dirty="0">
                <a:hlinkClick r:id="rId7"/>
              </a:rPr>
              <a:t>Co-circulation de 2 lignées du virus de l'Oropouche, bassin de l'Amazone, Colombie, 2024</a:t>
            </a:r>
            <a:endParaRPr lang="en-CA" altLang="en-US" sz="2000" dirty="0"/>
          </a:p>
          <a:p>
            <a:r>
              <a:rPr lang="en-CA" altLang="en-US" sz="2000" dirty="0">
                <a:hlinkClick r:id="rId8"/>
              </a:rPr>
              <a:t>Cas humains d'un nouveau virus Oropouche </a:t>
            </a:r>
            <a:r>
              <a:rPr lang="en-CA" altLang="en-US" sz="2000" dirty="0" err="1">
                <a:hlinkClick r:id="rId8"/>
              </a:rPr>
              <a:t>réassorti</a:t>
            </a:r>
            <a:r>
              <a:rPr lang="en-CA" altLang="en-US" sz="2000" dirty="0">
                <a:hlinkClick r:id="rId8"/>
              </a:rPr>
              <a:t> dans la région de l'Amazonie brésilienne</a:t>
            </a:r>
            <a:endParaRPr lang="en-CA" altLang="en-US" sz="2000" dirty="0"/>
          </a:p>
          <a:p>
            <a:r>
              <a:rPr lang="en-CA" altLang="en-US" sz="2000" dirty="0">
                <a:hlinkClick r:id="rId9"/>
              </a:rPr>
              <a:t>Virus d'Oropouche compatible avec la réplication dans le sperme d'un voyageur revenant de Cuba en Italie, 2024</a:t>
            </a:r>
            <a:endParaRPr lang="en-CA" altLang="en-US" sz="2000" dirty="0"/>
          </a:p>
          <a:p>
            <a:endParaRPr lang="en-CA" altLang="en-US" sz="2000" dirty="0"/>
          </a:p>
        </p:txBody>
      </p:sp>
      <p:sp>
        <p:nvSpPr>
          <p:cNvPr id="44036" name="Slide Number Placeholder 3">
            <a:extLst>
              <a:ext uri="{FF2B5EF4-FFF2-40B4-BE49-F238E27FC236}">
                <a16:creationId xmlns:a16="http://schemas.microsoft.com/office/drawing/2014/main" id="{94B674A7-F821-533D-4653-BA46C4229CB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4740562-301C-4AEB-9D95-E7CC660314B6}" type="slidenum">
              <a:rPr lang="en-US" altLang="en-US" sz="1200" smtClean="0">
                <a:solidFill>
                  <a:srgbClr val="898989"/>
                </a:solidFill>
              </a:rPr>
              <a:t>17</a:t>
            </a:fld>
            <a:endParaRPr lang="en-US" altLang="en-US" sz="1200">
              <a:solidFill>
                <a:srgbClr val="898989"/>
              </a:solidFill>
            </a:endParaRPr>
          </a:p>
        </p:txBody>
      </p:sp>
      <p:sp>
        <p:nvSpPr>
          <p:cNvPr id="44037" name="Rectangle 4">
            <a:extLst>
              <a:ext uri="{FF2B5EF4-FFF2-40B4-BE49-F238E27FC236}">
                <a16:creationId xmlns:a16="http://schemas.microsoft.com/office/drawing/2014/main" id="{763ABA2C-61E4-187F-A4CB-6437DD88D92B}"/>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8" name="Rectangle 2">
            <a:extLst>
              <a:ext uri="{FF2B5EF4-FFF2-40B4-BE49-F238E27FC236}">
                <a16:creationId xmlns:a16="http://schemas.microsoft.com/office/drawing/2014/main" id="{BDB50D41-1DD7-9EDC-2F49-0F7015968EE8}"/>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9" name="Rectangle 4">
            <a:extLst>
              <a:ext uri="{FF2B5EF4-FFF2-40B4-BE49-F238E27FC236}">
                <a16:creationId xmlns:a16="http://schemas.microsoft.com/office/drawing/2014/main" id="{68567583-076B-D55E-8543-EC54810FDC23}"/>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ABB5-5520-71C1-6389-135F9F60A1F2}"/>
              </a:ext>
            </a:extLst>
          </p:cNvPr>
          <p:cNvSpPr>
            <a:spLocks noGrp="1"/>
          </p:cNvSpPr>
          <p:nvPr>
            <p:ph type="title"/>
          </p:nvPr>
        </p:nvSpPr>
        <p:spPr>
          <a:xfrm>
            <a:off x="114300" y="-95695"/>
            <a:ext cx="10515600" cy="1325563"/>
          </a:xfrm>
        </p:spPr>
        <p:txBody>
          <a:bodyPr/>
          <a:lstStyle/>
          <a:p>
            <a:pPr>
              <a:defRPr/>
            </a:pPr>
            <a:r>
              <a:rPr lang="en-CA" sz="3200" dirty="0"/>
              <a:t>Résultats scientifiques</a:t>
            </a:r>
          </a:p>
        </p:txBody>
      </p:sp>
      <p:sp>
        <p:nvSpPr>
          <p:cNvPr id="43011" name="Text Placeholder 5">
            <a:extLst>
              <a:ext uri="{FF2B5EF4-FFF2-40B4-BE49-F238E27FC236}">
                <a16:creationId xmlns:a16="http://schemas.microsoft.com/office/drawing/2014/main" id="{6EB7E72E-C3DC-8889-B5B9-8E9AE4206ED8}"/>
              </a:ext>
            </a:extLst>
          </p:cNvPr>
          <p:cNvSpPr>
            <a:spLocks noGrp="1"/>
          </p:cNvSpPr>
          <p:nvPr>
            <p:ph type="body" sz="quarter" idx="13"/>
          </p:nvPr>
        </p:nvSpPr>
        <p:spPr>
          <a:xfrm>
            <a:off x="226201" y="831552"/>
            <a:ext cx="11671632" cy="4835599"/>
          </a:xfrm>
        </p:spPr>
        <p:txBody>
          <a:bodyPr/>
          <a:lstStyle/>
          <a:p>
            <a:pPr>
              <a:defRPr/>
            </a:pPr>
            <a:r>
              <a:rPr lang="en-CA" sz="1800" dirty="0">
                <a:hlinkClick r:id="rId3"/>
              </a:rPr>
              <a:t>Un nouvel </a:t>
            </a:r>
            <a:r>
              <a:rPr lang="en-CA" sz="1800" dirty="0" err="1">
                <a:hlinkClick r:id="rId3"/>
              </a:rPr>
              <a:t>orthonairovirus </a:t>
            </a:r>
            <a:r>
              <a:rPr lang="en-CA" sz="1800" dirty="0">
                <a:hlinkClick r:id="rId3"/>
              </a:rPr>
              <a:t>associé à une maladie fébrile chez l'homme </a:t>
            </a:r>
            <a:r>
              <a:rPr lang="en-CA" sz="1800" dirty="0"/>
              <a:t>- Wetland virus</a:t>
            </a:r>
          </a:p>
          <a:p>
            <a:pPr>
              <a:defRPr/>
            </a:pPr>
            <a:r>
              <a:rPr lang="en-CA" sz="1800" i="1" dirty="0">
                <a:hlinkClick r:id="rId4"/>
              </a:rPr>
              <a:t>L'Aedes aegypti </a:t>
            </a:r>
            <a:r>
              <a:rPr lang="en-CA" sz="1800" dirty="0">
                <a:hlinkClick r:id="rId4"/>
              </a:rPr>
              <a:t>découvert dans l'Oregon pour la première fois</a:t>
            </a:r>
            <a:endParaRPr lang="en-CA" sz="1800" dirty="0"/>
          </a:p>
          <a:p>
            <a:pPr>
              <a:defRPr/>
            </a:pPr>
            <a:r>
              <a:rPr lang="en-CA" sz="1800" dirty="0">
                <a:hlinkClick r:id="rId5"/>
              </a:rPr>
              <a:t>Rôle de la plasticité phénotypique des vecteurs dans la transmission des maladies, illustré par la propagation du virus de la dengue par Aedes albopictus</a:t>
            </a:r>
            <a:endParaRPr lang="en-CA" sz="1800" dirty="0"/>
          </a:p>
          <a:p>
            <a:pPr>
              <a:defRPr/>
            </a:pPr>
            <a:r>
              <a:rPr lang="en-CA" sz="1800" dirty="0">
                <a:hlinkClick r:id="rId6"/>
              </a:rPr>
              <a:t>Encéphalite à virus Powassan chez un enfant de 9 ans </a:t>
            </a:r>
            <a:r>
              <a:rPr lang="en-CA" sz="1800" dirty="0"/>
              <a:t>- Ontario</a:t>
            </a:r>
            <a:endParaRPr lang="en-CA" sz="1200" dirty="0">
              <a:cs typeface="Calibri" panose="020F0502020204030204" pitchFamily="34" charset="0"/>
            </a:endParaRPr>
          </a:p>
          <a:p>
            <a:pPr>
              <a:defRPr/>
            </a:pPr>
            <a:r>
              <a:rPr lang="en-CA" sz="1800" dirty="0">
                <a:hlinkClick r:id="rId7"/>
              </a:rPr>
              <a:t>Virus de la stomatite vésiculaire détecté chez les moucherons piqueurs et les mouches noires lors de l'épidémie de 2023 dans le sud de la Californie</a:t>
            </a:r>
            <a:endParaRPr lang="en-CA" sz="1800" dirty="0"/>
          </a:p>
          <a:p>
            <a:pPr>
              <a:defRPr/>
            </a:pPr>
            <a:r>
              <a:rPr lang="en-CA" sz="1800" dirty="0">
                <a:hlinkClick r:id="rId8"/>
              </a:rPr>
              <a:t>Nouveau virus de la </a:t>
            </a:r>
            <a:r>
              <a:rPr lang="en-CA" sz="1800" dirty="0" err="1">
                <a:hlinkClick r:id="rId8"/>
              </a:rPr>
              <a:t>gastro </a:t>
            </a:r>
            <a:r>
              <a:rPr lang="en-CA" sz="1800" dirty="0">
                <a:hlinkClick r:id="rId8"/>
              </a:rPr>
              <a:t>porcine chez des porcelets diarrhéiques dans la province de Jiangxi, en Chine : Prévalence, séquence du génome et pathogénicité</a:t>
            </a:r>
            <a:endParaRPr lang="en-CA" sz="1800" dirty="0"/>
          </a:p>
          <a:p>
            <a:pPr>
              <a:defRPr/>
            </a:pPr>
            <a:r>
              <a:rPr lang="en-CA" sz="1800" dirty="0">
                <a:hlinkClick r:id="rId9"/>
              </a:rPr>
              <a:t>Détection du sérotype 4 du virus de la dengue au Panama après 23 ans sans circulation</a:t>
            </a:r>
            <a:endParaRPr lang="en-CA" sz="1800" dirty="0"/>
          </a:p>
          <a:p>
            <a:pPr>
              <a:defRPr/>
            </a:pPr>
            <a:r>
              <a:rPr lang="en-CA" sz="1800" dirty="0">
                <a:hlinkClick r:id="rId10"/>
              </a:rPr>
              <a:t>Identification d'un virus nouvellement découvert chez les moustiques Culex et </a:t>
            </a:r>
            <a:r>
              <a:rPr lang="en-CA" sz="1800" dirty="0" err="1">
                <a:hlinkClick r:id="rId10"/>
              </a:rPr>
              <a:t>Armigeres </a:t>
            </a:r>
            <a:r>
              <a:rPr lang="en-CA" sz="1800" dirty="0">
                <a:hlinkClick r:id="rId10"/>
              </a:rPr>
              <a:t>en Chine</a:t>
            </a:r>
            <a:endParaRPr lang="en-CA" sz="1800" dirty="0"/>
          </a:p>
          <a:p>
            <a:pPr>
              <a:defRPr/>
            </a:pPr>
            <a:r>
              <a:rPr lang="en-CA" sz="1800" dirty="0">
                <a:hlinkClick r:id="rId11"/>
              </a:rPr>
              <a:t>Série de patients infectés par le nouveau virus </a:t>
            </a:r>
            <a:r>
              <a:rPr lang="en-CA" sz="1800" dirty="0" err="1">
                <a:hlinkClick r:id="rId11"/>
              </a:rPr>
              <a:t>Yezo </a:t>
            </a:r>
            <a:r>
              <a:rPr lang="en-CA" sz="1800" dirty="0">
                <a:hlinkClick r:id="rId11"/>
              </a:rPr>
              <a:t>transmis par les tiques en Chine : surveillance active et analyse génomique</a:t>
            </a:r>
            <a:endParaRPr lang="en-CA" sz="1800" dirty="0"/>
          </a:p>
          <a:p>
            <a:pPr>
              <a:defRPr/>
            </a:pPr>
            <a:r>
              <a:rPr lang="en-CA" sz="1800" dirty="0">
                <a:hlinkClick r:id="rId12"/>
              </a:rPr>
              <a:t>Maladie transmise par les tiques avec co-infection par le virus </a:t>
            </a:r>
            <a:r>
              <a:rPr lang="en-CA" sz="1800" dirty="0" err="1">
                <a:hlinkClick r:id="rId12"/>
              </a:rPr>
              <a:t>Yezo </a:t>
            </a:r>
            <a:r>
              <a:rPr lang="en-CA" sz="1800" dirty="0">
                <a:hlinkClick r:id="rId12"/>
              </a:rPr>
              <a:t>et Borrelia miyamotoi</a:t>
            </a:r>
            <a:endParaRPr lang="en-CA" sz="1800" dirty="0"/>
          </a:p>
          <a:p>
            <a:pPr>
              <a:defRPr/>
            </a:pPr>
            <a:r>
              <a:rPr lang="en-CA" sz="1800" dirty="0">
                <a:hlinkClick r:id="rId13"/>
              </a:rPr>
              <a:t>Intégration de relevés systématiques et de données historiques pour modéliser la distribution d'</a:t>
            </a:r>
            <a:r>
              <a:rPr lang="en-CA" sz="1800" dirty="0" err="1">
                <a:hlinkClick r:id="rId13"/>
              </a:rPr>
              <a:t>Ornithodoros turicata </a:t>
            </a:r>
            <a:r>
              <a:rPr lang="en-CA" sz="1800" dirty="0">
                <a:hlinkClick r:id="rId13"/>
              </a:rPr>
              <a:t>americanus, un vecteur de préoccupation épidémiologique en Amérique du Nord</a:t>
            </a:r>
            <a:endParaRPr lang="en-CA" sz="1800" dirty="0"/>
          </a:p>
          <a:p>
            <a:pPr>
              <a:defRPr/>
            </a:pPr>
            <a:r>
              <a:rPr lang="en-CA" sz="1800" dirty="0">
                <a:hlinkClick r:id="rId14"/>
              </a:rPr>
              <a:t>Première détection du virus de la </a:t>
            </a:r>
            <a:r>
              <a:rPr lang="en-CA" sz="1800" dirty="0" err="1">
                <a:hlinkClick r:id="rId14"/>
              </a:rPr>
              <a:t>bagaza </a:t>
            </a:r>
            <a:r>
              <a:rPr lang="en-CA" sz="1800" dirty="0">
                <a:hlinkClick r:id="rId14"/>
              </a:rPr>
              <a:t>chez la pie commune (Pica pica), Portugal 2023</a:t>
            </a:r>
            <a:endParaRPr lang="en-CA" sz="1800" dirty="0"/>
          </a:p>
          <a:p>
            <a:pPr>
              <a:defRPr/>
            </a:pPr>
            <a:endParaRPr lang="en-CA" sz="1800" dirty="0"/>
          </a:p>
        </p:txBody>
      </p:sp>
      <p:sp>
        <p:nvSpPr>
          <p:cNvPr id="46084" name="Slide Number Placeholder 4">
            <a:extLst>
              <a:ext uri="{FF2B5EF4-FFF2-40B4-BE49-F238E27FC236}">
                <a16:creationId xmlns:a16="http://schemas.microsoft.com/office/drawing/2014/main" id="{85D01EE1-C149-5AE0-9571-DA9B3D7DE866}"/>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2C58574-E8ED-4ED4-8D14-417BB68857D5}" type="slidenum">
              <a:rPr lang="en-US" altLang="en-US" sz="1200" smtClean="0">
                <a:solidFill>
                  <a:srgbClr val="898989"/>
                </a:solidFill>
              </a:rPr>
              <a:t>18</a:t>
            </a:fld>
            <a:endParaRPr lang="en-US" altLang="en-US" sz="1200">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C81A-725B-EA45-430B-187D0A0D521E}"/>
              </a:ext>
            </a:extLst>
          </p:cNvPr>
          <p:cNvSpPr>
            <a:spLocks noGrp="1"/>
          </p:cNvSpPr>
          <p:nvPr>
            <p:ph type="title"/>
          </p:nvPr>
        </p:nvSpPr>
        <p:spPr>
          <a:xfrm>
            <a:off x="92075" y="-38100"/>
            <a:ext cx="10515600" cy="1325563"/>
          </a:xfrm>
        </p:spPr>
        <p:txBody>
          <a:bodyPr/>
          <a:lstStyle/>
          <a:p>
            <a:pPr>
              <a:defRPr/>
            </a:pPr>
            <a:r>
              <a:rPr lang="en-CA" sz="3200" dirty="0"/>
              <a:t>Résultats scientifiques</a:t>
            </a:r>
          </a:p>
        </p:txBody>
      </p:sp>
      <p:sp>
        <p:nvSpPr>
          <p:cNvPr id="48131" name="Text Placeholder 5">
            <a:extLst>
              <a:ext uri="{FF2B5EF4-FFF2-40B4-BE49-F238E27FC236}">
                <a16:creationId xmlns:a16="http://schemas.microsoft.com/office/drawing/2014/main" id="{E472018F-9E79-D2ED-A3BD-60B1DEA5A4AF}"/>
              </a:ext>
            </a:extLst>
          </p:cNvPr>
          <p:cNvSpPr>
            <a:spLocks noGrp="1"/>
          </p:cNvSpPr>
          <p:nvPr>
            <p:ph type="body" sz="quarter" idx="13"/>
          </p:nvPr>
        </p:nvSpPr>
        <p:spPr>
          <a:xfrm>
            <a:off x="268398" y="941388"/>
            <a:ext cx="11439525" cy="5761037"/>
          </a:xfrm>
        </p:spPr>
        <p:txBody>
          <a:bodyPr/>
          <a:lstStyle/>
          <a:p>
            <a:r>
              <a:rPr lang="en-CA" altLang="en-US" sz="1800" dirty="0">
                <a:hlinkClick r:id="rId3"/>
              </a:rPr>
              <a:t>Preuves d'infections humaines par le virus du Bourbon, Caroline du Nord, États-Unis</a:t>
            </a:r>
            <a:endParaRPr lang="en-CA" altLang="en-US" sz="1800" dirty="0">
              <a:hlinkClick r:id="rId4"/>
            </a:endParaRPr>
          </a:p>
          <a:p>
            <a:r>
              <a:rPr lang="en-CA" altLang="en-US" sz="1800" dirty="0">
                <a:hlinkClick r:id="rId4"/>
              </a:rPr>
              <a:t>Preuve de la présence des lignées 1 et 3 du virus du Nil occidental chez une personne atteinte d'une maladie neuro-invasive, Nebraska, États-Unis, 2023</a:t>
            </a:r>
            <a:endParaRPr lang="en-CA" altLang="en-US" sz="1800" dirty="0"/>
          </a:p>
          <a:p>
            <a:r>
              <a:rPr lang="en-CA" altLang="en-US" sz="1800" dirty="0">
                <a:ea typeface="Calibri" panose="020F0502020204030204" pitchFamily="34" charset="0"/>
                <a:cs typeface="Times New Roman" panose="02020603050405020304" pitchFamily="18" charset="0"/>
                <a:hlinkClick r:id="rId5"/>
              </a:rPr>
              <a:t>Augmentation rapide de la séroprévalence des anticorps de Borrelia burgdorferi chez les chiens, nord-ouest de la Caroline du Nord, États-Unis, 2017-20211</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6"/>
              </a:rPr>
              <a:t>Première détection de la mutation </a:t>
            </a:r>
            <a:r>
              <a:rPr lang="en-CA" altLang="en-US" sz="1800" dirty="0" err="1">
                <a:ea typeface="Calibri" panose="020F0502020204030204" pitchFamily="34" charset="0"/>
                <a:cs typeface="Times New Roman" panose="02020603050405020304" pitchFamily="18" charset="0"/>
                <a:hlinkClick r:id="rId6"/>
              </a:rPr>
              <a:t>kdr </a:t>
            </a:r>
            <a:r>
              <a:rPr lang="en-CA" altLang="en-US" sz="1800" dirty="0">
                <a:ea typeface="Calibri" panose="020F0502020204030204" pitchFamily="34" charset="0"/>
                <a:cs typeface="Times New Roman" panose="02020603050405020304" pitchFamily="18" charset="0"/>
                <a:hlinkClick r:id="rId6"/>
              </a:rPr>
              <a:t>V410L dans les populations d'Aedes aegypti d'Argentine, étayée par des preuves toxicologiques</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7"/>
              </a:rPr>
              <a:t>Identification et caractérisation de deux souches atypiques du virus de la fièvre catarrhale du mouton en Tunisie</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rPr>
              <a:t>CDC MMWR - </a:t>
            </a:r>
            <a:r>
              <a:rPr lang="en-CA" altLang="en-US" sz="1800" dirty="0">
                <a:ea typeface="Calibri" panose="020F0502020204030204" pitchFamily="34" charset="0"/>
                <a:cs typeface="Times New Roman" panose="02020603050405020304" pitchFamily="18" charset="0"/>
                <a:hlinkClick r:id="rId8"/>
              </a:rPr>
              <a:t>Fièvre boutonneuse des montagnes Rocheuses grave et mortelle après exposition à </a:t>
            </a:r>
            <a:r>
              <a:rPr lang="en-CA" altLang="en-US" sz="1800" dirty="0" err="1">
                <a:ea typeface="Calibri" panose="020F0502020204030204" pitchFamily="34" charset="0"/>
                <a:cs typeface="Times New Roman" panose="02020603050405020304" pitchFamily="18" charset="0"/>
                <a:hlinkClick r:id="rId8"/>
              </a:rPr>
              <a:t>Tecate</a:t>
            </a:r>
            <a:r>
              <a:rPr lang="en-CA" altLang="en-US" sz="1800" dirty="0">
                <a:ea typeface="Calibri" panose="020F0502020204030204" pitchFamily="34" charset="0"/>
                <a:cs typeface="Times New Roman" panose="02020603050405020304" pitchFamily="18" charset="0"/>
                <a:hlinkClick r:id="rId8"/>
              </a:rPr>
              <a:t>, Mexique - Californie, juillet 2023-janvier 2024</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9"/>
              </a:rPr>
              <a:t>Fièvre boutonneuse des montagnes Rocheuses chez les enfants le long de la frontière entre les États-Unis et le Mexique, 2017-2023</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10"/>
              </a:rPr>
              <a:t>Actes de la conférence : Traiter les oiseaux sauvages avec de l'ivermectine par le biais de mangeoires pour réduire le risque de transmission du virus du Nil occidental dans le Colorado</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11"/>
              </a:rPr>
              <a:t>Détection et caractérisation évolutive des arbovirus chez les moustiques et les moucherons piqueurs de l'île de Hainan, Chine, 2019-2023</a:t>
            </a:r>
            <a:endParaRPr lang="en-CA" altLang="en-US" sz="1800" dirty="0">
              <a:ea typeface="Calibri" panose="020F0502020204030204" pitchFamily="34" charset="0"/>
              <a:cs typeface="Times New Roman" panose="02020603050405020304" pitchFamily="18" charset="0"/>
            </a:endParaRPr>
          </a:p>
          <a:p>
            <a:endParaRPr lang="en-CA" altLang="en-US" sz="1800" dirty="0">
              <a:ea typeface="Calibri" panose="020F0502020204030204" pitchFamily="34" charset="0"/>
              <a:cs typeface="Times New Roman" panose="02020603050405020304" pitchFamily="18" charset="0"/>
            </a:endParaRPr>
          </a:p>
          <a:p>
            <a:endParaRPr lang="en-CA" altLang="en-US" sz="1800" dirty="0">
              <a:ea typeface="Calibri" panose="020F0502020204030204" pitchFamily="34" charset="0"/>
              <a:cs typeface="Times New Roman" panose="02020603050405020304" pitchFamily="18" charset="0"/>
            </a:endParaRPr>
          </a:p>
        </p:txBody>
      </p:sp>
      <p:sp>
        <p:nvSpPr>
          <p:cNvPr id="48132" name="Slide Number Placeholder 4">
            <a:extLst>
              <a:ext uri="{FF2B5EF4-FFF2-40B4-BE49-F238E27FC236}">
                <a16:creationId xmlns:a16="http://schemas.microsoft.com/office/drawing/2014/main" id="{05D57486-E2E2-2CF3-90FF-B1E8427D33AA}"/>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93B1C9E-986E-4CAF-A0A1-E84AD32F7BD9}" type="slidenum">
              <a:rPr lang="en-US" altLang="en-US" sz="1200" smtClean="0">
                <a:solidFill>
                  <a:srgbClr val="898989"/>
                </a:solidFill>
              </a:rPr>
              <a:t>19</a:t>
            </a:fld>
            <a:endParaRPr lang="en-US" altLang="en-US" sz="1200">
              <a:solidFill>
                <a:srgbClr val="8989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44488" y="860425"/>
            <a:ext cx="7078662" cy="5675313"/>
          </a:xfrm>
        </p:spPr>
        <p:txBody>
          <a:bodyPr/>
          <a:lstStyle/>
          <a:p>
            <a:pPr marL="0" indent="0">
              <a:buFont typeface="Arial" panose="020B0604020202020204" pitchFamily="34" charset="0"/>
              <a:buNone/>
              <a:defRPr/>
            </a:pPr>
            <a:endParaRPr lang="en-CA" altLang="en-US" dirty="0"/>
          </a:p>
          <a:p>
            <a:pPr>
              <a:defRPr/>
            </a:pPr>
            <a:endParaRPr lang="en-CA" altLang="en-US" dirty="0"/>
          </a:p>
          <a:p>
            <a:pPr>
              <a:defRPr/>
            </a:pPr>
            <a:endParaRPr lang="en-CA" altLang="en-US" dirty="0"/>
          </a:p>
          <a:p>
            <a:pPr lvl="1">
              <a:defRPr/>
            </a:pPr>
            <a:endParaRPr lang="en-CA" altLang="en-US" dirty="0"/>
          </a:p>
        </p:txBody>
      </p:sp>
      <p:sp>
        <p:nvSpPr>
          <p:cNvPr id="2" name="Title 1">
            <a:extLst>
              <a:ext uri="{FF2B5EF4-FFF2-40B4-BE49-F238E27FC236}">
                <a16:creationId xmlns:a16="http://schemas.microsoft.com/office/drawing/2014/main" id="{24FB1D68-DA70-78B2-BF48-076BEB415ED7}"/>
              </a:ext>
            </a:extLst>
          </p:cNvPr>
          <p:cNvSpPr>
            <a:spLocks noGrp="1"/>
          </p:cNvSpPr>
          <p:nvPr>
            <p:ph type="title"/>
          </p:nvPr>
        </p:nvSpPr>
        <p:spPr>
          <a:xfrm>
            <a:off x="126251" y="14251"/>
            <a:ext cx="10515600" cy="1325563"/>
          </a:xfrm>
        </p:spPr>
        <p:txBody>
          <a:bodyPr/>
          <a:lstStyle/>
          <a:p>
            <a:r>
              <a:rPr lang="en-CA" dirty="0"/>
              <a:t>Le virus </a:t>
            </a:r>
            <a:r>
              <a:rPr lang="en-CA" dirty="0" err="1"/>
              <a:t>Bluetonuge </a:t>
            </a:r>
            <a:r>
              <a:rPr lang="en-CA" dirty="0"/>
              <a:t>en Europe</a:t>
            </a:r>
          </a:p>
        </p:txBody>
      </p:sp>
      <p:pic>
        <p:nvPicPr>
          <p:cNvPr id="9" name="Picture 8">
            <a:extLst>
              <a:ext uri="{FF2B5EF4-FFF2-40B4-BE49-F238E27FC236}">
                <a16:creationId xmlns:a16="http://schemas.microsoft.com/office/drawing/2014/main" id="{295A5252-41B2-4D3A-69E0-D3D7C11ED572}"/>
              </a:ext>
            </a:extLst>
          </p:cNvPr>
          <p:cNvPicPr>
            <a:picLocks noChangeAspect="1"/>
          </p:cNvPicPr>
          <p:nvPr/>
        </p:nvPicPr>
        <p:blipFill>
          <a:blip r:embed="rId3"/>
          <a:stretch>
            <a:fillRect/>
          </a:stretch>
        </p:blipFill>
        <p:spPr>
          <a:xfrm>
            <a:off x="6701625" y="1012824"/>
            <a:ext cx="5039562" cy="5300823"/>
          </a:xfrm>
          <a:prstGeom prst="rect">
            <a:avLst/>
          </a:prstGeom>
          <a:ln w="28575">
            <a:solidFill>
              <a:schemeClr val="tx1"/>
            </a:solidFill>
          </a:ln>
        </p:spPr>
      </p:pic>
      <p:sp>
        <p:nvSpPr>
          <p:cNvPr id="10" name="Content Placeholder 9">
            <a:extLst>
              <a:ext uri="{FF2B5EF4-FFF2-40B4-BE49-F238E27FC236}">
                <a16:creationId xmlns:a16="http://schemas.microsoft.com/office/drawing/2014/main" id="{D1E595E1-567C-C78E-8A65-CE0FCF76C19B}"/>
              </a:ext>
            </a:extLst>
          </p:cNvPr>
          <p:cNvSpPr txBox="1">
            <a:spLocks/>
          </p:cNvSpPr>
          <p:nvPr/>
        </p:nvSpPr>
        <p:spPr bwMode="auto">
          <a:xfrm>
            <a:off x="496888" y="1012825"/>
            <a:ext cx="5999605"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altLang="en-US" dirty="0"/>
              <a:t>Plusieurs sérotypes différents de BTV circulent actuellement en Europe.</a:t>
            </a:r>
          </a:p>
          <a:p>
            <a:pPr>
              <a:defRPr/>
            </a:pPr>
            <a:r>
              <a:rPr lang="en-CA" altLang="en-US" dirty="0"/>
              <a:t>Du 1er septembre 2024 au 6 décembre 2024, les sérotypes 3, 4, 8 et 12 ont été signalés.</a:t>
            </a:r>
          </a:p>
          <a:p>
            <a:pPr lvl="1">
              <a:defRPr/>
            </a:pPr>
            <a:r>
              <a:rPr lang="en-CA" altLang="en-US" dirty="0"/>
              <a:t>La majorité des cas sont des cas de BTV-3</a:t>
            </a:r>
          </a:p>
          <a:p>
            <a:pPr>
              <a:defRPr/>
            </a:pPr>
            <a:r>
              <a:rPr lang="en-CA" altLang="en-US" dirty="0"/>
              <a:t>17* pays différents rapportant des cas dans </a:t>
            </a:r>
            <a:r>
              <a:rPr lang="en-CA" altLang="en-US" dirty="0" err="1"/>
              <a:t>EMPRES-i</a:t>
            </a:r>
            <a:endParaRPr lang="en-CA" altLang="en-US" dirty="0"/>
          </a:p>
          <a:p>
            <a:pPr lvl="1">
              <a:defRPr/>
            </a:pPr>
            <a:r>
              <a:rPr lang="en-CA" altLang="en-US" dirty="0"/>
              <a:t>+ Pays-Bas et Belgique </a:t>
            </a:r>
          </a:p>
          <a:p>
            <a:pPr lvl="1">
              <a:defRPr/>
            </a:pPr>
            <a:r>
              <a:rPr lang="en-CA" altLang="en-US" dirty="0"/>
              <a:t>La liste des pays/événements n'est pas complète</a:t>
            </a:r>
          </a:p>
          <a:p>
            <a:pPr marL="457200" lvl="1" indent="0">
              <a:buNone/>
              <a:defRPr/>
            </a:pPr>
            <a:endParaRPr lang="en-CA" altLang="en-US" dirty="0"/>
          </a:p>
          <a:p>
            <a:pPr lvl="1">
              <a:defRPr/>
            </a:pPr>
            <a:endParaRPr lang="en-CA" altLang="en-US" dirty="0"/>
          </a:p>
        </p:txBody>
      </p:sp>
      <p:sp>
        <p:nvSpPr>
          <p:cNvPr id="11" name="TextBox 10">
            <a:extLst>
              <a:ext uri="{FF2B5EF4-FFF2-40B4-BE49-F238E27FC236}">
                <a16:creationId xmlns:a16="http://schemas.microsoft.com/office/drawing/2014/main" id="{C24EE37C-E31D-0D2F-744E-0A937489BD22}"/>
              </a:ext>
            </a:extLst>
          </p:cNvPr>
          <p:cNvSpPr txBox="1"/>
          <p:nvPr/>
        </p:nvSpPr>
        <p:spPr>
          <a:xfrm>
            <a:off x="6588858" y="6288773"/>
            <a:ext cx="1137954" cy="646331"/>
          </a:xfrm>
          <a:prstGeom prst="rect">
            <a:avLst/>
          </a:prstGeom>
          <a:noFill/>
        </p:spPr>
        <p:txBody>
          <a:bodyPr wrap="square" rtlCol="0">
            <a:spAutoFit/>
          </a:bodyPr>
          <a:lstStyle/>
          <a:p>
            <a:r>
              <a:rPr lang="en-CA" dirty="0" err="1">
                <a:hlinkClick r:id="rId4"/>
              </a:rPr>
              <a:t>EMPRES-i</a:t>
            </a:r>
            <a:endParaRPr lang="en-CA" dirty="0"/>
          </a:p>
          <a:p>
            <a:endParaRPr lang="en-CA" dirty="0"/>
          </a:p>
        </p:txBody>
      </p:sp>
    </p:spTree>
    <p:extLst>
      <p:ext uri="{BB962C8B-B14F-4D97-AF65-F5344CB8AC3E}">
        <p14:creationId xmlns:p14="http://schemas.microsoft.com/office/powerpoint/2010/main" val="903434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C81A-725B-EA45-430B-187D0A0D521E}"/>
              </a:ext>
            </a:extLst>
          </p:cNvPr>
          <p:cNvSpPr>
            <a:spLocks noGrp="1"/>
          </p:cNvSpPr>
          <p:nvPr>
            <p:ph type="title"/>
          </p:nvPr>
        </p:nvSpPr>
        <p:spPr>
          <a:xfrm>
            <a:off x="92075" y="-38100"/>
            <a:ext cx="10515600" cy="1325563"/>
          </a:xfrm>
        </p:spPr>
        <p:txBody>
          <a:bodyPr/>
          <a:lstStyle/>
          <a:p>
            <a:pPr>
              <a:defRPr/>
            </a:pPr>
            <a:r>
              <a:rPr lang="en-CA" sz="3200" dirty="0"/>
              <a:t>Résultats scientifiques</a:t>
            </a:r>
          </a:p>
        </p:txBody>
      </p:sp>
      <p:sp>
        <p:nvSpPr>
          <p:cNvPr id="48131" name="Text Placeholder 5">
            <a:extLst>
              <a:ext uri="{FF2B5EF4-FFF2-40B4-BE49-F238E27FC236}">
                <a16:creationId xmlns:a16="http://schemas.microsoft.com/office/drawing/2014/main" id="{E472018F-9E79-D2ED-A3BD-60B1DEA5A4AF}"/>
              </a:ext>
            </a:extLst>
          </p:cNvPr>
          <p:cNvSpPr>
            <a:spLocks noGrp="1"/>
          </p:cNvSpPr>
          <p:nvPr>
            <p:ph type="body" sz="quarter" idx="13"/>
          </p:nvPr>
        </p:nvSpPr>
        <p:spPr>
          <a:xfrm>
            <a:off x="268398" y="941388"/>
            <a:ext cx="11439525" cy="5761037"/>
          </a:xfrm>
        </p:spPr>
        <p:txBody>
          <a:bodyPr/>
          <a:lstStyle/>
          <a:p>
            <a:pPr>
              <a:defRPr/>
            </a:pPr>
            <a:r>
              <a:rPr lang="en-CA" sz="1800" dirty="0">
                <a:hlinkClick r:id="rId3"/>
              </a:rPr>
              <a:t>Premier cas de maladie humaine d'une rickettsia </a:t>
            </a:r>
            <a:r>
              <a:rPr lang="en-CA" sz="1800" dirty="0" err="1">
                <a:hlinkClick r:id="rId3"/>
              </a:rPr>
              <a:t>Parkeri </a:t>
            </a:r>
            <a:r>
              <a:rPr lang="en-CA" sz="1800" dirty="0">
                <a:hlinkClick r:id="rId3"/>
              </a:rPr>
              <a:t>émergente transmise par la tique envahissante de la côte du Golfe dans le nord-est du pays</a:t>
            </a:r>
            <a:endParaRPr lang="en-CA" sz="1800" dirty="0"/>
          </a:p>
          <a:p>
            <a:pPr>
              <a:defRPr/>
            </a:pPr>
            <a:r>
              <a:rPr lang="en-CA" sz="1800" dirty="0">
                <a:hlinkClick r:id="rId4"/>
              </a:rPr>
              <a:t>Tiques sans frontières : microbiome des espèces de tiques néotropicales immatures parasitant les oiseaux chanteurs migrateurs dans le nord du golfe du Mexique</a:t>
            </a:r>
            <a:endParaRPr lang="en-CA" sz="1800" dirty="0"/>
          </a:p>
          <a:p>
            <a:r>
              <a:rPr lang="en-CA" altLang="en-US" sz="1800" dirty="0">
                <a:ea typeface="Calibri" panose="020F0502020204030204" pitchFamily="34" charset="0"/>
                <a:cs typeface="Times New Roman" panose="02020603050405020304" pitchFamily="18" charset="0"/>
                <a:hlinkClick r:id="rId5"/>
              </a:rPr>
              <a:t>La surveillance épidémiologique et génomique rétrospective des arbovirus en 2023 au Brésil révèle une forte co-circulation des virus du chikungunya et de la dengue</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6"/>
              </a:rPr>
              <a:t>La surveillance </a:t>
            </a:r>
            <a:r>
              <a:rPr lang="en-CA" altLang="en-US" sz="1800" dirty="0" err="1">
                <a:ea typeface="Calibri" panose="020F0502020204030204" pitchFamily="34" charset="0"/>
                <a:cs typeface="Times New Roman" panose="02020603050405020304" pitchFamily="18" charset="0"/>
                <a:hlinkClick r:id="rId6"/>
              </a:rPr>
              <a:t>génomique</a:t>
            </a:r>
            <a:r>
              <a:rPr lang="en-CA" altLang="en-US" sz="1800" dirty="0">
                <a:ea typeface="Calibri" panose="020F0502020204030204" pitchFamily="34" charset="0"/>
                <a:cs typeface="Times New Roman" panose="02020603050405020304" pitchFamily="18" charset="0"/>
                <a:hlinkClick r:id="rId6"/>
              </a:rPr>
              <a:t> </a:t>
            </a:r>
            <a:r>
              <a:rPr lang="en-CA" altLang="en-US" sz="1800" dirty="0" err="1">
                <a:ea typeface="Calibri" panose="020F0502020204030204" pitchFamily="34" charset="0"/>
                <a:cs typeface="Times New Roman" panose="02020603050405020304" pitchFamily="18" charset="0"/>
                <a:hlinkClick r:id="rId6"/>
              </a:rPr>
              <a:t>révèle</a:t>
            </a:r>
            <a:r>
              <a:rPr lang="en-CA" altLang="en-US" sz="1800" dirty="0">
                <a:ea typeface="Calibri" panose="020F0502020204030204" pitchFamily="34" charset="0"/>
                <a:cs typeface="Times New Roman" panose="02020603050405020304" pitchFamily="18" charset="0"/>
                <a:hlinkClick r:id="rId6"/>
              </a:rPr>
              <a:t> </a:t>
            </a:r>
            <a:r>
              <a:rPr lang="en-CA" altLang="en-US" sz="1800" dirty="0" err="1">
                <a:ea typeface="Calibri" panose="020F0502020204030204" pitchFamily="34" charset="0"/>
                <a:cs typeface="Times New Roman" panose="02020603050405020304" pitchFamily="18" charset="0"/>
                <a:hlinkClick r:id="rId6"/>
              </a:rPr>
              <a:t>une</a:t>
            </a:r>
            <a:r>
              <a:rPr lang="en-CA" altLang="en-US" sz="1800" dirty="0">
                <a:ea typeface="Calibri" panose="020F0502020204030204" pitchFamily="34" charset="0"/>
                <a:cs typeface="Times New Roman" panose="02020603050405020304" pitchFamily="18" charset="0"/>
                <a:hlinkClick r:id="rId6"/>
              </a:rPr>
              <a:t> </a:t>
            </a:r>
            <a:r>
              <a:rPr lang="en-CA" altLang="en-US" sz="1800" dirty="0" err="1">
                <a:ea typeface="Calibri" panose="020F0502020204030204" pitchFamily="34" charset="0"/>
                <a:cs typeface="Times New Roman" panose="02020603050405020304" pitchFamily="18" charset="0"/>
                <a:hlinkClick r:id="rId6"/>
              </a:rPr>
              <a:t>lignée</a:t>
            </a:r>
            <a:r>
              <a:rPr lang="en-CA" altLang="en-US" sz="1800" dirty="0">
                <a:ea typeface="Calibri" panose="020F0502020204030204" pitchFamily="34" charset="0"/>
                <a:cs typeface="Times New Roman" panose="02020603050405020304" pitchFamily="18" charset="0"/>
                <a:hlinkClick r:id="rId6"/>
              </a:rPr>
              <a:t> </a:t>
            </a:r>
            <a:r>
              <a:rPr lang="en-CA" altLang="en-US" sz="1800" dirty="0" err="1">
                <a:ea typeface="Calibri" panose="020F0502020204030204" pitchFamily="34" charset="0"/>
                <a:cs typeface="Times New Roman" panose="02020603050405020304" pitchFamily="18" charset="0"/>
                <a:hlinkClick r:id="rId6"/>
              </a:rPr>
              <a:t>épidémique</a:t>
            </a:r>
            <a:r>
              <a:rPr lang="en-CA" altLang="en-US" sz="1800" dirty="0">
                <a:ea typeface="Calibri" panose="020F0502020204030204" pitchFamily="34" charset="0"/>
                <a:cs typeface="Times New Roman" panose="02020603050405020304" pitchFamily="18" charset="0"/>
                <a:hlinkClick r:id="rId6"/>
              </a:rPr>
              <a:t> du virus de la dengue 2 </a:t>
            </a:r>
            <a:r>
              <a:rPr lang="en-CA" altLang="en-US" sz="1800" dirty="0" err="1">
                <a:ea typeface="Calibri" panose="020F0502020204030204" pitchFamily="34" charset="0"/>
                <a:cs typeface="Times New Roman" panose="02020603050405020304" pitchFamily="18" charset="0"/>
                <a:hlinkClick r:id="rId6"/>
              </a:rPr>
              <a:t>présentant</a:t>
            </a:r>
            <a:r>
              <a:rPr lang="en-CA" altLang="en-US" sz="1800" dirty="0">
                <a:ea typeface="Calibri" panose="020F0502020204030204" pitchFamily="34" charset="0"/>
                <a:cs typeface="Times New Roman" panose="02020603050405020304" pitchFamily="18" charset="0"/>
                <a:hlinkClick r:id="rId6"/>
              </a:rPr>
              <a:t> </a:t>
            </a:r>
            <a:r>
              <a:rPr lang="en-CA" altLang="en-US" sz="1800" dirty="0" err="1">
                <a:ea typeface="Calibri" panose="020F0502020204030204" pitchFamily="34" charset="0"/>
                <a:cs typeface="Times New Roman" panose="02020603050405020304" pitchFamily="18" charset="0"/>
                <a:hlinkClick r:id="rId6"/>
              </a:rPr>
              <a:t>une</a:t>
            </a:r>
            <a:r>
              <a:rPr lang="en-CA" altLang="en-US" sz="1800" dirty="0">
                <a:ea typeface="Calibri" panose="020F0502020204030204" pitchFamily="34" charset="0"/>
                <a:cs typeface="Times New Roman" panose="02020603050405020304" pitchFamily="18" charset="0"/>
                <a:hlinkClick r:id="rId6"/>
              </a:rPr>
              <a:t> diminution </a:t>
            </a:r>
            <a:r>
              <a:rPr lang="en-CA" altLang="en-US" sz="1800" dirty="0" err="1">
                <a:ea typeface="Calibri" panose="020F0502020204030204" pitchFamily="34" charset="0"/>
                <a:cs typeface="Times New Roman" panose="02020603050405020304" pitchFamily="18" charset="0"/>
                <a:hlinkClick r:id="rId6"/>
              </a:rPr>
              <a:t>marquée</a:t>
            </a:r>
            <a:r>
              <a:rPr lang="en-CA" altLang="en-US" sz="1800" dirty="0">
                <a:ea typeface="Calibri" panose="020F0502020204030204" pitchFamily="34" charset="0"/>
                <a:cs typeface="Times New Roman" panose="02020603050405020304" pitchFamily="18" charset="0"/>
                <a:hlinkClick r:id="rId6"/>
              </a:rPr>
              <a:t> de la </a:t>
            </a:r>
            <a:r>
              <a:rPr lang="en-CA" altLang="en-US" sz="1800" dirty="0" err="1">
                <a:ea typeface="Calibri" panose="020F0502020204030204" pitchFamily="34" charset="0"/>
                <a:cs typeface="Times New Roman" panose="02020603050405020304" pitchFamily="18" charset="0"/>
                <a:hlinkClick r:id="rId6"/>
              </a:rPr>
              <a:t>sensibilité</a:t>
            </a:r>
            <a:r>
              <a:rPr lang="en-CA" altLang="en-US" sz="1800" dirty="0">
                <a:ea typeface="Calibri" panose="020F0502020204030204" pitchFamily="34" charset="0"/>
                <a:cs typeface="Times New Roman" panose="02020603050405020304" pitchFamily="18" charset="0"/>
                <a:hlinkClick r:id="rId6"/>
              </a:rPr>
              <a:t> au </a:t>
            </a:r>
            <a:r>
              <a:rPr lang="en-CA" altLang="en-US" sz="1800" dirty="0" err="1">
                <a:ea typeface="Calibri" panose="020F0502020204030204" pitchFamily="34" charset="0"/>
                <a:cs typeface="Times New Roman" panose="02020603050405020304" pitchFamily="18" charset="0"/>
                <a:hlinkClick r:id="rId6"/>
              </a:rPr>
              <a:t>mosnodenvir</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7"/>
              </a:rPr>
              <a:t>Au-</a:t>
            </a:r>
            <a:r>
              <a:rPr lang="en-CA" altLang="en-US" sz="1800" dirty="0" err="1">
                <a:ea typeface="Calibri" panose="020F0502020204030204" pitchFamily="34" charset="0"/>
                <a:cs typeface="Times New Roman" panose="02020603050405020304" pitchFamily="18" charset="0"/>
                <a:hlinkClick r:id="rId7"/>
              </a:rPr>
              <a:t>delà</a:t>
            </a:r>
            <a:r>
              <a:rPr lang="en-CA" altLang="en-US" sz="1800" dirty="0">
                <a:ea typeface="Calibri" panose="020F0502020204030204" pitchFamily="34" charset="0"/>
                <a:cs typeface="Times New Roman" panose="02020603050405020304" pitchFamily="18" charset="0"/>
                <a:hlinkClick r:id="rId7"/>
              </a:rPr>
              <a:t> de la </a:t>
            </a:r>
            <a:r>
              <a:rPr lang="en-CA" altLang="en-US" sz="1800" dirty="0" err="1">
                <a:ea typeface="Calibri" panose="020F0502020204030204" pitchFamily="34" charset="0"/>
                <a:cs typeface="Times New Roman" panose="02020603050405020304" pitchFamily="18" charset="0"/>
                <a:hlinkClick r:id="rId7"/>
              </a:rPr>
              <a:t>babésiose</a:t>
            </a:r>
            <a:r>
              <a:rPr lang="en-CA" altLang="en-US" sz="1800" dirty="0">
                <a:ea typeface="Calibri" panose="020F0502020204030204" pitchFamily="34" charset="0"/>
                <a:cs typeface="Times New Roman" panose="02020603050405020304" pitchFamily="18" charset="0"/>
                <a:hlinkClick r:id="rId7"/>
              </a:rPr>
              <a:t> </a:t>
            </a:r>
            <a:r>
              <a:rPr lang="en-CA" altLang="en-US" sz="1800" dirty="0" err="1">
                <a:ea typeface="Calibri" panose="020F0502020204030204" pitchFamily="34" charset="0"/>
                <a:cs typeface="Times New Roman" panose="02020603050405020304" pitchFamily="18" charset="0"/>
                <a:hlinkClick r:id="rId7"/>
              </a:rPr>
              <a:t>humaine</a:t>
            </a:r>
            <a:r>
              <a:rPr lang="en-CA" altLang="en-US" sz="1800" dirty="0">
                <a:ea typeface="Calibri" panose="020F0502020204030204" pitchFamily="34" charset="0"/>
                <a:cs typeface="Times New Roman" panose="02020603050405020304" pitchFamily="18" charset="0"/>
                <a:hlinkClick r:id="rId7"/>
              </a:rPr>
              <a:t> : </a:t>
            </a:r>
            <a:r>
              <a:rPr lang="en-CA" altLang="en-US" sz="1800" dirty="0" err="1">
                <a:ea typeface="Calibri" panose="020F0502020204030204" pitchFamily="34" charset="0"/>
                <a:cs typeface="Times New Roman" panose="02020603050405020304" pitchFamily="18" charset="0"/>
                <a:hlinkClick r:id="rId7"/>
              </a:rPr>
              <a:t>Prévalence</a:t>
            </a:r>
            <a:r>
              <a:rPr lang="en-CA" altLang="en-US" sz="1800" dirty="0">
                <a:ea typeface="Calibri" panose="020F0502020204030204" pitchFamily="34" charset="0"/>
                <a:cs typeface="Times New Roman" panose="02020603050405020304" pitchFamily="18" charset="0"/>
                <a:hlinkClick r:id="rId7"/>
              </a:rPr>
              <a:t> et association de la co-infection par Babesia avec la </a:t>
            </a:r>
            <a:r>
              <a:rPr lang="en-CA" altLang="en-US" sz="1800" dirty="0" err="1">
                <a:ea typeface="Calibri" panose="020F0502020204030204" pitchFamily="34" charset="0"/>
                <a:cs typeface="Times New Roman" panose="02020603050405020304" pitchFamily="18" charset="0"/>
                <a:hlinkClick r:id="rId7"/>
              </a:rPr>
              <a:t>mortalité</a:t>
            </a:r>
            <a:r>
              <a:rPr lang="en-CA" altLang="en-US" sz="1800" dirty="0">
                <a:ea typeface="Calibri" panose="020F0502020204030204" pitchFamily="34" charset="0"/>
                <a:cs typeface="Times New Roman" panose="02020603050405020304" pitchFamily="18" charset="0"/>
                <a:hlinkClick r:id="rId7"/>
              </a:rPr>
              <a:t> aux États-Unis, 2015-2022 : </a:t>
            </a:r>
            <a:r>
              <a:rPr lang="en-CA" altLang="en-US" sz="1800" dirty="0" err="1">
                <a:ea typeface="Calibri" panose="020F0502020204030204" pitchFamily="34" charset="0"/>
                <a:cs typeface="Times New Roman" panose="02020603050405020304" pitchFamily="18" charset="0"/>
                <a:hlinkClick r:id="rId7"/>
              </a:rPr>
              <a:t>une</a:t>
            </a:r>
            <a:r>
              <a:rPr lang="en-CA" altLang="en-US" sz="1800" dirty="0">
                <a:ea typeface="Calibri" panose="020F0502020204030204" pitchFamily="34" charset="0"/>
                <a:cs typeface="Times New Roman" panose="02020603050405020304" pitchFamily="18" charset="0"/>
                <a:hlinkClick r:id="rId7"/>
              </a:rPr>
              <a:t> étude de </a:t>
            </a:r>
            <a:r>
              <a:rPr lang="en-CA" altLang="en-US" sz="1800" dirty="0" err="1">
                <a:ea typeface="Calibri" panose="020F0502020204030204" pitchFamily="34" charset="0"/>
                <a:cs typeface="Times New Roman" panose="02020603050405020304" pitchFamily="18" charset="0"/>
                <a:hlinkClick r:id="rId7"/>
              </a:rPr>
              <a:t>cohorte</a:t>
            </a:r>
            <a:r>
              <a:rPr lang="en-CA" altLang="en-US" sz="1800" dirty="0">
                <a:ea typeface="Calibri" panose="020F0502020204030204" pitchFamily="34" charset="0"/>
                <a:cs typeface="Times New Roman" panose="02020603050405020304" pitchFamily="18" charset="0"/>
                <a:hlinkClick r:id="rId7"/>
              </a:rPr>
              <a:t> </a:t>
            </a:r>
            <a:r>
              <a:rPr lang="en-CA" altLang="en-US" sz="1800" dirty="0" err="1">
                <a:ea typeface="Calibri" panose="020F0502020204030204" pitchFamily="34" charset="0"/>
                <a:cs typeface="Times New Roman" panose="02020603050405020304" pitchFamily="18" charset="0"/>
                <a:hlinkClick r:id="rId7"/>
              </a:rPr>
              <a:t>rétrospective</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8"/>
              </a:rPr>
              <a:t>OMS - Plan </a:t>
            </a:r>
            <a:r>
              <a:rPr lang="en-CA" altLang="en-US" sz="1800" dirty="0" err="1">
                <a:ea typeface="Calibri" panose="020F0502020204030204" pitchFamily="34" charset="0"/>
                <a:cs typeface="Times New Roman" panose="02020603050405020304" pitchFamily="18" charset="0"/>
                <a:hlinkClick r:id="rId8"/>
              </a:rPr>
              <a:t>stratégique</a:t>
            </a:r>
            <a:r>
              <a:rPr lang="en-CA" altLang="en-US" sz="1800" dirty="0">
                <a:ea typeface="Calibri" panose="020F0502020204030204" pitchFamily="34" charset="0"/>
                <a:cs typeface="Times New Roman" panose="02020603050405020304" pitchFamily="18" charset="0"/>
                <a:hlinkClick r:id="rId8"/>
              </a:rPr>
              <a:t> </a:t>
            </a:r>
            <a:r>
              <a:rPr lang="en-CA" altLang="en-US" sz="1800" dirty="0" err="1">
                <a:ea typeface="Calibri" panose="020F0502020204030204" pitchFamily="34" charset="0"/>
                <a:cs typeface="Times New Roman" panose="02020603050405020304" pitchFamily="18" charset="0"/>
                <a:hlinkClick r:id="rId8"/>
              </a:rPr>
              <a:t>mondial</a:t>
            </a:r>
            <a:r>
              <a:rPr lang="en-CA" altLang="en-US" sz="1800" dirty="0">
                <a:ea typeface="Calibri" panose="020F0502020204030204" pitchFamily="34" charset="0"/>
                <a:cs typeface="Times New Roman" panose="02020603050405020304" pitchFamily="18" charset="0"/>
                <a:hlinkClick r:id="rId8"/>
              </a:rPr>
              <a:t> de </a:t>
            </a:r>
            <a:r>
              <a:rPr lang="en-CA" altLang="en-US" sz="1800" dirty="0" err="1">
                <a:ea typeface="Calibri" panose="020F0502020204030204" pitchFamily="34" charset="0"/>
                <a:cs typeface="Times New Roman" panose="02020603050405020304" pitchFamily="18" charset="0"/>
                <a:hlinkClick r:id="rId8"/>
              </a:rPr>
              <a:t>préparation</a:t>
            </a:r>
            <a:r>
              <a:rPr lang="en-CA" altLang="en-US" sz="1800" dirty="0">
                <a:ea typeface="Calibri" panose="020F0502020204030204" pitchFamily="34" charset="0"/>
                <a:cs typeface="Times New Roman" panose="02020603050405020304" pitchFamily="18" charset="0"/>
                <a:hlinkClick r:id="rId8"/>
              </a:rPr>
              <a:t>, de </a:t>
            </a:r>
            <a:r>
              <a:rPr lang="en-CA" altLang="en-US" sz="1800" dirty="0" err="1">
                <a:ea typeface="Calibri" panose="020F0502020204030204" pitchFamily="34" charset="0"/>
                <a:cs typeface="Times New Roman" panose="02020603050405020304" pitchFamily="18" charset="0"/>
                <a:hlinkClick r:id="rId8"/>
              </a:rPr>
              <a:t>disponibilité</a:t>
            </a:r>
            <a:r>
              <a:rPr lang="en-CA" altLang="en-US" sz="1800" dirty="0">
                <a:ea typeface="Calibri" panose="020F0502020204030204" pitchFamily="34" charset="0"/>
                <a:cs typeface="Times New Roman" panose="02020603050405020304" pitchFamily="18" charset="0"/>
                <a:hlinkClick r:id="rId8"/>
              </a:rPr>
              <a:t> et </a:t>
            </a:r>
            <a:r>
              <a:rPr lang="en-CA" altLang="en-US" sz="1800" dirty="0" err="1">
                <a:ea typeface="Calibri" panose="020F0502020204030204" pitchFamily="34" charset="0"/>
                <a:cs typeface="Times New Roman" panose="02020603050405020304" pitchFamily="18" charset="0"/>
                <a:hlinkClick r:id="rId8"/>
              </a:rPr>
              <a:t>d'intervention</a:t>
            </a:r>
            <a:r>
              <a:rPr lang="en-CA" altLang="en-US" sz="1800" dirty="0">
                <a:ea typeface="Calibri" panose="020F0502020204030204" pitchFamily="34" charset="0"/>
                <a:cs typeface="Times New Roman" panose="02020603050405020304" pitchFamily="18" charset="0"/>
                <a:hlinkClick r:id="rId8"/>
              </a:rPr>
              <a:t> pour la dengue et les </a:t>
            </a:r>
            <a:r>
              <a:rPr lang="en-CA" altLang="en-US" sz="1800" dirty="0" err="1">
                <a:ea typeface="Calibri" panose="020F0502020204030204" pitchFamily="34" charset="0"/>
                <a:cs typeface="Times New Roman" panose="02020603050405020304" pitchFamily="18" charset="0"/>
                <a:hlinkClick r:id="rId8"/>
              </a:rPr>
              <a:t>autres</a:t>
            </a:r>
            <a:r>
              <a:rPr lang="en-CA" altLang="en-US" sz="1800" dirty="0">
                <a:ea typeface="Calibri" panose="020F0502020204030204" pitchFamily="34" charset="0"/>
                <a:cs typeface="Times New Roman" panose="02020603050405020304" pitchFamily="18" charset="0"/>
                <a:hlinkClick r:id="rId8"/>
              </a:rPr>
              <a:t> arbovirus </a:t>
            </a:r>
            <a:r>
              <a:rPr lang="en-CA" altLang="en-US" sz="1800" dirty="0" err="1">
                <a:ea typeface="Calibri" panose="020F0502020204030204" pitchFamily="34" charset="0"/>
                <a:cs typeface="Times New Roman" panose="02020603050405020304" pitchFamily="18" charset="0"/>
                <a:hlinkClick r:id="rId8"/>
              </a:rPr>
              <a:t>transmis</a:t>
            </a:r>
            <a:r>
              <a:rPr lang="en-CA" altLang="en-US" sz="1800" dirty="0">
                <a:ea typeface="Calibri" panose="020F0502020204030204" pitchFamily="34" charset="0"/>
                <a:cs typeface="Times New Roman" panose="02020603050405020304" pitchFamily="18" charset="0"/>
                <a:hlinkClick r:id="rId8"/>
              </a:rPr>
              <a:t> par les Aedes</a:t>
            </a:r>
            <a:endParaRPr lang="en-CA" altLang="en-US" sz="1800" dirty="0">
              <a:ea typeface="Calibri" panose="020F0502020204030204" pitchFamily="34" charset="0"/>
              <a:cs typeface="Times New Roman" panose="02020603050405020304" pitchFamily="18" charset="0"/>
            </a:endParaRPr>
          </a:p>
          <a:p>
            <a:pPr marL="0" indent="0">
              <a:buNone/>
            </a:pPr>
            <a:endParaRPr lang="en-CA" altLang="en-US" sz="1800" dirty="0">
              <a:ea typeface="Calibri" panose="020F0502020204030204" pitchFamily="34" charset="0"/>
              <a:cs typeface="Times New Roman" panose="02020603050405020304" pitchFamily="18" charset="0"/>
            </a:endParaRPr>
          </a:p>
        </p:txBody>
      </p:sp>
      <p:sp>
        <p:nvSpPr>
          <p:cNvPr id="48132" name="Slide Number Placeholder 4">
            <a:extLst>
              <a:ext uri="{FF2B5EF4-FFF2-40B4-BE49-F238E27FC236}">
                <a16:creationId xmlns:a16="http://schemas.microsoft.com/office/drawing/2014/main" id="{05D57486-E2E2-2CF3-90FF-B1E8427D33AA}"/>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93B1C9E-986E-4CAF-A0A1-E84AD32F7BD9}" type="slidenum">
              <a:rPr lang="en-US" altLang="en-US" sz="1200" smtClean="0">
                <a:solidFill>
                  <a:srgbClr val="898989"/>
                </a:solidFill>
              </a:rPr>
              <a:t>20</a:t>
            </a:fld>
            <a:endParaRPr lang="en-US" altLang="en-US" sz="1200" dirty="0">
              <a:solidFill>
                <a:srgbClr val="898989"/>
              </a:solidFill>
            </a:endParaRPr>
          </a:p>
        </p:txBody>
      </p:sp>
    </p:spTree>
    <p:extLst>
      <p:ext uri="{BB962C8B-B14F-4D97-AF65-F5344CB8AC3E}">
        <p14:creationId xmlns:p14="http://schemas.microsoft.com/office/powerpoint/2010/main" val="4023335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17E71C-4F2F-98EA-E89F-8B1015E01694}"/>
              </a:ext>
            </a:extLst>
          </p:cNvPr>
          <p:cNvSpPr>
            <a:spLocks noGrp="1"/>
          </p:cNvSpPr>
          <p:nvPr>
            <p:ph type="title"/>
          </p:nvPr>
        </p:nvSpPr>
        <p:spPr>
          <a:xfrm>
            <a:off x="130175" y="-182563"/>
            <a:ext cx="10515600" cy="1325563"/>
          </a:xfrm>
        </p:spPr>
        <p:txBody>
          <a:bodyPr/>
          <a:lstStyle/>
          <a:p>
            <a:pPr>
              <a:defRPr/>
            </a:pPr>
            <a:r>
              <a:rPr lang="en-US" sz="3200" dirty="0"/>
              <a:t>Virus de la fièvre catarrhale du mouton (BTV-3) en Europe</a:t>
            </a:r>
            <a:endParaRPr lang="en-CA" sz="3200" dirty="0"/>
          </a:p>
        </p:txBody>
      </p:sp>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02098" y="699412"/>
            <a:ext cx="7078662" cy="5675313"/>
          </a:xfrm>
        </p:spPr>
        <p:txBody>
          <a:bodyPr/>
          <a:lstStyle/>
          <a:p>
            <a:pPr>
              <a:defRPr/>
            </a:pPr>
            <a:r>
              <a:rPr lang="en-CA" altLang="en-US" sz="2400" dirty="0"/>
              <a:t>Le BTV-3 continue de se propager en Europe</a:t>
            </a:r>
          </a:p>
          <a:p>
            <a:pPr>
              <a:defRPr/>
            </a:pPr>
            <a:r>
              <a:rPr lang="en-CA" altLang="en-US" sz="2400" dirty="0"/>
              <a:t>Lors de notre dernière mise à jour, les pays suivants avaient signalé des cas de BTV-3 : Pays-Bas, Belgique, Allemagne, Royaume-Uni, France, Luxembourg, Suisse, Danemark, Norvège, Suède, République tchèque, Autriche, Portugal, Espagne et Grèce.</a:t>
            </a:r>
          </a:p>
          <a:p>
            <a:r>
              <a:rPr lang="en-CA" altLang="en-US" sz="2400" dirty="0"/>
              <a:t>Entre le </a:t>
            </a:r>
            <a:r>
              <a:rPr lang="en-CA" sz="2400" dirty="0"/>
              <a:t>1er septembre 2024 et le 6 décembre 2024, </a:t>
            </a:r>
            <a:r>
              <a:rPr lang="en-CA" sz="2400" b="1" dirty="0"/>
              <a:t>1 062 </a:t>
            </a:r>
            <a:r>
              <a:rPr lang="en-CA" sz="2400" dirty="0"/>
              <a:t>événements liés au BTV-3 ont été signalés dans l'</a:t>
            </a:r>
            <a:r>
              <a:rPr lang="en-CA" sz="2400" dirty="0" err="1">
                <a:hlinkClick r:id="rId3"/>
              </a:rPr>
              <a:t>EMPRES-i</a:t>
            </a:r>
            <a:r>
              <a:rPr lang="en-CA" sz="2400" dirty="0">
                <a:hlinkClick r:id="rId3"/>
              </a:rPr>
              <a:t>.</a:t>
            </a:r>
            <a:endParaRPr lang="en-CA" sz="2400" dirty="0"/>
          </a:p>
          <a:p>
            <a:pPr lvl="1"/>
            <a:r>
              <a:rPr lang="en-CA" sz="2000" dirty="0"/>
              <a:t>Grèce, Danemark, Suède, Norvège, Espagne, Portugal, France, Royaume-Uni, République tchèque </a:t>
            </a:r>
          </a:p>
          <a:p>
            <a:pPr marL="285750" indent="-285750">
              <a:buFontTx/>
              <a:buChar char="-"/>
            </a:pPr>
            <a:r>
              <a:rPr lang="en-CA" sz="2400" dirty="0">
                <a:hlinkClick r:id="rId4"/>
              </a:rPr>
              <a:t>Le Liechtenstein </a:t>
            </a:r>
            <a:r>
              <a:rPr lang="en-CA" sz="2400" dirty="0"/>
              <a:t>et la </a:t>
            </a:r>
            <a:r>
              <a:rPr lang="en-CA" sz="2400" dirty="0">
                <a:hlinkClick r:id="rId5"/>
              </a:rPr>
              <a:t>Pologne </a:t>
            </a:r>
            <a:r>
              <a:rPr lang="en-CA" sz="2400" dirty="0"/>
              <a:t>ont également signalé leurs premiers cas de BTV-3 récemment</a:t>
            </a:r>
          </a:p>
          <a:p>
            <a:pPr>
              <a:defRPr/>
            </a:pPr>
            <a:endParaRPr lang="en-CA" altLang="en-US" dirty="0"/>
          </a:p>
          <a:p>
            <a:pPr>
              <a:defRPr/>
            </a:pPr>
            <a:endParaRPr lang="en-CA" altLang="en-US" dirty="0"/>
          </a:p>
          <a:p>
            <a:pPr>
              <a:defRPr/>
            </a:pPr>
            <a:endParaRPr lang="en-CA" altLang="en-US" dirty="0"/>
          </a:p>
          <a:p>
            <a:pPr lvl="1">
              <a:defRPr/>
            </a:pPr>
            <a:endParaRPr lang="en-CA" altLang="en-US" dirty="0"/>
          </a:p>
        </p:txBody>
      </p:sp>
      <p:pic>
        <p:nvPicPr>
          <p:cNvPr id="3" name="Picture 2">
            <a:extLst>
              <a:ext uri="{FF2B5EF4-FFF2-40B4-BE49-F238E27FC236}">
                <a16:creationId xmlns:a16="http://schemas.microsoft.com/office/drawing/2014/main" id="{32740275-3A43-AB00-FBD0-C154B122D89E}"/>
              </a:ext>
            </a:extLst>
          </p:cNvPr>
          <p:cNvPicPr>
            <a:picLocks noChangeAspect="1"/>
          </p:cNvPicPr>
          <p:nvPr/>
        </p:nvPicPr>
        <p:blipFill>
          <a:blip r:embed="rId6"/>
          <a:stretch>
            <a:fillRect/>
          </a:stretch>
        </p:blipFill>
        <p:spPr>
          <a:xfrm>
            <a:off x="7722524" y="3890910"/>
            <a:ext cx="3938554" cy="2989392"/>
          </a:xfrm>
          <a:prstGeom prst="rect">
            <a:avLst/>
          </a:prstGeom>
        </p:spPr>
      </p:pic>
      <p:pic>
        <p:nvPicPr>
          <p:cNvPr id="7" name="Picture 6">
            <a:extLst>
              <a:ext uri="{FF2B5EF4-FFF2-40B4-BE49-F238E27FC236}">
                <a16:creationId xmlns:a16="http://schemas.microsoft.com/office/drawing/2014/main" id="{CBB7E7D4-12D4-6E64-47E3-69BCD2EFE1D2}"/>
              </a:ext>
            </a:extLst>
          </p:cNvPr>
          <p:cNvPicPr>
            <a:picLocks noChangeAspect="1"/>
          </p:cNvPicPr>
          <p:nvPr/>
        </p:nvPicPr>
        <p:blipFill>
          <a:blip r:embed="rId7"/>
          <a:stretch>
            <a:fillRect/>
          </a:stretch>
        </p:blipFill>
        <p:spPr>
          <a:xfrm>
            <a:off x="7722524" y="834895"/>
            <a:ext cx="3938554" cy="2843735"/>
          </a:xfrm>
          <a:prstGeom prst="rect">
            <a:avLst/>
          </a:prstGeom>
        </p:spPr>
      </p:pic>
      <p:sp>
        <p:nvSpPr>
          <p:cNvPr id="8" name="TextBox 7">
            <a:extLst>
              <a:ext uri="{FF2B5EF4-FFF2-40B4-BE49-F238E27FC236}">
                <a16:creationId xmlns:a16="http://schemas.microsoft.com/office/drawing/2014/main" id="{9723809F-CB71-0456-7F33-E3AF64333FDB}"/>
              </a:ext>
            </a:extLst>
          </p:cNvPr>
          <p:cNvSpPr txBox="1"/>
          <p:nvPr/>
        </p:nvSpPr>
        <p:spPr>
          <a:xfrm>
            <a:off x="7680063" y="540265"/>
            <a:ext cx="4023475" cy="369332"/>
          </a:xfrm>
          <a:prstGeom prst="rect">
            <a:avLst/>
          </a:prstGeom>
          <a:noFill/>
        </p:spPr>
        <p:txBody>
          <a:bodyPr wrap="square" rtlCol="0">
            <a:spAutoFit/>
          </a:bodyPr>
          <a:lstStyle/>
          <a:p>
            <a:r>
              <a:rPr lang="en-CA" b="1" dirty="0"/>
              <a:t>1er janvier 2024 - 6 décembre 2024</a:t>
            </a:r>
          </a:p>
        </p:txBody>
      </p:sp>
      <p:sp>
        <p:nvSpPr>
          <p:cNvPr id="9" name="TextBox 8">
            <a:extLst>
              <a:ext uri="{FF2B5EF4-FFF2-40B4-BE49-F238E27FC236}">
                <a16:creationId xmlns:a16="http://schemas.microsoft.com/office/drawing/2014/main" id="{C8C7D5AC-0676-79DB-EBCE-199ACC816D4A}"/>
              </a:ext>
            </a:extLst>
          </p:cNvPr>
          <p:cNvSpPr txBox="1"/>
          <p:nvPr/>
        </p:nvSpPr>
        <p:spPr>
          <a:xfrm>
            <a:off x="7637603" y="3566182"/>
            <a:ext cx="4023475" cy="369332"/>
          </a:xfrm>
          <a:prstGeom prst="rect">
            <a:avLst/>
          </a:prstGeom>
          <a:noFill/>
        </p:spPr>
        <p:txBody>
          <a:bodyPr wrap="square" rtlCol="0">
            <a:spAutoFit/>
          </a:bodyPr>
          <a:lstStyle/>
          <a:p>
            <a:r>
              <a:rPr lang="en-CA" b="1" dirty="0"/>
              <a:t>1er septembre 2024 - 6 décembre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E6D2A3-3003-2987-097A-AAFC1BAEF5F0}"/>
              </a:ext>
            </a:extLst>
          </p:cNvPr>
          <p:cNvSpPr>
            <a:spLocks noGrp="1"/>
          </p:cNvSpPr>
          <p:nvPr>
            <p:ph sz="half" idx="1"/>
          </p:nvPr>
        </p:nvSpPr>
        <p:spPr>
          <a:xfrm>
            <a:off x="338989" y="808903"/>
            <a:ext cx="5506150" cy="5240193"/>
          </a:xfrm>
        </p:spPr>
        <p:txBody>
          <a:bodyPr/>
          <a:lstStyle/>
          <a:p>
            <a:r>
              <a:rPr lang="en-CA" dirty="0"/>
              <a:t>Certains pays n'envoient pas de rapports réguliers à </a:t>
            </a:r>
            <a:r>
              <a:rPr lang="en-CA" dirty="0" err="1"/>
              <a:t>WOAH/EMPRES-i</a:t>
            </a:r>
            <a:endParaRPr lang="en-CA" dirty="0"/>
          </a:p>
          <a:p>
            <a:pPr>
              <a:defRPr/>
            </a:pPr>
            <a:r>
              <a:rPr lang="en-CA" altLang="en-US" dirty="0">
                <a:hlinkClick r:id="rId3"/>
              </a:rPr>
              <a:t>Belgique </a:t>
            </a:r>
            <a:r>
              <a:rPr lang="en-CA" altLang="en-US" dirty="0"/>
              <a:t>- événements du 1er septembre 2024 au 9 décembre 2024</a:t>
            </a:r>
          </a:p>
          <a:p>
            <a:pPr lvl="1">
              <a:defRPr/>
            </a:pPr>
            <a:r>
              <a:rPr lang="en-CA" altLang="en-US" dirty="0"/>
              <a:t>Les spectacles ont continué à être diffusés dans tout le pays</a:t>
            </a:r>
            <a:endParaRPr lang="en-CA" dirty="0"/>
          </a:p>
          <a:p>
            <a:r>
              <a:rPr lang="en-CA" dirty="0"/>
              <a:t>Dernière mise à jour des </a:t>
            </a:r>
            <a:r>
              <a:rPr lang="en-CA" dirty="0">
                <a:hlinkClick r:id="rId4"/>
              </a:rPr>
              <a:t>Pays-Bas :</a:t>
            </a:r>
          </a:p>
          <a:p>
            <a:pPr lvl="1">
              <a:defRPr/>
            </a:pPr>
            <a:r>
              <a:rPr lang="en-CA" altLang="en-US" dirty="0"/>
              <a:t>PCR BTV-3 positive - 8363</a:t>
            </a:r>
          </a:p>
          <a:p>
            <a:pPr lvl="1">
              <a:defRPr/>
            </a:pPr>
            <a:r>
              <a:rPr lang="en-CA" altLang="en-US" dirty="0"/>
              <a:t>Cliniquement positif - 2115 </a:t>
            </a:r>
          </a:p>
          <a:p>
            <a:pPr lvl="1">
              <a:defRPr/>
            </a:pPr>
            <a:r>
              <a:rPr lang="en-CA" altLang="en-US" dirty="0"/>
              <a:t>S'étend à l'ensemble du pays, aux 12 provinces</a:t>
            </a:r>
          </a:p>
          <a:p>
            <a:pPr marL="457200" lvl="1" indent="0">
              <a:buNone/>
            </a:pPr>
            <a:r>
              <a:rPr lang="en-CA" dirty="0"/>
              <a:t> </a:t>
            </a:r>
          </a:p>
        </p:txBody>
      </p:sp>
      <p:sp>
        <p:nvSpPr>
          <p:cNvPr id="5" name="Slide Number Placeholder 4">
            <a:extLst>
              <a:ext uri="{FF2B5EF4-FFF2-40B4-BE49-F238E27FC236}">
                <a16:creationId xmlns:a16="http://schemas.microsoft.com/office/drawing/2014/main" id="{F7A03FF4-8907-494E-DD59-602C36B6289A}"/>
              </a:ext>
            </a:extLst>
          </p:cNvPr>
          <p:cNvSpPr>
            <a:spLocks noGrp="1"/>
          </p:cNvSpPr>
          <p:nvPr>
            <p:ph type="sldNum" sz="quarter" idx="10"/>
          </p:nvPr>
        </p:nvSpPr>
        <p:spPr/>
        <p:txBody>
          <a:bodyPr/>
          <a:lstStyle/>
          <a:p>
            <a:pPr>
              <a:defRPr/>
            </a:pPr>
            <a:fld id="{589C40C2-7A94-424C-9771-F39272A79DD9}" type="slidenum">
              <a:rPr lang="en-US" altLang="en-US" smtClean="0"/>
              <a:t>4</a:t>
            </a:fld>
            <a:endParaRPr lang="en-US" altLang="en-US"/>
          </a:p>
        </p:txBody>
      </p:sp>
      <p:sp>
        <p:nvSpPr>
          <p:cNvPr id="8" name="Title 3">
            <a:extLst>
              <a:ext uri="{FF2B5EF4-FFF2-40B4-BE49-F238E27FC236}">
                <a16:creationId xmlns:a16="http://schemas.microsoft.com/office/drawing/2014/main" id="{11D0475F-3AD3-6190-8366-409A5FC261F4}"/>
              </a:ext>
            </a:extLst>
          </p:cNvPr>
          <p:cNvSpPr>
            <a:spLocks noGrp="1"/>
          </p:cNvSpPr>
          <p:nvPr>
            <p:ph type="title"/>
          </p:nvPr>
        </p:nvSpPr>
        <p:spPr>
          <a:xfrm>
            <a:off x="120872" y="-222205"/>
            <a:ext cx="10417030" cy="1325563"/>
          </a:xfrm>
        </p:spPr>
        <p:txBody>
          <a:bodyPr/>
          <a:lstStyle/>
          <a:p>
            <a:pPr>
              <a:defRPr/>
            </a:pPr>
            <a:r>
              <a:rPr lang="en-US" sz="3200" dirty="0"/>
              <a:t>Virus de la fièvre catarrhale du mouton (BTV-3) en Europe</a:t>
            </a:r>
            <a:endParaRPr lang="en-CA" sz="3200" dirty="0"/>
          </a:p>
        </p:txBody>
      </p:sp>
      <p:pic>
        <p:nvPicPr>
          <p:cNvPr id="10" name="Picture 9">
            <a:extLst>
              <a:ext uri="{FF2B5EF4-FFF2-40B4-BE49-F238E27FC236}">
                <a16:creationId xmlns:a16="http://schemas.microsoft.com/office/drawing/2014/main" id="{C0B15457-F3F8-7C28-208D-0D5743E21EEB}"/>
              </a:ext>
            </a:extLst>
          </p:cNvPr>
          <p:cNvPicPr>
            <a:picLocks noChangeAspect="1"/>
          </p:cNvPicPr>
          <p:nvPr/>
        </p:nvPicPr>
        <p:blipFill>
          <a:blip r:embed="rId5"/>
          <a:stretch>
            <a:fillRect/>
          </a:stretch>
        </p:blipFill>
        <p:spPr>
          <a:xfrm>
            <a:off x="7707973" y="706685"/>
            <a:ext cx="4214395" cy="3340160"/>
          </a:xfrm>
          <a:prstGeom prst="rect">
            <a:avLst/>
          </a:prstGeom>
          <a:ln w="19050">
            <a:solidFill>
              <a:schemeClr val="tx1"/>
            </a:solidFill>
          </a:ln>
        </p:spPr>
      </p:pic>
      <p:pic>
        <p:nvPicPr>
          <p:cNvPr id="7" name="Content Placeholder 6">
            <a:extLst>
              <a:ext uri="{FF2B5EF4-FFF2-40B4-BE49-F238E27FC236}">
                <a16:creationId xmlns:a16="http://schemas.microsoft.com/office/drawing/2014/main" id="{C53458E3-6D10-FB46-4F2B-1D5FF60A27E5}"/>
              </a:ext>
            </a:extLst>
          </p:cNvPr>
          <p:cNvPicPr>
            <a:picLocks noGrp="1" noChangeAspect="1"/>
          </p:cNvPicPr>
          <p:nvPr>
            <p:ph sz="half" idx="2"/>
          </p:nvPr>
        </p:nvPicPr>
        <p:blipFill>
          <a:blip r:embed="rId6"/>
          <a:stretch>
            <a:fillRect/>
          </a:stretch>
        </p:blipFill>
        <p:spPr>
          <a:xfrm>
            <a:off x="5914527" y="2683935"/>
            <a:ext cx="3880273" cy="3854977"/>
          </a:xfrm>
          <a:ln w="12700">
            <a:solidFill>
              <a:schemeClr val="tx1"/>
            </a:solidFill>
          </a:ln>
        </p:spPr>
      </p:pic>
      <p:cxnSp>
        <p:nvCxnSpPr>
          <p:cNvPr id="12" name="Straight Arrow Connector 11">
            <a:extLst>
              <a:ext uri="{FF2B5EF4-FFF2-40B4-BE49-F238E27FC236}">
                <a16:creationId xmlns:a16="http://schemas.microsoft.com/office/drawing/2014/main" id="{A818757D-787C-3D39-8FDD-219B9298F7DD}"/>
              </a:ext>
            </a:extLst>
          </p:cNvPr>
          <p:cNvCxnSpPr>
            <a:cxnSpLocks/>
          </p:cNvCxnSpPr>
          <p:nvPr/>
        </p:nvCxnSpPr>
        <p:spPr>
          <a:xfrm>
            <a:off x="5555641" y="2376765"/>
            <a:ext cx="294344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43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17E71C-4F2F-98EA-E89F-8B1015E01694}"/>
              </a:ext>
            </a:extLst>
          </p:cNvPr>
          <p:cNvSpPr>
            <a:spLocks noGrp="1"/>
          </p:cNvSpPr>
          <p:nvPr>
            <p:ph type="title"/>
          </p:nvPr>
        </p:nvSpPr>
        <p:spPr>
          <a:xfrm>
            <a:off x="130175" y="-182563"/>
            <a:ext cx="10515600" cy="1325563"/>
          </a:xfrm>
        </p:spPr>
        <p:txBody>
          <a:bodyPr/>
          <a:lstStyle/>
          <a:p>
            <a:pPr>
              <a:defRPr/>
            </a:pPr>
            <a:r>
              <a:rPr lang="en-US" sz="3200" dirty="0"/>
              <a:t>Virus de la fièvre catarrhale ovine (BTV-12) aux Pays-Bas</a:t>
            </a:r>
            <a:endParaRPr lang="en-CA" sz="3200" dirty="0"/>
          </a:p>
        </p:txBody>
      </p:sp>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44488" y="860425"/>
            <a:ext cx="6864386" cy="5675313"/>
          </a:xfrm>
        </p:spPr>
        <p:txBody>
          <a:bodyPr/>
          <a:lstStyle/>
          <a:p>
            <a:pPr>
              <a:defRPr/>
            </a:pPr>
            <a:r>
              <a:rPr lang="en-CA" sz="2400" dirty="0">
                <a:hlinkClick r:id="rId3"/>
              </a:rPr>
              <a:t>Les Pays-Bas </a:t>
            </a:r>
            <a:r>
              <a:rPr lang="en-CA" sz="2400" dirty="0"/>
              <a:t>ont signalé leurs premiers cas de BTV-12 le 10 octobre 2024, chez un mouton dans une ferme de </a:t>
            </a:r>
            <a:r>
              <a:rPr lang="en-CA" sz="2400" dirty="0" err="1"/>
              <a:t>Kockengen </a:t>
            </a:r>
            <a:r>
              <a:rPr lang="en-CA" sz="2400" dirty="0"/>
              <a:t>et chez une vache et son veau dans une ferme de </a:t>
            </a:r>
            <a:r>
              <a:rPr lang="en-CA" sz="2400" dirty="0" err="1"/>
              <a:t>Harmelen.</a:t>
            </a:r>
            <a:endParaRPr lang="en-CA" sz="2400" dirty="0"/>
          </a:p>
          <a:p>
            <a:pPr>
              <a:defRPr/>
            </a:pPr>
            <a:r>
              <a:rPr lang="en-CA" sz="2400" dirty="0"/>
              <a:t>Premier signalement en Europe, sérotype précédemment signalé en Israël (2010) et en Australie (2015)</a:t>
            </a:r>
          </a:p>
          <a:p>
            <a:pPr>
              <a:defRPr/>
            </a:pPr>
            <a:r>
              <a:rPr lang="en-CA" sz="2400" dirty="0"/>
              <a:t>L'article mentionne qu'une analyse rétrospective d'environ 1 400 échantillons sera examinée pour détecter le nouveau sérotype.</a:t>
            </a:r>
          </a:p>
          <a:p>
            <a:pPr>
              <a:defRPr/>
            </a:pPr>
            <a:r>
              <a:rPr lang="en-CA" altLang="en-US" sz="2400" dirty="0"/>
              <a:t>Depuis </a:t>
            </a:r>
            <a:r>
              <a:rPr lang="en-CA" altLang="en-US" sz="2400" dirty="0">
                <a:hlinkClick r:id="rId4"/>
              </a:rPr>
              <a:t>le 5 décembre 2024</a:t>
            </a:r>
            <a:r>
              <a:rPr lang="en-CA" altLang="en-US" sz="2400" dirty="0"/>
              <a:t>, il y a eu 11 cas de BTV-12 positifs à la PCR.</a:t>
            </a:r>
          </a:p>
          <a:p>
            <a:pPr>
              <a:defRPr/>
            </a:pPr>
            <a:r>
              <a:rPr lang="en-CA" sz="2400" b="0" i="0" dirty="0">
                <a:solidFill>
                  <a:srgbClr val="000000"/>
                </a:solidFill>
                <a:effectLst/>
                <a:latin typeface="RO Sans"/>
              </a:rPr>
              <a:t> Pas de vaccin disponible pour le sérotype 12</a:t>
            </a:r>
            <a:endParaRPr lang="en-CA" altLang="en-US" sz="2400" dirty="0"/>
          </a:p>
          <a:p>
            <a:pPr lvl="1">
              <a:defRPr/>
            </a:pPr>
            <a:endParaRPr lang="en-CA" altLang="en-US" sz="2000" dirty="0"/>
          </a:p>
        </p:txBody>
      </p:sp>
      <p:pic>
        <p:nvPicPr>
          <p:cNvPr id="2" name="Content Placeholder 6">
            <a:extLst>
              <a:ext uri="{FF2B5EF4-FFF2-40B4-BE49-F238E27FC236}">
                <a16:creationId xmlns:a16="http://schemas.microsoft.com/office/drawing/2014/main" id="{A728CF5E-EBA8-FD6C-CA4C-26C6234180A1}"/>
              </a:ext>
            </a:extLst>
          </p:cNvPr>
          <p:cNvPicPr>
            <a:picLocks noGrp="1" noChangeAspect="1"/>
          </p:cNvPicPr>
          <p:nvPr>
            <p:ph sz="half" idx="2"/>
          </p:nvPr>
        </p:nvPicPr>
        <p:blipFill>
          <a:blip r:embed="rId5"/>
          <a:stretch>
            <a:fillRect/>
          </a:stretch>
        </p:blipFill>
        <p:spPr>
          <a:xfrm>
            <a:off x="7208873" y="860425"/>
            <a:ext cx="4735993" cy="5556732"/>
          </a:xfrm>
          <a:ln w="12700">
            <a:solidFill>
              <a:schemeClr val="tx1"/>
            </a:solidFill>
          </a:ln>
        </p:spPr>
      </p:pic>
    </p:spTree>
    <p:extLst>
      <p:ext uri="{BB962C8B-B14F-4D97-AF65-F5344CB8AC3E}">
        <p14:creationId xmlns:p14="http://schemas.microsoft.com/office/powerpoint/2010/main" val="327629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17E71C-4F2F-98EA-E89F-8B1015E01694}"/>
              </a:ext>
            </a:extLst>
          </p:cNvPr>
          <p:cNvSpPr>
            <a:spLocks noGrp="1"/>
          </p:cNvSpPr>
          <p:nvPr>
            <p:ph type="title"/>
          </p:nvPr>
        </p:nvSpPr>
        <p:spPr>
          <a:xfrm>
            <a:off x="77012" y="-182563"/>
            <a:ext cx="10515600" cy="1325563"/>
          </a:xfrm>
        </p:spPr>
        <p:txBody>
          <a:bodyPr/>
          <a:lstStyle/>
          <a:p>
            <a:pPr>
              <a:defRPr/>
            </a:pPr>
            <a:r>
              <a:rPr lang="en-US" sz="3200" dirty="0"/>
              <a:t>Virus de la fièvre catarrhale (BTV-4, BTV-8) en Europe</a:t>
            </a:r>
            <a:endParaRPr lang="en-CA" sz="3200" dirty="0"/>
          </a:p>
        </p:txBody>
      </p:sp>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44488" y="860425"/>
            <a:ext cx="7078662" cy="5675313"/>
          </a:xfrm>
        </p:spPr>
        <p:txBody>
          <a:bodyPr/>
          <a:lstStyle/>
          <a:p>
            <a:pPr marL="0" indent="0">
              <a:buFont typeface="Arial" panose="020B0604020202020204" pitchFamily="34" charset="0"/>
              <a:buNone/>
              <a:defRPr/>
            </a:pPr>
            <a:r>
              <a:rPr lang="en-CA" altLang="en-US" sz="2400" b="1" dirty="0"/>
              <a:t>BTV-4</a:t>
            </a:r>
          </a:p>
          <a:p>
            <a:r>
              <a:rPr lang="en-CA" sz="2400" dirty="0"/>
              <a:t>15 événements, de : Chypre, Croatie, Autriche</a:t>
            </a:r>
          </a:p>
          <a:p>
            <a:r>
              <a:rPr lang="en-CA" sz="2400" dirty="0"/>
              <a:t>+ France (pas dans </a:t>
            </a:r>
            <a:r>
              <a:rPr lang="en-CA" sz="2400" dirty="0" err="1"/>
              <a:t>Empres-i</a:t>
            </a:r>
            <a:r>
              <a:rPr lang="en-CA" sz="2400" dirty="0"/>
              <a:t>)</a:t>
            </a:r>
          </a:p>
          <a:p>
            <a:pPr marL="0" indent="0">
              <a:buNone/>
              <a:defRPr/>
            </a:pPr>
            <a:endParaRPr lang="en-CA" altLang="en-US" sz="2400" dirty="0"/>
          </a:p>
          <a:p>
            <a:pPr marL="0" indent="0">
              <a:buNone/>
              <a:defRPr/>
            </a:pPr>
            <a:r>
              <a:rPr lang="en-CA" altLang="en-US" sz="2400" b="1" dirty="0"/>
              <a:t>BTV-8</a:t>
            </a:r>
            <a:endParaRPr lang="en-CA" altLang="en-US" sz="2400" dirty="0"/>
          </a:p>
          <a:p>
            <a:r>
              <a:rPr lang="en-CA" sz="2400" dirty="0"/>
              <a:t>44 événements, de : Italie, Portugal, Suisse, Macédoine du Nord et Grèce</a:t>
            </a:r>
          </a:p>
          <a:p>
            <a:r>
              <a:rPr lang="en-CA" sz="2400" dirty="0">
                <a:hlinkClick r:id="rId3"/>
              </a:rPr>
              <a:t>La Macédoine du Nord </a:t>
            </a:r>
            <a:r>
              <a:rPr lang="en-CA" sz="2400" dirty="0"/>
              <a:t>et le </a:t>
            </a:r>
            <a:r>
              <a:rPr lang="en-CA" sz="2400" dirty="0">
                <a:hlinkClick r:id="rId4"/>
              </a:rPr>
              <a:t>Portugal </a:t>
            </a:r>
            <a:r>
              <a:rPr lang="en-CA" sz="2400" dirty="0"/>
              <a:t>ont signalé leurs premiers </a:t>
            </a:r>
            <a:r>
              <a:rPr lang="en-CA" sz="2400" dirty="0" err="1"/>
              <a:t>cas</a:t>
            </a:r>
            <a:r>
              <a:rPr lang="en-CA" sz="2400" dirty="0"/>
              <a:t> au cours de cette période.</a:t>
            </a:r>
          </a:p>
          <a:p>
            <a:r>
              <a:rPr lang="en-CA" sz="2400" dirty="0">
                <a:hlinkClick r:id="rId5"/>
              </a:rPr>
              <a:t>La Grèce </a:t>
            </a:r>
            <a:r>
              <a:rPr lang="en-CA" sz="2400" dirty="0"/>
              <a:t>a signalé une récidive (dernière détection en 2009)</a:t>
            </a:r>
          </a:p>
          <a:p>
            <a:r>
              <a:rPr lang="en-CA" sz="2400" dirty="0"/>
              <a:t>+ </a:t>
            </a:r>
            <a:r>
              <a:rPr lang="en-CA" sz="2400" dirty="0">
                <a:hlinkClick r:id="rId6"/>
              </a:rPr>
              <a:t>France </a:t>
            </a:r>
            <a:r>
              <a:rPr lang="en-CA" sz="2400" dirty="0"/>
              <a:t>(pas dans </a:t>
            </a:r>
            <a:r>
              <a:rPr lang="en-CA" sz="2400" dirty="0" err="1"/>
              <a:t>EMPRES-i</a:t>
            </a:r>
            <a:r>
              <a:rPr lang="en-CA" sz="2400" dirty="0"/>
              <a:t>) dans le bétail en Savoie</a:t>
            </a:r>
          </a:p>
          <a:p>
            <a:endParaRPr lang="en-CA" sz="2400" dirty="0"/>
          </a:p>
          <a:p>
            <a:pPr>
              <a:defRPr/>
            </a:pPr>
            <a:endParaRPr lang="en-CA" altLang="en-US" sz="2400" dirty="0"/>
          </a:p>
          <a:p>
            <a:pPr lvl="1">
              <a:defRPr/>
            </a:pPr>
            <a:endParaRPr lang="en-CA" altLang="en-US" sz="2000" dirty="0"/>
          </a:p>
        </p:txBody>
      </p:sp>
      <p:pic>
        <p:nvPicPr>
          <p:cNvPr id="5" name="Picture 4">
            <a:extLst>
              <a:ext uri="{FF2B5EF4-FFF2-40B4-BE49-F238E27FC236}">
                <a16:creationId xmlns:a16="http://schemas.microsoft.com/office/drawing/2014/main" id="{CBF120A4-C9D0-98DA-1CDD-3CD9AF9B0B9C}"/>
              </a:ext>
            </a:extLst>
          </p:cNvPr>
          <p:cNvPicPr>
            <a:picLocks noChangeAspect="1"/>
          </p:cNvPicPr>
          <p:nvPr/>
        </p:nvPicPr>
        <p:blipFill>
          <a:blip r:embed="rId7"/>
          <a:stretch>
            <a:fillRect/>
          </a:stretch>
        </p:blipFill>
        <p:spPr>
          <a:xfrm>
            <a:off x="7514109" y="861441"/>
            <a:ext cx="4573845" cy="2836640"/>
          </a:xfrm>
          <a:prstGeom prst="rect">
            <a:avLst/>
          </a:prstGeom>
        </p:spPr>
      </p:pic>
      <p:sp>
        <p:nvSpPr>
          <p:cNvPr id="7" name="TextBox 6">
            <a:extLst>
              <a:ext uri="{FF2B5EF4-FFF2-40B4-BE49-F238E27FC236}">
                <a16:creationId xmlns:a16="http://schemas.microsoft.com/office/drawing/2014/main" id="{E86F9E02-8BAB-945D-5838-A442CDA222F8}"/>
              </a:ext>
            </a:extLst>
          </p:cNvPr>
          <p:cNvSpPr txBox="1"/>
          <p:nvPr/>
        </p:nvSpPr>
        <p:spPr>
          <a:xfrm>
            <a:off x="7468629" y="546486"/>
            <a:ext cx="4664804" cy="369332"/>
          </a:xfrm>
          <a:prstGeom prst="rect">
            <a:avLst/>
          </a:prstGeom>
          <a:noFill/>
        </p:spPr>
        <p:txBody>
          <a:bodyPr wrap="square" rtlCol="0">
            <a:spAutoFit/>
          </a:bodyPr>
          <a:lstStyle/>
          <a:p>
            <a:r>
              <a:rPr lang="en-CA" b="1" dirty="0"/>
              <a:t>BTV-4 1er septembre 2024 - 6 décembre 2024</a:t>
            </a:r>
          </a:p>
        </p:txBody>
      </p:sp>
      <p:pic>
        <p:nvPicPr>
          <p:cNvPr id="8" name="Picture 7">
            <a:extLst>
              <a:ext uri="{FF2B5EF4-FFF2-40B4-BE49-F238E27FC236}">
                <a16:creationId xmlns:a16="http://schemas.microsoft.com/office/drawing/2014/main" id="{29E0FA41-2B2A-2FAA-A973-A6134DDF7185}"/>
              </a:ext>
            </a:extLst>
          </p:cNvPr>
          <p:cNvPicPr>
            <a:picLocks noChangeAspect="1"/>
          </p:cNvPicPr>
          <p:nvPr/>
        </p:nvPicPr>
        <p:blipFill>
          <a:blip r:embed="rId8"/>
          <a:stretch>
            <a:fillRect/>
          </a:stretch>
        </p:blipFill>
        <p:spPr>
          <a:xfrm>
            <a:off x="7481716" y="3833329"/>
            <a:ext cx="4573845" cy="3041412"/>
          </a:xfrm>
          <a:prstGeom prst="rect">
            <a:avLst/>
          </a:prstGeom>
        </p:spPr>
      </p:pic>
      <p:sp>
        <p:nvSpPr>
          <p:cNvPr id="9" name="TextBox 8">
            <a:extLst>
              <a:ext uri="{FF2B5EF4-FFF2-40B4-BE49-F238E27FC236}">
                <a16:creationId xmlns:a16="http://schemas.microsoft.com/office/drawing/2014/main" id="{FD999CB0-33D0-B3BB-26C3-8D66CDAA5B40}"/>
              </a:ext>
            </a:extLst>
          </p:cNvPr>
          <p:cNvSpPr txBox="1"/>
          <p:nvPr/>
        </p:nvSpPr>
        <p:spPr>
          <a:xfrm>
            <a:off x="7423150" y="3556330"/>
            <a:ext cx="4664804" cy="369332"/>
          </a:xfrm>
          <a:prstGeom prst="rect">
            <a:avLst/>
          </a:prstGeom>
          <a:noFill/>
        </p:spPr>
        <p:txBody>
          <a:bodyPr wrap="square" rtlCol="0">
            <a:spAutoFit/>
          </a:bodyPr>
          <a:lstStyle/>
          <a:p>
            <a:r>
              <a:rPr lang="en-CA" b="1" dirty="0"/>
              <a:t>BTV-8 1er septembre 2024 - 6 décembre 2024</a:t>
            </a:r>
          </a:p>
        </p:txBody>
      </p:sp>
    </p:spTree>
    <p:extLst>
      <p:ext uri="{BB962C8B-B14F-4D97-AF65-F5344CB8AC3E}">
        <p14:creationId xmlns:p14="http://schemas.microsoft.com/office/powerpoint/2010/main" val="1897531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E211-701D-22D9-39AC-93578AA75D08}"/>
              </a:ext>
            </a:extLst>
          </p:cNvPr>
          <p:cNvSpPr>
            <a:spLocks noGrp="1"/>
          </p:cNvSpPr>
          <p:nvPr>
            <p:ph type="title"/>
          </p:nvPr>
        </p:nvSpPr>
        <p:spPr>
          <a:xfrm>
            <a:off x="211138" y="144463"/>
            <a:ext cx="10515600" cy="1325562"/>
          </a:xfrm>
        </p:spPr>
        <p:txBody>
          <a:bodyPr/>
          <a:lstStyle/>
          <a:p>
            <a:pPr>
              <a:defRPr/>
            </a:pPr>
            <a:r>
              <a:rPr lang="en-US" sz="3200" dirty="0"/>
              <a:t>Tique Longhorn et Theileriosis aux Etats-Unis</a:t>
            </a:r>
            <a:endParaRPr lang="en-CA" sz="3200" dirty="0"/>
          </a:p>
        </p:txBody>
      </p:sp>
      <p:sp>
        <p:nvSpPr>
          <p:cNvPr id="28675" name="Text Placeholder 2">
            <a:extLst>
              <a:ext uri="{FF2B5EF4-FFF2-40B4-BE49-F238E27FC236}">
                <a16:creationId xmlns:a16="http://schemas.microsoft.com/office/drawing/2014/main" id="{1F5BC50B-A591-4700-9336-A1946ED7DF14}"/>
              </a:ext>
            </a:extLst>
          </p:cNvPr>
          <p:cNvSpPr>
            <a:spLocks noGrp="1"/>
          </p:cNvSpPr>
          <p:nvPr>
            <p:ph type="body" sz="quarter" idx="13"/>
          </p:nvPr>
        </p:nvSpPr>
        <p:spPr>
          <a:xfrm>
            <a:off x="366713" y="1365881"/>
            <a:ext cx="6230937" cy="5385757"/>
          </a:xfrm>
        </p:spPr>
        <p:txBody>
          <a:bodyPr/>
          <a:lstStyle/>
          <a:p>
            <a:r>
              <a:rPr lang="en-CA" altLang="en-US" sz="2400" dirty="0"/>
              <a:t>Dernier rapport de situation d'octobre</a:t>
            </a:r>
          </a:p>
          <a:p>
            <a:r>
              <a:rPr lang="en-CA" altLang="en-US" sz="2400" dirty="0"/>
              <a:t>Pas de mise à jour pour la tique </a:t>
            </a:r>
            <a:r>
              <a:rPr lang="en-CA" altLang="en-US" sz="2400" dirty="0" err="1"/>
              <a:t>longicorne</a:t>
            </a:r>
          </a:p>
          <a:p>
            <a:r>
              <a:rPr lang="en-CA" altLang="en-US" sz="2400" dirty="0"/>
              <a:t>Les mises à jour de l'USDA reprendront en mars 2025</a:t>
            </a:r>
          </a:p>
          <a:p>
            <a:endParaRPr lang="en-CA" altLang="en-US" sz="2400" dirty="0"/>
          </a:p>
        </p:txBody>
      </p:sp>
      <p:sp>
        <p:nvSpPr>
          <p:cNvPr id="28676" name="Rectangle 2">
            <a:extLst>
              <a:ext uri="{FF2B5EF4-FFF2-40B4-BE49-F238E27FC236}">
                <a16:creationId xmlns:a16="http://schemas.microsoft.com/office/drawing/2014/main" id="{57436A16-D15E-83F8-604F-5CFA6101AE13}"/>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8677" name="TextBox 6">
            <a:extLst>
              <a:ext uri="{FF2B5EF4-FFF2-40B4-BE49-F238E27FC236}">
                <a16:creationId xmlns:a16="http://schemas.microsoft.com/office/drawing/2014/main" id="{086049A0-BC8A-0021-A10F-931C654956FF}"/>
              </a:ext>
            </a:extLst>
          </p:cNvPr>
          <p:cNvSpPr txBox="1">
            <a:spLocks noChangeArrowheads="1"/>
          </p:cNvSpPr>
          <p:nvPr/>
        </p:nvSpPr>
        <p:spPr bwMode="auto">
          <a:xfrm>
            <a:off x="7621588" y="5718175"/>
            <a:ext cx="4570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400" b="1" dirty="0"/>
              <a:t>USDA </a:t>
            </a:r>
            <a:r>
              <a:rPr lang="en-CA" altLang="en-US" sz="1400" b="1" i="1" dirty="0"/>
              <a:t>Haemaphysalis longicornis </a:t>
            </a:r>
            <a:r>
              <a:rPr lang="en-CA" altLang="en-US" sz="1400" b="1" dirty="0"/>
              <a:t>(Asian </a:t>
            </a:r>
            <a:r>
              <a:rPr lang="en-CA" altLang="en-US" sz="1400" b="1" dirty="0" err="1"/>
              <a:t>longhorned </a:t>
            </a:r>
            <a:r>
              <a:rPr lang="en-CA" altLang="en-US" sz="1400" b="1" dirty="0"/>
              <a:t>tick) Rapport de situation</a:t>
            </a:r>
          </a:p>
        </p:txBody>
      </p:sp>
      <p:pic>
        <p:nvPicPr>
          <p:cNvPr id="7" name="Picture 6">
            <a:extLst>
              <a:ext uri="{FF2B5EF4-FFF2-40B4-BE49-F238E27FC236}">
                <a16:creationId xmlns:a16="http://schemas.microsoft.com/office/drawing/2014/main" id="{D0166439-6ECC-EDA9-F9D5-F2310EE8DB84}"/>
              </a:ext>
            </a:extLst>
          </p:cNvPr>
          <p:cNvPicPr>
            <a:picLocks noChangeAspect="1"/>
          </p:cNvPicPr>
          <p:nvPr/>
        </p:nvPicPr>
        <p:blipFill>
          <a:blip r:embed="rId3"/>
          <a:stretch>
            <a:fillRect/>
          </a:stretch>
        </p:blipFill>
        <p:spPr>
          <a:xfrm>
            <a:off x="6454338" y="1365881"/>
            <a:ext cx="5401429" cy="4294514"/>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3405-92D6-C38B-7BDF-BF9FACD44B03}"/>
              </a:ext>
            </a:extLst>
          </p:cNvPr>
          <p:cNvSpPr>
            <a:spLocks noGrp="1"/>
          </p:cNvSpPr>
          <p:nvPr>
            <p:ph type="title"/>
          </p:nvPr>
        </p:nvSpPr>
        <p:spPr>
          <a:xfrm>
            <a:off x="59781" y="-72232"/>
            <a:ext cx="10515600" cy="1325563"/>
          </a:xfrm>
        </p:spPr>
        <p:txBody>
          <a:bodyPr/>
          <a:lstStyle/>
          <a:p>
            <a:pPr>
              <a:defRPr/>
            </a:pPr>
            <a:r>
              <a:rPr lang="en-CA" sz="3200" dirty="0"/>
              <a:t>Jamestown Canyon/Virus du lièvre d'Amérique</a:t>
            </a:r>
          </a:p>
        </p:txBody>
      </p:sp>
      <p:sp>
        <p:nvSpPr>
          <p:cNvPr id="26628" name="Slide Number Placeholder 4">
            <a:extLst>
              <a:ext uri="{FF2B5EF4-FFF2-40B4-BE49-F238E27FC236}">
                <a16:creationId xmlns:a16="http://schemas.microsoft.com/office/drawing/2014/main" id="{0AB9D6ED-7BFB-BDFE-FD47-576B3CC7F0D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A6D4A2-1501-4843-B438-B1F37C23626F}" type="slidenum">
              <a:rPr lang="en-US" altLang="en-US" smtClean="0">
                <a:solidFill>
                  <a:srgbClr val="898989"/>
                </a:solidFill>
              </a:rPr>
              <a:t>8</a:t>
            </a:fld>
            <a:endParaRPr lang="en-US" altLang="en-US">
              <a:solidFill>
                <a:srgbClr val="898989"/>
              </a:solidFill>
            </a:endParaRPr>
          </a:p>
        </p:txBody>
      </p:sp>
      <p:sp>
        <p:nvSpPr>
          <p:cNvPr id="3" name="Content Placeholder 2">
            <a:extLst>
              <a:ext uri="{FF2B5EF4-FFF2-40B4-BE49-F238E27FC236}">
                <a16:creationId xmlns:a16="http://schemas.microsoft.com/office/drawing/2014/main" id="{40E099D1-2951-E7AB-F174-93CC65CCFBE2}"/>
              </a:ext>
            </a:extLst>
          </p:cNvPr>
          <p:cNvSpPr>
            <a:spLocks noGrp="1"/>
          </p:cNvSpPr>
          <p:nvPr>
            <p:ph sz="half" idx="1"/>
          </p:nvPr>
        </p:nvSpPr>
        <p:spPr>
          <a:xfrm>
            <a:off x="153637" y="973204"/>
            <a:ext cx="6704363" cy="5715699"/>
          </a:xfrm>
        </p:spPr>
        <p:txBody>
          <a:bodyPr/>
          <a:lstStyle/>
          <a:p>
            <a:r>
              <a:rPr lang="en-CA" sz="2400" dirty="0">
                <a:solidFill>
                  <a:srgbClr val="000000"/>
                </a:solidFill>
                <a:effectLst/>
                <a:latin typeface="CicleGordita"/>
                <a:ea typeface="CicleGordita"/>
                <a:cs typeface="CicleGordita"/>
                <a:hlinkClick r:id="rId3"/>
              </a:rPr>
              <a:t>La Colombie-Britannique </a:t>
            </a:r>
            <a:r>
              <a:rPr lang="en-CA" sz="2400" dirty="0">
                <a:solidFill>
                  <a:srgbClr val="000000"/>
                </a:solidFill>
                <a:effectLst/>
                <a:latin typeface="CicleGordita"/>
                <a:ea typeface="CicleGordita"/>
                <a:cs typeface="CicleGordita"/>
              </a:rPr>
              <a:t>a signalé un groupe de trois cas pédiatriques du virus Jamestown Canyon / Snowshoe Hare à Whistler, dont les symptômes sont apparus en </a:t>
            </a:r>
            <a:r>
              <a:rPr lang="en-CA" sz="2400" dirty="0" err="1">
                <a:solidFill>
                  <a:srgbClr val="000000"/>
                </a:solidFill>
                <a:effectLst/>
                <a:latin typeface="CicleGordita"/>
                <a:ea typeface="CicleGordita"/>
                <a:cs typeface="CicleGordita"/>
              </a:rPr>
              <a:t>août</a:t>
            </a:r>
            <a:r>
              <a:rPr lang="en-CA" sz="2400" dirty="0">
                <a:solidFill>
                  <a:srgbClr val="000000"/>
                </a:solidFill>
                <a:effectLst/>
                <a:latin typeface="CicleGordita"/>
                <a:ea typeface="CicleGordita"/>
                <a:cs typeface="CicleGordita"/>
              </a:rPr>
              <a:t> 2024</a:t>
            </a:r>
          </a:p>
          <a:p>
            <a:r>
              <a:rPr lang="en-CA" sz="2400" dirty="0">
                <a:solidFill>
                  <a:srgbClr val="000000"/>
                </a:solidFill>
                <a:latin typeface="CicleGordita"/>
                <a:ea typeface="CicleGordita"/>
                <a:cs typeface="CicleGordita"/>
              </a:rPr>
              <a:t>Virus transmis par les moustiques, appartenant au sérogroupe californien et endémiques au Canada</a:t>
            </a:r>
            <a:endParaRPr lang="en-CA" sz="2400" dirty="0">
              <a:solidFill>
                <a:srgbClr val="000000"/>
              </a:solidFill>
              <a:effectLst/>
              <a:latin typeface="CicleGordita"/>
              <a:ea typeface="CicleGordita"/>
              <a:cs typeface="CicleGordita"/>
            </a:endParaRPr>
          </a:p>
          <a:p>
            <a:r>
              <a:rPr lang="en-CA" sz="2400" dirty="0">
                <a:solidFill>
                  <a:srgbClr val="000000"/>
                </a:solidFill>
                <a:latin typeface="CicleGordita"/>
                <a:ea typeface="CicleGordita"/>
                <a:cs typeface="CicleGordita"/>
              </a:rPr>
              <a:t>Un document récent conclut que :</a:t>
            </a:r>
          </a:p>
          <a:p>
            <a:pPr lvl="1"/>
            <a:r>
              <a:rPr lang="en-CA" sz="1800" b="0" i="0" dirty="0">
                <a:solidFill>
                  <a:srgbClr val="1B1B1B"/>
                </a:solidFill>
                <a:effectLst/>
                <a:latin typeface="Cambria" panose="02040503050406030204" pitchFamily="18" charset="0"/>
              </a:rPr>
              <a:t>ces virus augmenteront leur aire de répartition vers le nord, mais ne perdront pas d'aire de répartition à leur limite méridionale</a:t>
            </a:r>
          </a:p>
          <a:p>
            <a:pPr lvl="1"/>
            <a:r>
              <a:rPr lang="en-CA" sz="1800" b="0" i="0" dirty="0">
                <a:solidFill>
                  <a:srgbClr val="1B1B1B"/>
                </a:solidFill>
                <a:effectLst/>
                <a:latin typeface="Cambria" panose="02040503050406030204" pitchFamily="18" charset="0"/>
              </a:rPr>
              <a:t>subissent une amplification plus rapide et une transmission amplifiée dans les régions endémiques pendant des saisons de piqûres de vecteurs plus longues</a:t>
            </a:r>
          </a:p>
          <a:p>
            <a:pPr lvl="1"/>
            <a:r>
              <a:rPr lang="en-CA" sz="1800" b="0" i="0" dirty="0">
                <a:solidFill>
                  <a:srgbClr val="1B1B1B"/>
                </a:solidFill>
                <a:effectLst/>
                <a:latin typeface="Cambria" panose="02040503050406030204" pitchFamily="18" charset="0"/>
              </a:rPr>
              <a:t>profiter des déplacements vers le nord des hôtes et des vecteurs</a:t>
            </a:r>
          </a:p>
          <a:p>
            <a:pPr lvl="1"/>
            <a:r>
              <a:rPr lang="en-CA" sz="1800" b="0" i="0" dirty="0">
                <a:solidFill>
                  <a:srgbClr val="1B1B1B"/>
                </a:solidFill>
                <a:effectLst/>
                <a:latin typeface="Cambria" panose="02040503050406030204" pitchFamily="18" charset="0"/>
              </a:rPr>
              <a:t>l'augmentation des taux de morsure suite à une augmentation de la disponibilité des sites de reproduction</a:t>
            </a:r>
            <a:endParaRPr lang="en-CA" sz="1800" dirty="0">
              <a:solidFill>
                <a:srgbClr val="000000"/>
              </a:solidFill>
              <a:effectLst/>
              <a:latin typeface="CicleGordita"/>
              <a:ea typeface="CicleGordita"/>
              <a:cs typeface="CicleGordita"/>
            </a:endParaRPr>
          </a:p>
          <a:p>
            <a:endParaRPr lang="en-CA" sz="2400" dirty="0">
              <a:solidFill>
                <a:srgbClr val="000000"/>
              </a:solidFill>
              <a:effectLst/>
              <a:latin typeface="CicleGordita"/>
              <a:ea typeface="CicleGordita"/>
              <a:cs typeface="CicleGordita"/>
            </a:endParaRPr>
          </a:p>
        </p:txBody>
      </p:sp>
      <p:pic>
        <p:nvPicPr>
          <p:cNvPr id="6" name="Picture 5">
            <a:extLst>
              <a:ext uri="{FF2B5EF4-FFF2-40B4-BE49-F238E27FC236}">
                <a16:creationId xmlns:a16="http://schemas.microsoft.com/office/drawing/2014/main" id="{9CA0CA89-770E-B9E6-CFCE-8B50FBF6D4DB}"/>
              </a:ext>
            </a:extLst>
          </p:cNvPr>
          <p:cNvPicPr>
            <a:picLocks noChangeAspect="1"/>
          </p:cNvPicPr>
          <p:nvPr/>
        </p:nvPicPr>
        <p:blipFill>
          <a:blip r:embed="rId4"/>
          <a:stretch>
            <a:fillRect/>
          </a:stretch>
        </p:blipFill>
        <p:spPr>
          <a:xfrm>
            <a:off x="6917032" y="973204"/>
            <a:ext cx="4963063" cy="4041881"/>
          </a:xfrm>
          <a:prstGeom prst="rect">
            <a:avLst/>
          </a:prstGeom>
          <a:ln>
            <a:solidFill>
              <a:schemeClr val="tx1"/>
            </a:solidFill>
          </a:ln>
        </p:spPr>
      </p:pic>
      <p:sp>
        <p:nvSpPr>
          <p:cNvPr id="7" name="TextBox 6">
            <a:extLst>
              <a:ext uri="{FF2B5EF4-FFF2-40B4-BE49-F238E27FC236}">
                <a16:creationId xmlns:a16="http://schemas.microsoft.com/office/drawing/2014/main" id="{CED18A56-6D00-716F-B57A-3D4C3E9B5020}"/>
              </a:ext>
            </a:extLst>
          </p:cNvPr>
          <p:cNvSpPr txBox="1"/>
          <p:nvPr/>
        </p:nvSpPr>
        <p:spPr>
          <a:xfrm>
            <a:off x="6858000" y="5013103"/>
            <a:ext cx="4844898" cy="523220"/>
          </a:xfrm>
          <a:prstGeom prst="rect">
            <a:avLst/>
          </a:prstGeom>
          <a:noFill/>
        </p:spPr>
        <p:txBody>
          <a:bodyPr wrap="square" rtlCol="0">
            <a:spAutoFit/>
          </a:bodyPr>
          <a:lstStyle/>
          <a:p>
            <a:r>
              <a:rPr lang="en-CA" sz="1400" b="1" dirty="0">
                <a:hlinkClick r:id="rId5"/>
              </a:rPr>
              <a:t>Les virus du sérogroupe de la Californie dans un Arctique canadien en mutation : une revue</a:t>
            </a:r>
            <a:endParaRPr lang="en-CA" sz="1400" b="1" dirty="0"/>
          </a:p>
        </p:txBody>
      </p:sp>
    </p:spTree>
    <p:extLst>
      <p:ext uri="{BB962C8B-B14F-4D97-AF65-F5344CB8AC3E}">
        <p14:creationId xmlns:p14="http://schemas.microsoft.com/office/powerpoint/2010/main" val="170209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3405-92D6-C38B-7BDF-BF9FACD44B03}"/>
              </a:ext>
            </a:extLst>
          </p:cNvPr>
          <p:cNvSpPr>
            <a:spLocks noGrp="1"/>
          </p:cNvSpPr>
          <p:nvPr>
            <p:ph type="title"/>
          </p:nvPr>
        </p:nvSpPr>
        <p:spPr>
          <a:xfrm>
            <a:off x="141288" y="85725"/>
            <a:ext cx="10515600" cy="1325563"/>
          </a:xfrm>
        </p:spPr>
        <p:txBody>
          <a:bodyPr/>
          <a:lstStyle/>
          <a:p>
            <a:pPr>
              <a:defRPr/>
            </a:pPr>
            <a:r>
              <a:rPr lang="en-CA" dirty="0"/>
              <a:t>Virus du Nil occidental </a:t>
            </a:r>
          </a:p>
        </p:txBody>
      </p:sp>
      <p:sp>
        <p:nvSpPr>
          <p:cNvPr id="26627" name="Content Placeholder 2">
            <a:extLst>
              <a:ext uri="{FF2B5EF4-FFF2-40B4-BE49-F238E27FC236}">
                <a16:creationId xmlns:a16="http://schemas.microsoft.com/office/drawing/2014/main" id="{282EF991-2564-6BE9-B7B9-FE86D61DF9E7}"/>
              </a:ext>
            </a:extLst>
          </p:cNvPr>
          <p:cNvSpPr>
            <a:spLocks noGrp="1"/>
          </p:cNvSpPr>
          <p:nvPr>
            <p:ph sz="half" idx="1"/>
          </p:nvPr>
        </p:nvSpPr>
        <p:spPr>
          <a:xfrm>
            <a:off x="1069333" y="1200980"/>
            <a:ext cx="10657200" cy="1124635"/>
          </a:xfrm>
        </p:spPr>
        <p:txBody>
          <a:bodyPr/>
          <a:lstStyle/>
          <a:p>
            <a:pPr marL="0" indent="0">
              <a:buNone/>
            </a:pPr>
            <a:r>
              <a:rPr lang="en-CA" altLang="en-US" sz="2600" dirty="0"/>
              <a:t>Augmentation du nombre de signaux pendant les mois d'été au Canada et aux États-Unis</a:t>
            </a:r>
          </a:p>
          <a:p>
            <a:pPr marL="0" indent="0">
              <a:buNone/>
            </a:pPr>
            <a:r>
              <a:rPr lang="en-CA" altLang="en-US" sz="2600" dirty="0"/>
              <a:t>Est revenu à son niveau de base</a:t>
            </a:r>
          </a:p>
        </p:txBody>
      </p:sp>
      <p:sp>
        <p:nvSpPr>
          <p:cNvPr id="26628" name="Slide Number Placeholder 4">
            <a:extLst>
              <a:ext uri="{FF2B5EF4-FFF2-40B4-BE49-F238E27FC236}">
                <a16:creationId xmlns:a16="http://schemas.microsoft.com/office/drawing/2014/main" id="{0AB9D6ED-7BFB-BDFE-FD47-576B3CC7F0D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A6D4A2-1501-4843-B438-B1F37C23626F}" type="slidenum">
              <a:rPr lang="en-US" altLang="en-US" smtClean="0">
                <a:solidFill>
                  <a:srgbClr val="898989"/>
                </a:solidFill>
              </a:rPr>
              <a:t>9</a:t>
            </a:fld>
            <a:endParaRPr lang="en-US" altLang="en-US">
              <a:solidFill>
                <a:srgbClr val="898989"/>
              </a:solidFill>
            </a:endParaRPr>
          </a:p>
        </p:txBody>
      </p:sp>
      <p:pic>
        <p:nvPicPr>
          <p:cNvPr id="5" name="Picture 4">
            <a:extLst>
              <a:ext uri="{FF2B5EF4-FFF2-40B4-BE49-F238E27FC236}">
                <a16:creationId xmlns:a16="http://schemas.microsoft.com/office/drawing/2014/main" id="{A80E01D6-25F9-D206-CF11-B1419B682BE3}"/>
              </a:ext>
            </a:extLst>
          </p:cNvPr>
          <p:cNvPicPr>
            <a:picLocks noChangeAspect="1"/>
          </p:cNvPicPr>
          <p:nvPr/>
        </p:nvPicPr>
        <p:blipFill>
          <a:blip r:embed="rId3"/>
          <a:stretch>
            <a:fillRect/>
          </a:stretch>
        </p:blipFill>
        <p:spPr>
          <a:xfrm>
            <a:off x="5121172" y="2749550"/>
            <a:ext cx="6605361" cy="3399523"/>
          </a:xfrm>
          <a:prstGeom prst="rect">
            <a:avLst/>
          </a:prstGeom>
          <a:ln w="19050">
            <a:solidFill>
              <a:schemeClr val="tx1"/>
            </a:solidFill>
          </a:ln>
        </p:spPr>
      </p:pic>
      <p:sp>
        <p:nvSpPr>
          <p:cNvPr id="4" name="Rectangle 3">
            <a:extLst>
              <a:ext uri="{FF2B5EF4-FFF2-40B4-BE49-F238E27FC236}">
                <a16:creationId xmlns:a16="http://schemas.microsoft.com/office/drawing/2014/main" id="{82A971C7-C1CE-00E8-FB0D-ACAFFD0EC224}"/>
              </a:ext>
            </a:extLst>
          </p:cNvPr>
          <p:cNvSpPr/>
          <p:nvPr/>
        </p:nvSpPr>
        <p:spPr>
          <a:xfrm>
            <a:off x="11300283" y="3326108"/>
            <a:ext cx="372951" cy="25481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Content Placeholder 2">
            <a:extLst>
              <a:ext uri="{FF2B5EF4-FFF2-40B4-BE49-F238E27FC236}">
                <a16:creationId xmlns:a16="http://schemas.microsoft.com/office/drawing/2014/main" id="{2E6E5F07-A359-7F51-FB05-31877EDDE806}"/>
              </a:ext>
            </a:extLst>
          </p:cNvPr>
          <p:cNvSpPr txBox="1">
            <a:spLocks/>
          </p:cNvSpPr>
          <p:nvPr/>
        </p:nvSpPr>
        <p:spPr bwMode="auto">
          <a:xfrm>
            <a:off x="784444" y="2749550"/>
            <a:ext cx="40427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altLang="en-US" sz="2600" b="1" dirty="0"/>
              <a:t>Résumé des rapports :</a:t>
            </a:r>
          </a:p>
          <a:p>
            <a:pPr marL="0" indent="0">
              <a:buFont typeface="Arial" panose="020B0604020202020204" pitchFamily="34" charset="0"/>
              <a:buNone/>
              <a:defRPr/>
            </a:pPr>
            <a:r>
              <a:rPr lang="en-CA" sz="2400" dirty="0"/>
              <a:t>Ontario :</a:t>
            </a:r>
          </a:p>
          <a:p>
            <a:pPr>
              <a:defRPr/>
            </a:pPr>
            <a:r>
              <a:rPr lang="en-CA" sz="1800" dirty="0"/>
              <a:t>Cas humains confirmés </a:t>
            </a:r>
            <a:r>
              <a:rPr lang="en-CA" sz="1800" dirty="0">
                <a:hlinkClick r:id="rId4"/>
              </a:rPr>
              <a:t>à Muskoka</a:t>
            </a:r>
            <a:r>
              <a:rPr lang="en-CA" sz="1800" dirty="0"/>
              <a:t>, </a:t>
            </a:r>
            <a:r>
              <a:rPr lang="en-CA" sz="1800" dirty="0">
                <a:hlinkClick r:id="rId5"/>
              </a:rPr>
              <a:t>Waterloo </a:t>
            </a:r>
            <a:r>
              <a:rPr lang="en-CA" sz="1800" dirty="0"/>
              <a:t>et </a:t>
            </a:r>
            <a:r>
              <a:rPr lang="en-CA" sz="1800" dirty="0">
                <a:hlinkClick r:id="rId6"/>
              </a:rPr>
              <a:t>Vaughan</a:t>
            </a:r>
            <a:endParaRPr lang="en-CA" sz="1800" dirty="0"/>
          </a:p>
          <a:p>
            <a:pPr>
              <a:defRPr/>
            </a:pPr>
            <a:r>
              <a:rPr lang="en-CA" sz="1800" dirty="0"/>
              <a:t>Oiseaux décédés dans le </a:t>
            </a:r>
            <a:r>
              <a:rPr lang="en-CA" sz="1800" dirty="0">
                <a:hlinkClick r:id="rId7"/>
              </a:rPr>
              <a:t>Timiskaming</a:t>
            </a:r>
            <a:endParaRPr lang="en-CA" sz="1800" dirty="0"/>
          </a:p>
          <a:p>
            <a:pPr>
              <a:defRPr/>
            </a:pPr>
            <a:r>
              <a:rPr lang="en-CA" sz="1800" dirty="0"/>
              <a:t>Chevaux à </a:t>
            </a:r>
            <a:r>
              <a:rPr lang="en-CA" sz="1800" dirty="0">
                <a:hlinkClick r:id="rId8"/>
              </a:rPr>
              <a:t>Lambton</a:t>
            </a:r>
            <a:r>
              <a:rPr lang="en-CA" sz="1800" dirty="0"/>
              <a:t>, </a:t>
            </a:r>
            <a:r>
              <a:rPr lang="en-CA" sz="1800" dirty="0">
                <a:hlinkClick r:id="rId9"/>
              </a:rPr>
              <a:t>Sudbury</a:t>
            </a:r>
            <a:r>
              <a:rPr lang="en-CA" sz="1800" dirty="0"/>
              <a:t>, + d'autres</a:t>
            </a:r>
          </a:p>
          <a:p>
            <a:pPr marL="0" indent="0">
              <a:buNone/>
              <a:defRPr/>
            </a:pPr>
            <a:r>
              <a:rPr lang="en-CA" sz="2400" dirty="0"/>
              <a:t>Québec :</a:t>
            </a:r>
          </a:p>
          <a:p>
            <a:pPr>
              <a:defRPr/>
            </a:pPr>
            <a:r>
              <a:rPr lang="en-CA" sz="1800" dirty="0"/>
              <a:t>Cheval dans la </a:t>
            </a:r>
            <a:r>
              <a:rPr lang="en-CA" sz="1800" dirty="0">
                <a:hlinkClick r:id="rId10"/>
              </a:rPr>
              <a:t>MRC-Maria-Chapdelaine</a:t>
            </a:r>
            <a:r>
              <a:rPr lang="en-CA" sz="1800" dirty="0"/>
              <a:t>, + d'infos</a:t>
            </a:r>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43811</TotalTime>
  <Words>3679</Words>
  <Application>Microsoft Office PowerPoint</Application>
  <PresentationFormat>Widescreen</PresentationFormat>
  <Paragraphs>254</Paragraphs>
  <Slides>20</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Arial</vt:lpstr>
      <vt:lpstr>Calibri</vt:lpstr>
      <vt:lpstr>Calibri  </vt:lpstr>
      <vt:lpstr>Calibri Light</vt:lpstr>
      <vt:lpstr>Cambria</vt:lpstr>
      <vt:lpstr>CicleGordita</vt:lpstr>
      <vt:lpstr>inherit</vt:lpstr>
      <vt:lpstr>Marianne</vt:lpstr>
      <vt:lpstr>Montserrat</vt:lpstr>
      <vt:lpstr>OTNEJMQuadraat</vt:lpstr>
      <vt:lpstr>Poppins-Regular</vt:lpstr>
      <vt:lpstr>Public Sans Web</vt:lpstr>
      <vt:lpstr>RO Sans</vt:lpstr>
      <vt:lpstr>Roboto</vt:lpstr>
      <vt:lpstr>Spectral</vt:lpstr>
      <vt:lpstr>2_Office Theme</vt:lpstr>
      <vt:lpstr>Communauté des maladies émergentes et zoonotiques Identifier les risques émergents grâce à l'intelligence collective</vt:lpstr>
      <vt:lpstr>Le virus Bluetonuge en Europe</vt:lpstr>
      <vt:lpstr>Virus de la fièvre catarrhale du mouton (BTV-3) en Europe</vt:lpstr>
      <vt:lpstr>Virus de la fièvre catarrhale du mouton (BTV-3) en Europe</vt:lpstr>
      <vt:lpstr>Virus de la fièvre catarrhale ovine (BTV-12) aux Pays-Bas</vt:lpstr>
      <vt:lpstr>Virus de la fièvre catarrhale (BTV-4, BTV-8) en Europe</vt:lpstr>
      <vt:lpstr>Tique Longhorn et Theileriosis aux Etats-Unis</vt:lpstr>
      <vt:lpstr>Jamestown Canyon/Virus du lièvre d'Amérique</vt:lpstr>
      <vt:lpstr>Virus du Nil occidental </vt:lpstr>
      <vt:lpstr>Encéphalite équine de l'Est</vt:lpstr>
      <vt:lpstr>Le virus Usutu en Europe</vt:lpstr>
      <vt:lpstr>Nouveau ver du monde en Amérique centrale et du Nord</vt:lpstr>
      <vt:lpstr>Le Mexique notifie les États-Unis de la détection d'un nouveau ver de la vrillette mondiale | Animal and Plant Health Inspection Service </vt:lpstr>
      <vt:lpstr>Canada</vt:lpstr>
      <vt:lpstr>Maladie de la peau grumeleuse</vt:lpstr>
      <vt:lpstr>Virus de l'Oropouche</vt:lpstr>
      <vt:lpstr>Virus de l'Oropouche - Résultats et rapports scientifiques</vt:lpstr>
      <vt:lpstr>Résultats scientifiques</vt:lpstr>
      <vt:lpstr>Résultats scientifiques</vt:lpstr>
      <vt:lpstr>Résultats scientifiques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keywords>, docId:EDEABD379D7E78FA9ED4631BE03931F2</cp:keywords>
  <cp:lastModifiedBy>Murray Gillies</cp:lastModifiedBy>
  <cp:revision>598</cp:revision>
  <cp:lastPrinted>2024-03-11T14:03:21Z</cp:lastPrinted>
  <dcterms:created xsi:type="dcterms:W3CDTF">2020-02-07T23:34:08Z</dcterms:created>
  <dcterms:modified xsi:type="dcterms:W3CDTF">2024-12-11T15:34:23Z</dcterms:modified>
</cp:coreProperties>
</file>