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83" r:id="rId3"/>
    <p:sldId id="284" r:id="rId4"/>
    <p:sldId id="282" r:id="rId5"/>
    <p:sldId id="287" r:id="rId6"/>
    <p:sldId id="286" r:id="rId7"/>
    <p:sldId id="267" r:id="rId8"/>
    <p:sldId id="285"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2" autoAdjust="0"/>
    <p:restoredTop sz="73944" autoAdjust="0"/>
  </p:normalViewPr>
  <p:slideViewPr>
    <p:cSldViewPr snapToGrid="0">
      <p:cViewPr varScale="1">
        <p:scale>
          <a:sx n="55" d="100"/>
          <a:sy n="55" d="100"/>
        </p:scale>
        <p:origin x="784"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lenglish.com/news/2024/02/07/costa-rica-declares-sanitary-emergency-for-animal-parasit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bc.ca/news/canada/saskatoon/black-legged-ticks-increasing-1.7077860?cmp=rs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ss.gov.nt.ca/en/newsroom/black-legged-tick-positive-lyme-disease-bacteria-detected-nw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ver du Nouveau Monde a été signalé au Costa Rica et au Panama.</a:t>
            </a:r>
          </a:p>
          <a:p>
            <a:r>
              <a:rPr lang="en-CA" altLang="en-US" dirty="0"/>
              <a:t> - le ver de la larve d'une mouche parasite qui provoque la myiase</a:t>
            </a:r>
            <a:r>
              <a:rPr lang="en-CA" altLang="en-US" dirty="0" err="1"/>
              <a:t> des </a:t>
            </a:r>
            <a:r>
              <a:rPr lang="en-CA" altLang="en-US" dirty="0"/>
              <a:t>plaies </a:t>
            </a:r>
          </a:p>
          <a:p>
            <a:r>
              <a:rPr lang="en-US" altLang="en-US" dirty="0"/>
              <a:t>En février 2024 - Le </a:t>
            </a:r>
            <a:r>
              <a:rPr lang="en-US" altLang="en-US" u="sng" dirty="0">
                <a:hlinkClick r:id="rId3"/>
              </a:rPr>
              <a:t>Costa Rica </a:t>
            </a:r>
            <a:r>
              <a:rPr lang="en-US" altLang="en-US" dirty="0"/>
              <a:t>a déclaré une urgence sanitaire en raison de la présence et de la propagation du ver du nouveau monde ; 203 cas ont été traités chez des bovins, des chevaux, des porcs, des moutons, des chèvres et des chiens. </a:t>
            </a:r>
          </a:p>
          <a:p>
            <a:r>
              <a:rPr lang="en-US" altLang="en-US" dirty="0"/>
              <a:t>Mars 2024 - Le </a:t>
            </a:r>
            <a:r>
              <a:rPr lang="en-US" altLang="en-US" dirty="0">
                <a:hlinkClick r:id="rId4"/>
              </a:rPr>
              <a:t>Costa Rica </a:t>
            </a:r>
            <a:r>
              <a:rPr lang="en-US" altLang="en-US" dirty="0"/>
              <a:t>signale 1 cas humain</a:t>
            </a:r>
            <a:r>
              <a:rPr lang="en-US" altLang="en-US" baseline="30000" dirty="0"/>
              <a:t>st</a:t>
            </a:r>
            <a:r>
              <a:rPr lang="en-US" altLang="en-US" dirty="0"/>
              <a:t> dans le pays</a:t>
            </a:r>
          </a:p>
          <a:p>
            <a:r>
              <a:rPr lang="en-US" altLang="en-US" dirty="0"/>
              <a:t>Je crois que la semaine dernière, le </a:t>
            </a:r>
            <a:r>
              <a:rPr lang="en-CA" altLang="en-US" dirty="0">
                <a:hlinkClick r:id="rId5"/>
              </a:rPr>
              <a:t>Panama </a:t>
            </a:r>
            <a:r>
              <a:rPr lang="en-CA" altLang="en-US" dirty="0"/>
              <a:t>a également signalé deux cas humains, ainsi que des cas antérieurs chez le bétail.</a:t>
            </a:r>
          </a:p>
          <a:p>
            <a:endParaRPr lang="en-US" altLang="en-US" dirty="0"/>
          </a:p>
          <a:p>
            <a:r>
              <a:rPr lang="en-US" altLang="en-US" dirty="0"/>
              <a:t>L'Uruguay est en train de </a:t>
            </a:r>
            <a:r>
              <a:rPr lang="en-US" altLang="en-US" dirty="0" err="1"/>
              <a:t>développer </a:t>
            </a:r>
            <a:r>
              <a:rPr lang="en-US" altLang="en-US" dirty="0"/>
              <a:t>un lecteur de gènes CRISPR pour éradiquer le ver du Nouveau Monde, car des lâchers de mouches stériles ont </a:t>
            </a:r>
            <a:r>
              <a:rPr lang="en-US" altLang="en-US" baseline="0" dirty="0"/>
              <a:t>été utilisés pour l'éradiquer dans le passé, et en Amérique centrale, ils sont maintenant débordés, la charge infectieuse est trop importante pour que les lâchers de mouches stériles soient couronnés de succès.</a:t>
            </a:r>
          </a:p>
          <a:p>
            <a:endParaRPr lang="en-CA" altLang="en-US" dirty="0"/>
          </a:p>
        </p:txBody>
      </p:sp>
      <p:sp>
        <p:nvSpPr>
          <p:cNvPr id="4" name="Slide Number Placeholder 3"/>
          <p:cNvSpPr>
            <a:spLocks noGrp="1"/>
          </p:cNvSpPr>
          <p:nvPr>
            <p:ph type="sldNum" sz="quarter" idx="5"/>
          </p:nvPr>
        </p:nvSpPr>
        <p:spPr/>
        <p:txBody>
          <a:bodyPr/>
          <a:lstStyle/>
          <a:p>
            <a:pPr>
              <a:defRPr/>
            </a:pPr>
            <a:fld id="{D10BB28C-89FD-4A91-9204-67B2BB09434E}" type="slidenum">
              <a:rPr lang="en-US" smtClean="0"/>
              <a:t>2</a:t>
            </a:fld>
            <a:endParaRPr lang="en-US"/>
          </a:p>
        </p:txBody>
      </p:sp>
    </p:spTree>
    <p:extLst>
      <p:ext uri="{BB962C8B-B14F-4D97-AF65-F5344CB8AC3E}">
        <p14:creationId xmlns:p14="http://schemas.microsoft.com/office/powerpoint/2010/main" val="328139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 nombre de tiques à pattes noires augmente en </a:t>
            </a:r>
            <a:r>
              <a:rPr lang="en-US" altLang="en-US" u="sng" dirty="0">
                <a:hlinkClick r:id="rId3"/>
              </a:rPr>
              <a:t>Saskatchewan </a:t>
            </a:r>
            <a:r>
              <a:rPr lang="en-US" altLang="en-US" dirty="0"/>
              <a:t>et, en raison des hivers plus chauds, l'activité des tiques pourrait être plus longue que d'habitude ; les scientifiques chercheront également à déterminer si les populations de tiques se sont établies en Saskatchewan.</a:t>
            </a:r>
            <a:endParaRPr lang="en-CA" altLang="en-US" dirty="0"/>
          </a:p>
          <a:p>
            <a:r>
              <a:rPr lang="en-US" altLang="en-US" dirty="0"/>
              <a:t> </a:t>
            </a:r>
            <a:endParaRPr lang="en-CA" altLang="en-US" dirty="0"/>
          </a:p>
          <a:p>
            <a:r>
              <a:rPr lang="en-US" altLang="en-US" dirty="0"/>
              <a:t>Les </a:t>
            </a:r>
            <a:r>
              <a:rPr lang="en-US" altLang="en-US" u="sng" dirty="0">
                <a:hlinkClick r:id="rId4"/>
              </a:rPr>
              <a:t>Territoires du Nord-Ouest ont </a:t>
            </a:r>
            <a:r>
              <a:rPr lang="en-US" altLang="en-US" dirty="0"/>
              <a:t>signalé leur première découverte d'une tique à pattes noires positive pour </a:t>
            </a:r>
            <a:r>
              <a:rPr lang="en-US" altLang="en-US" i="1" dirty="0"/>
              <a:t>Borrelia burgdorferi</a:t>
            </a:r>
            <a:r>
              <a:rPr lang="en-US" altLang="en-US" dirty="0"/>
              <a:t>. La tique à pattes noires femelle adulte a été trouvée sur un chien de compagnie dans la région de Fort Simpson, qui venait d'arriver d'une province méridionale endémique. On ne sait pas si la tique et/ou la bactérie ont été acquises localement.</a:t>
            </a:r>
          </a:p>
          <a:p>
            <a:endParaRPr lang="en-US" altLang="en-US" dirty="0"/>
          </a:p>
          <a:p>
            <a:r>
              <a:rPr lang="en-CA" altLang="en-US" dirty="0"/>
              <a:t>Plusieurs rapports font état de la découverte de tiques plus tôt cette année aux États-Unis et au Canada en raison de l'hiver doux (en Ontario, dans le Michigan...)</a:t>
            </a:r>
          </a:p>
          <a:p>
            <a:endParaRPr lang="en-CA" altLang="en-US" dirty="0"/>
          </a:p>
          <a:p>
            <a:r>
              <a:rPr lang="en-CA" altLang="en-US" dirty="0"/>
              <a:t>Il est également intéressant de noter une découverte récente selon laquelle Borrelia burgdorferi augmente la capacité des tiques à passer l'hiver.</a:t>
            </a:r>
          </a:p>
          <a:p>
            <a:endParaRPr lang="en-CA" altLang="en-US" dirty="0"/>
          </a:p>
        </p:txBody>
      </p:sp>
      <p:sp>
        <p:nvSpPr>
          <p:cNvPr id="4" name="Slide Number Placeholder 3"/>
          <p:cNvSpPr>
            <a:spLocks noGrp="1"/>
          </p:cNvSpPr>
          <p:nvPr>
            <p:ph type="sldNum" sz="quarter" idx="5"/>
          </p:nvPr>
        </p:nvSpPr>
        <p:spPr/>
        <p:txBody>
          <a:bodyPr/>
          <a:lstStyle/>
          <a:p>
            <a:pPr>
              <a:defRPr/>
            </a:pPr>
            <a:fld id="{56A40BA3-ABCE-4E1C-AE69-388EBE66091C}" type="slidenum">
              <a:rPr lang="en-US" smtClean="0"/>
              <a:t>3</a:t>
            </a:fld>
            <a:endParaRPr lang="en-US"/>
          </a:p>
        </p:txBody>
      </p:sp>
    </p:spTree>
    <p:extLst>
      <p:ext uri="{BB962C8B-B14F-4D97-AF65-F5344CB8AC3E}">
        <p14:creationId xmlns:p14="http://schemas.microsoft.com/office/powerpoint/2010/main" val="82564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348394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93107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417499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Nous demandons à tous les groupes de notre réseau de nous indiquer si ce qui est fait pour le réseau apporte une valeur ajoutée. Il s'agit donc d'une enquête de type "pouce en l'air" ou "pouce en bas".</a:t>
            </a:r>
          </a:p>
          <a:p>
            <a:endParaRPr lang="en-CA" altLang="en-US" dirty="0"/>
          </a:p>
          <a:p>
            <a:r>
              <a:rPr lang="en-CA" altLang="en-US" dirty="0"/>
              <a:t>Si vous avez des commentaires sur ce que nous pourrions améliorer ou sur ce que nous devrions cesser de faire, nous vous en serions reconnaissants - maintenant ou plus tard.  Compte tenu de nos ressources limitées, nous ne voulons pas consacrer d'efforts à des choses qui n'ont pas de valeur. </a:t>
            </a:r>
          </a:p>
          <a:p>
            <a:endParaRPr lang="en-CA" altLang="en-US" dirty="0"/>
          </a:p>
        </p:txBody>
      </p:sp>
      <p:sp>
        <p:nvSpPr>
          <p:cNvPr id="4" name="Slide Number Placeholder 3"/>
          <p:cNvSpPr>
            <a:spLocks noGrp="1"/>
          </p:cNvSpPr>
          <p:nvPr>
            <p:ph type="sldNum" sz="quarter" idx="5"/>
          </p:nvPr>
        </p:nvSpPr>
        <p:spPr/>
        <p:txBody>
          <a:bodyPr/>
          <a:lstStyle/>
          <a:p>
            <a:pPr>
              <a:defRPr/>
            </a:pPr>
            <a:fld id="{EF7E4230-3514-4B24-8403-CAF023B16F3A}" type="slidenum">
              <a:rPr lang="en-US" smtClean="0"/>
              <a:t>8</a:t>
            </a:fld>
            <a:endParaRPr lang="en-US"/>
          </a:p>
        </p:txBody>
      </p:sp>
    </p:spTree>
    <p:extLst>
      <p:ext uri="{BB962C8B-B14F-4D97-AF65-F5344CB8AC3E}">
        <p14:creationId xmlns:p14="http://schemas.microsoft.com/office/powerpoint/2010/main" val="3540346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lenglish.com/news/2024/02/07/costa-rica-declares-sanitary-emergency-for-animal-parasites/"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ars.usda.gov/oc/images/photos/k7576-1/" TargetMode="External"/><Relationship Id="rId5" Type="http://schemas.openxmlformats.org/officeDocument/2006/relationships/hyperlink" Target="https://outbreaknewstoday.substack.com/p/panama-epidemiological-surveillance"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bc.ca/news/canada/saskatoon/black-legged-ticks-increasing-1.7077860?cmp=rss" TargetMode="External"/><Relationship Id="rId7" Type="http://schemas.openxmlformats.org/officeDocument/2006/relationships/hyperlink" Target="https://pubmed.ncbi.nlm.nih.gov/37147777/#:~:text=We%20show%20that%20unfed%20adult,forest%20and%20dune%20grass%20environmen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cdc.gov/ticks/surveillance/BlackleggedTick.html" TargetMode="External"/><Relationship Id="rId5" Type="http://schemas.openxmlformats.org/officeDocument/2006/relationships/image" Target="../media/image4.png"/><Relationship Id="rId4" Type="http://schemas.openxmlformats.org/officeDocument/2006/relationships/hyperlink" Target="https://www.hss.gov.nt.ca/en/newsroom/black-legged-tick-positive-lyme-disease-bacteria-detected-nw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ubmed.ncbi.nlm.nih.gov/38193663/"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3819366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pubmed.ncbi.nlm.nih.gov/38193663/"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nc.cdc.gov/eid/article/30/3/23-0700_article" TargetMode="External"/><Relationship Id="rId13" Type="http://schemas.openxmlformats.org/officeDocument/2006/relationships/hyperlink" Target="https://www.contagionlive.com/view/leishmaniasis-no-longer-just-a-tropical-disease-now-endemic-in-the-us" TargetMode="External"/><Relationship Id="rId3" Type="http://schemas.openxmlformats.org/officeDocument/2006/relationships/hyperlink" Target="https://wwwnc.cdc.gov/eid/article/30/2/23-0963_article" TargetMode="External"/><Relationship Id="rId7" Type="http://schemas.openxmlformats.org/officeDocument/2006/relationships/hyperlink" Target="https://pubmed.ncbi.nlm.nih.gov/38148116/" TargetMode="External"/><Relationship Id="rId12" Type="http://schemas.openxmlformats.org/officeDocument/2006/relationships/hyperlink" Target="https://pubmed.ncbi.nlm.nih.gov/38459616/"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nc.cdc.gov/eid/article/30/3/23-1098_article" TargetMode="External"/><Relationship Id="rId11" Type="http://schemas.openxmlformats.org/officeDocument/2006/relationships/hyperlink" Target="https://pubmed.ncbi.nlm.nih.gov/38477545/" TargetMode="External"/><Relationship Id="rId5" Type="http://schemas.openxmlformats.org/officeDocument/2006/relationships/hyperlink" Target="https://www.plenglish.com/news/2024/02/07/costa-rica-declares-sanitary-emergency-for-animal-parasites/" TargetMode="External"/><Relationship Id="rId15" Type="http://schemas.openxmlformats.org/officeDocument/2006/relationships/hyperlink" Target="https://www.nbcnews.com/health/health-news/rare-fungal-infection-popping-unexpected-part-us-rcna135323" TargetMode="External"/><Relationship Id="rId10" Type="http://schemas.openxmlformats.org/officeDocument/2006/relationships/hyperlink" Target="https://efsa.onlinelibrary.wiley.com/doi/abs/10.2903/sp.efsa.2024.EN-8692" TargetMode="External"/><Relationship Id="rId4" Type="http://schemas.openxmlformats.org/officeDocument/2006/relationships/hyperlink" Target="https://jammi.utpjournals.press/doi/full/10.3138/jammi-2023-0012?role=tab" TargetMode="External"/><Relationship Id="rId9" Type="http://schemas.openxmlformats.org/officeDocument/2006/relationships/hyperlink" Target="https://pubmed.ncbi.nlm.nih.gov/38411070/" TargetMode="External"/><Relationship Id="rId14" Type="http://schemas.openxmlformats.org/officeDocument/2006/relationships/hyperlink" Target="https://www.stcatharinesstandard.ca/news/canada/ticks-are-already-appearing-in-ontario-after-a-warm-winter-heres-what-you-need-to/article_04176ab0-f3f4-5dd2-b8b6-8b3bb1f11285.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des animaux de compagnie du CAHSS</a:t>
            </a:r>
          </a:p>
          <a:p>
            <a:pPr eaLnBrk="1" hangingPunct="1"/>
            <a:r>
              <a:rPr lang="en-CA" altLang="en-US" dirty="0"/>
              <a:t>02 avril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44463"/>
            <a:ext cx="10515600" cy="771525"/>
          </a:xfrm>
        </p:spPr>
        <p:txBody>
          <a:bodyPr/>
          <a:lstStyle/>
          <a:p>
            <a:pPr>
              <a:defRPr/>
            </a:pPr>
            <a:r>
              <a:rPr lang="en-US" sz="3200" dirty="0"/>
              <a:t>Nouveau ver du monde en Amérique du Sud</a:t>
            </a:r>
            <a:endParaRPr lang="en-CA" sz="3200" dirty="0"/>
          </a:p>
        </p:txBody>
      </p:sp>
      <p:sp>
        <p:nvSpPr>
          <p:cNvPr id="34819" name="Text Placeholder 2"/>
          <p:cNvSpPr>
            <a:spLocks noGrp="1"/>
          </p:cNvSpPr>
          <p:nvPr>
            <p:ph type="body" sz="quarter" idx="13"/>
          </p:nvPr>
        </p:nvSpPr>
        <p:spPr>
          <a:xfrm>
            <a:off x="455613" y="915988"/>
            <a:ext cx="8248650" cy="4906962"/>
          </a:xfrm>
        </p:spPr>
        <p:txBody>
          <a:bodyPr/>
          <a:lstStyle/>
          <a:p>
            <a:r>
              <a:rPr lang="en-US" altLang="en-US" dirty="0"/>
              <a:t>Larve de mouche parasite - </a:t>
            </a:r>
            <a:r>
              <a:rPr lang="en-CA" altLang="en-US" i="1" dirty="0" err="1"/>
              <a:t>Cochliomyia hominivorax </a:t>
            </a:r>
            <a:r>
              <a:rPr lang="en-CA" altLang="en-US" dirty="0"/>
              <a:t>causant la </a:t>
            </a:r>
            <a:r>
              <a:rPr lang="en-CA" altLang="en-US" dirty="0" err="1"/>
              <a:t>myiase des </a:t>
            </a:r>
            <a:r>
              <a:rPr lang="en-CA" altLang="en-US" dirty="0"/>
              <a:t>plaies</a:t>
            </a:r>
            <a:endParaRPr lang="en-US" altLang="en-US" dirty="0"/>
          </a:p>
          <a:p>
            <a:r>
              <a:rPr lang="en-US" altLang="en-US" dirty="0"/>
              <a:t>Février 2024 - Le </a:t>
            </a:r>
            <a:r>
              <a:rPr lang="en-US" altLang="en-US" u="sng" dirty="0">
                <a:hlinkClick r:id="rId3"/>
              </a:rPr>
              <a:t>Costa Rica </a:t>
            </a:r>
            <a:r>
              <a:rPr lang="en-US" altLang="en-US" dirty="0"/>
              <a:t>déclare une urgence sanitaire en raison de la présence et de la propagation du ver du nouveau monde ; 203 cas ont été traités chez les bovins, les chevaux, les porcs, les moutons, les chèvres et les chiens. </a:t>
            </a:r>
          </a:p>
          <a:p>
            <a:r>
              <a:rPr lang="en-US" altLang="en-US" dirty="0"/>
              <a:t>Mars 2024 - Le </a:t>
            </a:r>
            <a:r>
              <a:rPr lang="en-US" altLang="en-US" dirty="0">
                <a:hlinkClick r:id="rId4"/>
              </a:rPr>
              <a:t>Costa Rica </a:t>
            </a:r>
            <a:r>
              <a:rPr lang="en-US" altLang="en-US" dirty="0" err="1"/>
              <a:t>signale</a:t>
            </a:r>
            <a:r>
              <a:rPr lang="en-US" altLang="en-US" dirty="0"/>
              <a:t> 1er </a:t>
            </a:r>
            <a:r>
              <a:rPr lang="en-US" altLang="en-US" dirty="0" err="1"/>
              <a:t>cas</a:t>
            </a:r>
            <a:r>
              <a:rPr lang="en-US" altLang="en-US" dirty="0"/>
              <a:t> </a:t>
            </a:r>
            <a:r>
              <a:rPr lang="en-US" altLang="en-US" dirty="0" err="1"/>
              <a:t>humain</a:t>
            </a:r>
            <a:r>
              <a:rPr lang="en-US" altLang="en-US" dirty="0"/>
              <a:t> dans le pays</a:t>
            </a:r>
            <a:endParaRPr lang="en-CA" altLang="en-US" dirty="0"/>
          </a:p>
          <a:p>
            <a:r>
              <a:rPr lang="en-CA" altLang="en-US" dirty="0">
                <a:hlinkClick r:id="rId5"/>
              </a:rPr>
              <a:t>Le Panama </a:t>
            </a:r>
            <a:r>
              <a:rPr lang="en-CA" altLang="en-US" dirty="0"/>
              <a:t>a également signalé deux cas humains, ainsi que des cas antérieurs chez des bovins.</a:t>
            </a:r>
          </a:p>
          <a:p>
            <a:r>
              <a:rPr lang="en-US" altLang="en-US" dirty="0"/>
              <a:t>Il est important de connaître les antécédents de voyage des animaux de compagnie</a:t>
            </a:r>
          </a:p>
        </p:txBody>
      </p:sp>
      <p:sp>
        <p:nvSpPr>
          <p:cNvPr id="4" name="Slide Number Placeholder 3"/>
          <p:cNvSpPr>
            <a:spLocks noGrp="1"/>
          </p:cNvSpPr>
          <p:nvPr>
            <p:ph type="sldNum" sz="quarter" idx="14"/>
          </p:nvPr>
        </p:nvSpPr>
        <p:spPr>
          <a:xfrm>
            <a:off x="10401300" y="5813425"/>
            <a:ext cx="1447800" cy="365125"/>
          </a:xfrm>
        </p:spPr>
        <p:txBody>
          <a:bodyPr/>
          <a:lstStyle/>
          <a:p>
            <a:pPr>
              <a:defRPr/>
            </a:pPr>
            <a:r>
              <a:rPr lang="en-CA" dirty="0">
                <a:hlinkClick r:id="rId6"/>
              </a:rPr>
              <a:t>k7576-1 : USDA ARS</a:t>
            </a:r>
            <a:endParaRPr lang="en-US" dirty="0"/>
          </a:p>
        </p:txBody>
      </p:sp>
      <p:sp>
        <p:nvSpPr>
          <p:cNvPr id="34821"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482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1690688"/>
            <a:ext cx="31623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1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7"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8" name="Rectangle 8"/>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Content Placeholder 1"/>
          <p:cNvSpPr>
            <a:spLocks noGrp="1"/>
          </p:cNvSpPr>
          <p:nvPr>
            <p:ph sz="half" idx="1"/>
          </p:nvPr>
        </p:nvSpPr>
        <p:spPr>
          <a:xfrm>
            <a:off x="450850" y="1144588"/>
            <a:ext cx="6158294" cy="2431989"/>
          </a:xfrm>
        </p:spPr>
        <p:txBody>
          <a:bodyPr/>
          <a:lstStyle/>
          <a:p>
            <a:r>
              <a:rPr lang="en-CA" altLang="en-US" sz="2000" dirty="0"/>
              <a:t>Le nombre de tiques à pattes noires augmente en </a:t>
            </a:r>
            <a:r>
              <a:rPr lang="en-CA" altLang="en-US" sz="2000" dirty="0">
                <a:hlinkClick r:id="rId3"/>
              </a:rPr>
              <a:t>Saskatchewan</a:t>
            </a:r>
            <a:endParaRPr lang="en-CA" altLang="en-US" sz="2000" dirty="0"/>
          </a:p>
          <a:p>
            <a:r>
              <a:rPr lang="en-CA" altLang="en-US" sz="2000" dirty="0">
                <a:hlinkClick r:id="rId4"/>
              </a:rPr>
              <a:t>Les Territoires du Nord-Ouest </a:t>
            </a:r>
            <a:r>
              <a:rPr lang="en-CA" altLang="en-US" sz="2000" dirty="0"/>
              <a:t>signalent la découverte de leur première tique à pattes noires positive pour </a:t>
            </a:r>
            <a:r>
              <a:rPr lang="en-CA" altLang="en-US" sz="2000" i="1" dirty="0"/>
              <a:t>Borrelia burgdorferi </a:t>
            </a:r>
            <a:r>
              <a:rPr lang="en-CA" altLang="en-US" sz="2000" dirty="0"/>
              <a:t>- sur un chien de compagnie récemment arrivé à Fort Simpson.</a:t>
            </a:r>
          </a:p>
          <a:p>
            <a:r>
              <a:rPr lang="en-CA" altLang="en-US" sz="2000" dirty="0"/>
              <a:t>Plusieurs rapports font état de la découverte de tiques plus tôt cette année aux États-Unis et au Canada en raison de la douceur de l'hiver.</a:t>
            </a:r>
          </a:p>
          <a:p>
            <a:endParaRPr lang="en-CA" altLang="en-US" sz="2000" dirty="0"/>
          </a:p>
          <a:p>
            <a:endParaRPr lang="en-CA" altLang="en-US" sz="2400" dirty="0"/>
          </a:p>
        </p:txBody>
      </p:sp>
      <p:sp>
        <p:nvSpPr>
          <p:cNvPr id="3" name="Title 2"/>
          <p:cNvSpPr>
            <a:spLocks noGrp="1"/>
          </p:cNvSpPr>
          <p:nvPr>
            <p:ph type="title"/>
          </p:nvPr>
        </p:nvSpPr>
        <p:spPr>
          <a:xfrm>
            <a:off x="395288" y="84138"/>
            <a:ext cx="10515600" cy="1060450"/>
          </a:xfrm>
        </p:spPr>
        <p:txBody>
          <a:bodyPr/>
          <a:lstStyle/>
          <a:p>
            <a:pPr>
              <a:defRPr/>
            </a:pPr>
            <a:r>
              <a:rPr lang="en-CA" sz="3200" dirty="0"/>
              <a:t>Maladie de Lyme et informations connexes au Canada</a:t>
            </a:r>
          </a:p>
        </p:txBody>
      </p:sp>
      <p:pic>
        <p:nvPicPr>
          <p:cNvPr id="3687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7779" y="756356"/>
            <a:ext cx="3615159" cy="286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3"/>
          <p:cNvSpPr txBox="1">
            <a:spLocks noChangeArrowheads="1"/>
          </p:cNvSpPr>
          <p:nvPr/>
        </p:nvSpPr>
        <p:spPr bwMode="auto">
          <a:xfrm>
            <a:off x="7572677" y="3761410"/>
            <a:ext cx="3990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dirty="0">
                <a:hlinkClick r:id="rId6"/>
              </a:rPr>
              <a:t>Surveillance des </a:t>
            </a:r>
            <a:r>
              <a:rPr lang="en-CA" altLang="en-US" sz="1200" dirty="0" err="1">
                <a:hlinkClick r:id="rId6"/>
              </a:rPr>
              <a:t>tiques</a:t>
            </a:r>
            <a:r>
              <a:rPr lang="en-CA" altLang="en-US" sz="1200" dirty="0">
                <a:hlinkClick r:id="rId6"/>
              </a:rPr>
              <a:t> à </a:t>
            </a:r>
            <a:r>
              <a:rPr lang="en-CA" altLang="en-US" sz="1200" dirty="0" err="1">
                <a:hlinkClick r:id="rId6"/>
              </a:rPr>
              <a:t>pattes</a:t>
            </a:r>
            <a:r>
              <a:rPr lang="en-CA" altLang="en-US" sz="1200" dirty="0">
                <a:hlinkClick r:id="rId6"/>
              </a:rPr>
              <a:t> noires (Ixodes scapularis) | </a:t>
            </a:r>
            <a:r>
              <a:rPr lang="en-CA" altLang="en-US" sz="1200" dirty="0" err="1">
                <a:hlinkClick r:id="rId6"/>
              </a:rPr>
              <a:t>Tiques</a:t>
            </a:r>
            <a:r>
              <a:rPr lang="en-CA" altLang="en-US" sz="1200" dirty="0">
                <a:hlinkClick r:id="rId6"/>
              </a:rPr>
              <a:t> | CDC</a:t>
            </a:r>
            <a:endParaRPr lang="en-CA" altLang="en-US" sz="1200" dirty="0"/>
          </a:p>
        </p:txBody>
      </p:sp>
      <p:sp>
        <p:nvSpPr>
          <p:cNvPr id="5" name="TextBox 4"/>
          <p:cNvSpPr txBox="1"/>
          <p:nvPr/>
        </p:nvSpPr>
        <p:spPr>
          <a:xfrm>
            <a:off x="450850" y="3995058"/>
            <a:ext cx="11461750" cy="2031325"/>
          </a:xfrm>
          <a:prstGeom prst="rect">
            <a:avLst/>
          </a:prstGeom>
          <a:noFill/>
        </p:spPr>
        <p:txBody>
          <a:bodyPr>
            <a:spAutoFit/>
          </a:bodyPr>
          <a:lstStyle/>
          <a:p>
            <a:pPr>
              <a:defRPr/>
            </a:pPr>
            <a:r>
              <a:rPr lang="en-CA" b="1" dirty="0">
                <a:hlinkClick r:id="rId7"/>
              </a:rPr>
              <a:t>Les tiques femelles (</a:t>
            </a:r>
            <a:r>
              <a:rPr lang="en-CA" b="1" dirty="0" err="1">
                <a:hlinkClick r:id="rId7"/>
              </a:rPr>
              <a:t>Ixodes scapularis) </a:t>
            </a:r>
            <a:r>
              <a:rPr lang="en-CA" b="1" dirty="0">
                <a:hlinkClick r:id="rId7"/>
              </a:rPr>
              <a:t>infectées par </a:t>
            </a:r>
            <a:r>
              <a:rPr lang="en-CA" b="1" dirty="0" err="1">
                <a:hlinkClick r:id="rId7"/>
              </a:rPr>
              <a:t>Borrelia burgdorferi </a:t>
            </a:r>
            <a:r>
              <a:rPr lang="en-CA" b="1" dirty="0">
                <a:hlinkClick r:id="rId7"/>
              </a:rPr>
              <a:t>ont une survie hivernale accrue, avec des implications pour la croissance de la population de tiques.</a:t>
            </a:r>
            <a:endParaRPr lang="en-CA" b="1" dirty="0"/>
          </a:p>
          <a:p>
            <a:pPr marL="285750" indent="-285750">
              <a:buFont typeface="Arial" panose="020B0604020202020204" pitchFamily="34" charset="0"/>
              <a:buChar char="•"/>
              <a:defRPr/>
            </a:pPr>
            <a:r>
              <a:rPr lang="en-CA" dirty="0"/>
              <a:t>Les tiques femelles adultes non nourries infectées par </a:t>
            </a:r>
            <a:r>
              <a:rPr lang="en-CA" i="1" dirty="0"/>
              <a:t>B. </a:t>
            </a:r>
            <a:r>
              <a:rPr lang="en-CA" i="1" dirty="0" err="1"/>
              <a:t>burgdorferi </a:t>
            </a:r>
            <a:r>
              <a:rPr lang="en-CA" dirty="0"/>
              <a:t>ont une survie hivernale supérieure à celle des tiques femelles non infectées.</a:t>
            </a:r>
          </a:p>
          <a:p>
            <a:pPr marL="285750" indent="-285750">
              <a:buFont typeface="Arial" panose="020B0604020202020204" pitchFamily="34" charset="0"/>
              <a:buChar char="•"/>
              <a:defRPr/>
            </a:pPr>
            <a:r>
              <a:rPr lang="en-CA" dirty="0"/>
              <a:t>L'infection semble être en corrélation avec le point de refroidissement maximal, car les tiques infectées gèlent à une température inférieure à celle des tiques non infectées (l'infection rend les tiques plus résistantes au froid).</a:t>
            </a:r>
          </a:p>
          <a:p>
            <a:pPr marL="285750" indent="-285750">
              <a:buFont typeface="Arial" panose="020B0604020202020204" pitchFamily="34" charset="0"/>
              <a:buChar char="•"/>
              <a:defRPr/>
            </a:pPr>
            <a:r>
              <a:rPr lang="en-CA" dirty="0"/>
              <a:t>L'infection par </a:t>
            </a:r>
            <a:r>
              <a:rPr lang="en-CA" i="1" dirty="0"/>
              <a:t>B. </a:t>
            </a:r>
            <a:r>
              <a:rPr lang="en-CA" i="1" dirty="0" err="1"/>
              <a:t>burgdorferi </a:t>
            </a:r>
            <a:r>
              <a:rPr lang="en-CA" dirty="0"/>
              <a:t>pourrait favoriser l'expansion de l'aire de répartition septentrionale d'</a:t>
            </a:r>
            <a:r>
              <a:rPr lang="en-CA" i="1" dirty="0"/>
              <a:t>I. </a:t>
            </a:r>
            <a:r>
              <a:rPr lang="en-CA" i="1" dirty="0" err="1"/>
              <a:t>scapularis, en </a:t>
            </a:r>
            <a:r>
              <a:rPr lang="en-CA" dirty="0"/>
              <a:t>plus du changement climatique.</a:t>
            </a:r>
          </a:p>
          <a:p>
            <a:pPr marL="285750" indent="-285750">
              <a:buFont typeface="Arial" panose="020B0604020202020204" pitchFamily="34" charset="0"/>
              <a:buChar char="•"/>
              <a:defRPr/>
            </a:pPr>
            <a:r>
              <a:rPr lang="en-CA" dirty="0"/>
              <a:t>Une étude montre comment les agents pathogènes pourraient agir en synergie avec le changement climatique pour étendre leur gamme d'hôtes.</a:t>
            </a:r>
            <a:endParaRPr lang="en-CA" b="1" dirty="0"/>
          </a:p>
        </p:txBody>
      </p:sp>
    </p:spTree>
    <p:extLst>
      <p:ext uri="{BB962C8B-B14F-4D97-AF65-F5344CB8AC3E}">
        <p14:creationId xmlns:p14="http://schemas.microsoft.com/office/powerpoint/2010/main" val="16635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a:hlinkClick r:id="rId3"/>
              </a:rPr>
              <a:t>Candida </a:t>
            </a:r>
            <a:r>
              <a:rPr lang="en-US" sz="2400" i="1" dirty="0" err="1">
                <a:hlinkClick r:id="rId3"/>
              </a:rPr>
              <a:t>auris </a:t>
            </a:r>
            <a:r>
              <a:rPr lang="en-US" sz="2400" dirty="0">
                <a:hlinkClick r:id="rId3"/>
              </a:rPr>
              <a:t>détecté dans la cavité buccale d'un chien au Kansas - PubMed (nih.gov)</a:t>
            </a:r>
            <a:br>
              <a:rPr lang="en-US" sz="2400" dirty="0"/>
            </a:br>
            <a:endParaRPr lang="en-CA" sz="2400" dirty="0"/>
          </a:p>
        </p:txBody>
      </p:sp>
      <p:sp>
        <p:nvSpPr>
          <p:cNvPr id="6" name="Text Placeholder 5"/>
          <p:cNvSpPr>
            <a:spLocks noGrp="1"/>
          </p:cNvSpPr>
          <p:nvPr>
            <p:ph type="body" sz="quarter" idx="13"/>
          </p:nvPr>
        </p:nvSpPr>
        <p:spPr>
          <a:xfrm>
            <a:off x="668079" y="1355651"/>
            <a:ext cx="5690191" cy="4014788"/>
          </a:xfrm>
        </p:spPr>
        <p:txBody>
          <a:bodyPr/>
          <a:lstStyle/>
          <a:p>
            <a:r>
              <a:rPr lang="en-CA" dirty="0"/>
              <a:t>1</a:t>
            </a:r>
            <a:r>
              <a:rPr lang="en-CA" baseline="30000" dirty="0"/>
              <a:t>er</a:t>
            </a:r>
            <a:r>
              <a:rPr lang="en-CA" dirty="0"/>
              <a:t> identification de </a:t>
            </a:r>
            <a:r>
              <a:rPr lang="en-CA" i="1" dirty="0"/>
              <a:t>Candida auris </a:t>
            </a:r>
            <a:r>
              <a:rPr lang="en-CA" dirty="0"/>
              <a:t>chez un mammifère non humain aux Etats-Unis </a:t>
            </a:r>
          </a:p>
          <a:p>
            <a:r>
              <a:rPr lang="en-CA" dirty="0"/>
              <a:t>Depuis 2009, le </a:t>
            </a:r>
            <a:r>
              <a:rPr lang="en-CA" i="1" dirty="0"/>
              <a:t>C auris </a:t>
            </a:r>
            <a:r>
              <a:rPr lang="en-CA" dirty="0"/>
              <a:t>apparaît comme une infection multirésistante chez l'homme.</a:t>
            </a:r>
          </a:p>
          <a:p>
            <a:r>
              <a:rPr lang="en-CA" dirty="0"/>
              <a:t>Tendance à la hausse des infections humaines depuis 2016</a:t>
            </a:r>
          </a:p>
          <a:p>
            <a:r>
              <a:rPr lang="en-CA" dirty="0"/>
              <a:t>2023 Le CDC américains ont lancé un avertissement sur </a:t>
            </a:r>
            <a:r>
              <a:rPr lang="en-CA" i="1" dirty="0"/>
              <a:t>C. auris</a:t>
            </a:r>
            <a:r>
              <a:rPr lang="en-CA" dirty="0"/>
              <a:t>, le qualifiant de </a:t>
            </a:r>
            <a:r>
              <a:rPr lang="en-US" dirty="0"/>
              <a:t>menace urgente de résistance aux antimicrobiens.</a:t>
            </a:r>
            <a:endParaRPr lang="en-CA" dirty="0"/>
          </a:p>
          <a:p>
            <a:endParaRPr lang="en-CA" dirty="0"/>
          </a:p>
        </p:txBody>
      </p:sp>
      <p:pic>
        <p:nvPicPr>
          <p:cNvPr id="8" name="Picture Placeholder 7"/>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41" r="41"/>
          <a:stretch>
            <a:fillRect/>
          </a:stretch>
        </p:blipFill>
        <p:spPr>
          <a:xfrm>
            <a:off x="6565605" y="1972339"/>
            <a:ext cx="5181600" cy="4000500"/>
          </a:xfr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t>4</a:t>
            </a:fld>
            <a:endParaRPr lang="en-US"/>
          </a:p>
        </p:txBody>
      </p:sp>
      <p:sp>
        <p:nvSpPr>
          <p:cNvPr id="4" name="Content Placeholder 3"/>
          <p:cNvSpPr>
            <a:spLocks noGrp="1"/>
          </p:cNvSpPr>
          <p:nvPr>
            <p:ph sz="half" idx="4294967295"/>
          </p:nvPr>
        </p:nvSpPr>
        <p:spPr>
          <a:xfrm>
            <a:off x="7010400" y="1724025"/>
            <a:ext cx="5181600" cy="2127250"/>
          </a:xfrm>
        </p:spPr>
        <p:txBody>
          <a:bodyPr/>
          <a:lstStyle/>
          <a:p>
            <a:endParaRPr lang="en-CA" dirty="0"/>
          </a:p>
          <a:p>
            <a:endParaRPr lang="en-CA" dirty="0"/>
          </a:p>
        </p:txBody>
      </p:sp>
    </p:spTree>
    <p:extLst>
      <p:ext uri="{BB962C8B-B14F-4D97-AF65-F5344CB8AC3E}">
        <p14:creationId xmlns:p14="http://schemas.microsoft.com/office/powerpoint/2010/main" val="253233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35429"/>
            <a:ext cx="11121737" cy="1001485"/>
          </a:xfrm>
        </p:spPr>
        <p:txBody>
          <a:bodyPr/>
          <a:lstStyle/>
          <a:p>
            <a:r>
              <a:rPr lang="en-US" sz="2400" i="1" dirty="0">
                <a:hlinkClick r:id="rId3"/>
              </a:rPr>
              <a:t>Candida </a:t>
            </a:r>
            <a:r>
              <a:rPr lang="en-US" sz="2400" i="1" dirty="0" err="1">
                <a:hlinkClick r:id="rId3"/>
              </a:rPr>
              <a:t>auris </a:t>
            </a:r>
            <a:r>
              <a:rPr lang="en-US" sz="2400" dirty="0">
                <a:hlinkClick r:id="rId3"/>
              </a:rPr>
              <a:t>détecté dans la cavité buccale d'un chien au Kansas - PubMed (nih.gov)</a:t>
            </a:r>
            <a:br>
              <a:rPr lang="en-US" sz="2400" dirty="0"/>
            </a:br>
            <a:endParaRPr lang="en-CA" sz="2400" dirty="0"/>
          </a:p>
        </p:txBody>
      </p:sp>
      <p:sp>
        <p:nvSpPr>
          <p:cNvPr id="3" name="Content Placeholder 2"/>
          <p:cNvSpPr>
            <a:spLocks noGrp="1"/>
          </p:cNvSpPr>
          <p:nvPr>
            <p:ph sz="half" idx="1"/>
          </p:nvPr>
        </p:nvSpPr>
        <p:spPr>
          <a:xfrm>
            <a:off x="669234" y="1646236"/>
            <a:ext cx="5181600" cy="4595538"/>
          </a:xfrm>
        </p:spPr>
        <p:txBody>
          <a:bodyPr/>
          <a:lstStyle/>
          <a:p>
            <a:r>
              <a:rPr lang="en-CA" dirty="0"/>
              <a:t>Détection chez un chien au Kansas</a:t>
            </a:r>
          </a:p>
          <a:p>
            <a:r>
              <a:rPr lang="en-CA" dirty="0"/>
              <a:t>Étude du </a:t>
            </a:r>
            <a:r>
              <a:rPr lang="en-CA" dirty="0" err="1"/>
              <a:t>mycobiome </a:t>
            </a:r>
            <a:r>
              <a:rPr lang="en-CA" dirty="0"/>
              <a:t>oral des chiens</a:t>
            </a:r>
          </a:p>
          <a:p>
            <a:r>
              <a:rPr lang="en-CA" dirty="0"/>
              <a:t>1 chien avait 4 agents fongiques </a:t>
            </a:r>
          </a:p>
          <a:p>
            <a:pPr lvl="1"/>
            <a:r>
              <a:rPr lang="en-CA" i="1" dirty="0" err="1"/>
              <a:t>Malassezia pachydermatis</a:t>
            </a:r>
            <a:endParaRPr lang="en-CA" i="1" dirty="0"/>
          </a:p>
          <a:p>
            <a:pPr lvl="1"/>
            <a:r>
              <a:rPr lang="en-CA" i="1" dirty="0"/>
              <a:t>C. albicans </a:t>
            </a:r>
          </a:p>
          <a:p>
            <a:pPr lvl="1"/>
            <a:r>
              <a:rPr lang="en-CA" i="1" dirty="0"/>
              <a:t>C. glabrata </a:t>
            </a:r>
          </a:p>
          <a:p>
            <a:pPr lvl="1"/>
            <a:r>
              <a:rPr lang="en-CA" i="1" dirty="0"/>
              <a:t>C. auris</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5</a:t>
            </a:fld>
            <a:endParaRPr lang="en-US"/>
          </a:p>
        </p:txBody>
      </p:sp>
      <p:sp>
        <p:nvSpPr>
          <p:cNvPr id="4" name="Content Placeholder 3"/>
          <p:cNvSpPr>
            <a:spLocks noGrp="1"/>
          </p:cNvSpPr>
          <p:nvPr>
            <p:ph sz="half" idx="2"/>
          </p:nvPr>
        </p:nvSpPr>
        <p:spPr>
          <a:xfrm>
            <a:off x="6172200" y="1723728"/>
            <a:ext cx="5181600" cy="2126974"/>
          </a:xfrm>
        </p:spPr>
        <p:txBody>
          <a:bodyPr/>
          <a:lstStyle/>
          <a:p>
            <a:r>
              <a:rPr lang="en-CA" dirty="0"/>
              <a:t>Source d'infection incertaine pour le chien</a:t>
            </a:r>
          </a:p>
          <a:p>
            <a:r>
              <a:rPr lang="en-CA" dirty="0"/>
              <a:t>Aucune maladie clinique décrite dans l'article</a:t>
            </a:r>
          </a:p>
          <a:p>
            <a:r>
              <a:rPr lang="en-CA" dirty="0"/>
              <a:t>Aucune transmission à l'homme ou à l'animal n'a été constatée</a:t>
            </a:r>
          </a:p>
          <a:p>
            <a:r>
              <a:rPr lang="en-CA" i="1" dirty="0"/>
              <a:t>C. auris </a:t>
            </a:r>
            <a:r>
              <a:rPr lang="en-CA" dirty="0"/>
              <a:t>n'a pas été signalé chez l'homme au Kansas.</a:t>
            </a:r>
          </a:p>
          <a:p>
            <a:endParaRPr lang="en-CA" dirty="0"/>
          </a:p>
          <a:p>
            <a:endParaRPr lang="en-CA" dirty="0"/>
          </a:p>
        </p:txBody>
      </p:sp>
    </p:spTree>
    <p:extLst>
      <p:ext uri="{BB962C8B-B14F-4D97-AF65-F5344CB8AC3E}">
        <p14:creationId xmlns:p14="http://schemas.microsoft.com/office/powerpoint/2010/main" val="277722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i="1" dirty="0">
                <a:hlinkClick r:id="rId2"/>
              </a:rPr>
              <a:t>Candida </a:t>
            </a:r>
            <a:r>
              <a:rPr lang="en-US" sz="3600" i="1" dirty="0" err="1">
                <a:hlinkClick r:id="rId2"/>
              </a:rPr>
              <a:t>auris </a:t>
            </a:r>
            <a:r>
              <a:rPr lang="en-US" sz="3600" dirty="0">
                <a:hlinkClick r:id="rId2"/>
              </a:rPr>
              <a:t>détecté dans la cavité buccale d'un chien au Kansas - PubMed (nih.gov)</a:t>
            </a:r>
            <a:br>
              <a:rPr lang="en-US" sz="3600" dirty="0"/>
            </a:br>
            <a:endParaRPr lang="en-CA" sz="3600" dirty="0"/>
          </a:p>
        </p:txBody>
      </p:sp>
      <p:sp>
        <p:nvSpPr>
          <p:cNvPr id="8" name="Text Placeholder 7"/>
          <p:cNvSpPr>
            <a:spLocks noGrp="1"/>
          </p:cNvSpPr>
          <p:nvPr>
            <p:ph type="body" sz="quarter" idx="13"/>
          </p:nvPr>
        </p:nvSpPr>
        <p:spPr>
          <a:xfrm>
            <a:off x="255181" y="1338217"/>
            <a:ext cx="5380306" cy="4781622"/>
          </a:xfrm>
        </p:spPr>
        <p:txBody>
          <a:bodyPr/>
          <a:lstStyle/>
          <a:p>
            <a:r>
              <a:rPr lang="en-US" dirty="0"/>
              <a:t>Aux États-Unis, la plupart des isolats appartiennent généralement aux clades I et II.</a:t>
            </a:r>
          </a:p>
          <a:p>
            <a:r>
              <a:rPr lang="en-US" dirty="0"/>
              <a:t>Il s'agit du clade IV (Amérique du Sud).</a:t>
            </a:r>
          </a:p>
          <a:p>
            <a:r>
              <a:rPr lang="en-US" dirty="0"/>
              <a:t>Résistant au fluconazole, à la terbinafine et à l'amphotéricine B, mais sensible à la caspofungine.</a:t>
            </a:r>
          </a:p>
          <a:p>
            <a:r>
              <a:rPr lang="en-US" dirty="0"/>
              <a:t>Cohérent avec les isolats trouvés dans les cas humains</a:t>
            </a:r>
          </a:p>
          <a:p>
            <a:endParaRPr lang="en-CA"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t>6</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486" y="1559688"/>
            <a:ext cx="6200209" cy="365770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0" y="5648812"/>
            <a:ext cx="12244506" cy="1384995"/>
          </a:xfrm>
          <a:prstGeom prst="rect">
            <a:avLst/>
          </a:prstGeom>
          <a:noFill/>
        </p:spPr>
        <p:txBody>
          <a:bodyPr wrap="none" rtlCol="0">
            <a:spAutoFit/>
          </a:bodyPr>
          <a:lstStyle/>
          <a:p>
            <a:r>
              <a:rPr lang="en-CA" sz="2800" b="1" dirty="0"/>
              <a:t>Question : </a:t>
            </a:r>
            <a:r>
              <a:rPr lang="en-CA" sz="2800" dirty="0"/>
              <a:t>Les cliniciens recherchent-ils </a:t>
            </a:r>
            <a:r>
              <a:rPr lang="en-CA" sz="2800" i="1" dirty="0"/>
              <a:t>C. auris </a:t>
            </a:r>
            <a:r>
              <a:rPr lang="en-CA" sz="2800" dirty="0"/>
              <a:t>chez les animaux de compagnie ? </a:t>
            </a:r>
          </a:p>
          <a:p>
            <a:r>
              <a:rPr lang="en-CA" sz="2800" dirty="0"/>
              <a:t>Les infections fongiques multirésistantes aux médicaments sont-elles présentes au </a:t>
            </a:r>
          </a:p>
          <a:p>
            <a:r>
              <a:rPr lang="en-CA" sz="2800" dirty="0"/>
              <a:t>Canada ?</a:t>
            </a:r>
          </a:p>
        </p:txBody>
      </p:sp>
    </p:spTree>
    <p:extLst>
      <p:ext uri="{BB962C8B-B14F-4D97-AF65-F5344CB8AC3E}">
        <p14:creationId xmlns:p14="http://schemas.microsoft.com/office/powerpoint/2010/main" val="146185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7497"/>
            <a:ext cx="10515600" cy="456678"/>
          </a:xfrm>
        </p:spPr>
        <p:txBody>
          <a:bodyPr/>
          <a:lstStyle/>
          <a:p>
            <a:r>
              <a:rPr lang="en-CA" sz="2800" dirty="0"/>
              <a:t>Publications scientifiques d'intérêt</a:t>
            </a:r>
          </a:p>
        </p:txBody>
      </p:sp>
      <p:sp>
        <p:nvSpPr>
          <p:cNvPr id="3" name="Text Placeholder 2"/>
          <p:cNvSpPr>
            <a:spLocks noGrp="1"/>
          </p:cNvSpPr>
          <p:nvPr>
            <p:ph type="body" sz="quarter" idx="13"/>
          </p:nvPr>
        </p:nvSpPr>
        <p:spPr>
          <a:xfrm>
            <a:off x="838200" y="420362"/>
            <a:ext cx="10515600" cy="6236916"/>
          </a:xfrm>
        </p:spPr>
        <p:txBody>
          <a:bodyPr/>
          <a:lstStyle/>
          <a:p>
            <a:r>
              <a:rPr lang="en-US" sz="1600" dirty="0">
                <a:hlinkClick r:id="rId3"/>
              </a:rPr>
              <a:t>Épidémie de Salmonella </a:t>
            </a:r>
            <a:r>
              <a:rPr lang="en-US" sz="1600" dirty="0" err="1">
                <a:hlinkClick r:id="rId3"/>
              </a:rPr>
              <a:t>Vitkin </a:t>
            </a:r>
            <a:r>
              <a:rPr lang="en-US" sz="1600" dirty="0">
                <a:hlinkClick r:id="rId3"/>
              </a:rPr>
              <a:t>associée aux dragons barbus, Canada et États-Unis, 2021-2022 - Volume 30, Numéro 2-Février 2024 - Revue des maladies infectieuses émergentes - CDC</a:t>
            </a:r>
            <a:endParaRPr lang="en-US" sz="1600" dirty="0"/>
          </a:p>
          <a:p>
            <a:r>
              <a:rPr lang="en-US" sz="1600" dirty="0">
                <a:hlinkClick r:id="rId4"/>
              </a:rPr>
              <a:t>Echinococcus alvéolaire chez un homme de 70 ans en Ontario | Journal of the Association of Medical Microbiology and Infectious Disease Canada (</a:t>
            </a:r>
            <a:r>
              <a:rPr lang="en-US" sz="1600" dirty="0" err="1">
                <a:hlinkClick r:id="rId4"/>
              </a:rPr>
              <a:t>utpjournals.press</a:t>
            </a:r>
            <a:r>
              <a:rPr lang="en-US" sz="1600" dirty="0">
                <a:hlinkClick r:id="rId4"/>
              </a:rPr>
              <a:t>)</a:t>
            </a:r>
            <a:endParaRPr lang="en-US" sz="1600" dirty="0"/>
          </a:p>
          <a:p>
            <a:r>
              <a:rPr lang="en-US" sz="1600" dirty="0">
                <a:hlinkClick r:id="rId5"/>
              </a:rPr>
              <a:t>Le Costa Rica déclare l'urgence sanitaire pour les parasites animaux - </a:t>
            </a:r>
            <a:r>
              <a:rPr lang="en-US" sz="1600" dirty="0" err="1">
                <a:hlinkClick r:id="rId5"/>
              </a:rPr>
              <a:t>Prensa </a:t>
            </a:r>
            <a:r>
              <a:rPr lang="en-US" sz="1600" dirty="0">
                <a:hlinkClick r:id="rId5"/>
              </a:rPr>
              <a:t>Latina (plenglish.com)</a:t>
            </a:r>
            <a:endParaRPr lang="en-US" sz="1600" dirty="0"/>
          </a:p>
          <a:p>
            <a:r>
              <a:rPr lang="en-US" sz="1600" dirty="0">
                <a:hlinkClick r:id="rId6"/>
              </a:rPr>
              <a:t>Changements récents dans les schémas d'infection des mammifères par le virus de la grippe aviaire hautement pathogène A(H5N1) dans le monde - Volume 30, Numéro 3-Mars 2024 - Revue Emerging Infectious Diseases - CDC</a:t>
            </a:r>
            <a:endParaRPr lang="en-US" sz="1600" dirty="0"/>
          </a:p>
          <a:p>
            <a:r>
              <a:rPr lang="en-US" sz="1600" dirty="0">
                <a:hlinkClick r:id="rId7"/>
              </a:rPr>
              <a:t>Le chien comme sentinelle et modèle animal pour la </a:t>
            </a:r>
            <a:r>
              <a:rPr lang="en-US" sz="1600" dirty="0" err="1">
                <a:hlinkClick r:id="rId7"/>
              </a:rPr>
              <a:t>coccidioidomycose </a:t>
            </a:r>
            <a:r>
              <a:rPr lang="en-US" sz="1600" dirty="0">
                <a:hlinkClick r:id="rId7"/>
              </a:rPr>
              <a:t>- PubMed (nih.gov)</a:t>
            </a:r>
            <a:endParaRPr lang="en-US" sz="1600" dirty="0"/>
          </a:p>
          <a:p>
            <a:r>
              <a:rPr lang="en-US" sz="1600" dirty="0">
                <a:hlinkClick r:id="rId8"/>
              </a:rPr>
              <a:t>Emergence de la </a:t>
            </a:r>
            <a:r>
              <a:rPr lang="en-US" sz="1600" dirty="0" err="1">
                <a:hlinkClick r:id="rId8"/>
              </a:rPr>
              <a:t>thélaziose </a:t>
            </a:r>
            <a:r>
              <a:rPr lang="en-US" sz="1600" dirty="0">
                <a:hlinkClick r:id="rId8"/>
              </a:rPr>
              <a:t>causée par </a:t>
            </a:r>
            <a:r>
              <a:rPr lang="en-US" sz="1600" dirty="0" err="1">
                <a:hlinkClick r:id="rId8"/>
              </a:rPr>
              <a:t>Thelazia callipaeda </a:t>
            </a:r>
            <a:r>
              <a:rPr lang="en-US" sz="1600" dirty="0">
                <a:hlinkClick r:id="rId8"/>
              </a:rPr>
              <a:t>chez les chiens et les chats, États-Unis - Volume 30, Numéro 3-Mars 2024 - Revue Emerging Infectious Diseases - CDC</a:t>
            </a:r>
            <a:endParaRPr lang="en-US" sz="1600" dirty="0"/>
          </a:p>
          <a:p>
            <a:r>
              <a:rPr lang="en-US" sz="1600" dirty="0">
                <a:hlinkClick r:id="rId9"/>
              </a:rPr>
              <a:t>Séquençage du génome entier du SARS-CoV-2 à partir des premiers cas d'infection de chats domestiques au Canada - PubMed (nih.gov)</a:t>
            </a:r>
            <a:endParaRPr lang="en-US" sz="1600" dirty="0"/>
          </a:p>
          <a:p>
            <a:r>
              <a:rPr lang="en-US" sz="1600" dirty="0">
                <a:hlinkClick r:id="rId10"/>
              </a:rPr>
              <a:t>Le rôle des mammifères dans l'influenza aviaire : une analyse - - 2024 - EFSA Supporting Publications - Wiley Online Library</a:t>
            </a:r>
            <a:endParaRPr lang="en-US" sz="1600" dirty="0"/>
          </a:p>
          <a:p>
            <a:r>
              <a:rPr lang="en-US" sz="1600" dirty="0">
                <a:hlinkClick r:id="rId11"/>
              </a:rPr>
              <a:t>Les séquences codantes et complètes du génome du virus de la maladie hémorragique du lapin de type 2 détectées en 2023 dans l'État de Washington indiquent une incursion divergente aux États-Unis - PubMed (nih.gov)</a:t>
            </a:r>
            <a:endParaRPr lang="en-US" sz="1600" dirty="0"/>
          </a:p>
          <a:p>
            <a:r>
              <a:rPr lang="en-US" sz="1600" dirty="0">
                <a:hlinkClick r:id="rId12"/>
              </a:rPr>
              <a:t>Exposition humaine à </a:t>
            </a:r>
            <a:r>
              <a:rPr lang="en-US" sz="1600" dirty="0" err="1">
                <a:hlinkClick r:id="rId12"/>
              </a:rPr>
              <a:t>Brucella canis </a:t>
            </a:r>
            <a:r>
              <a:rPr lang="en-US" sz="1600" dirty="0">
                <a:hlinkClick r:id="rId12"/>
              </a:rPr>
              <a:t>par une chienne gestante lors d'un vol international : Risques pour la santé publique, défis diagnostiques et considérations futures - PubMed (nih.gov)</a:t>
            </a:r>
            <a:endParaRPr lang="en-US" sz="1600" dirty="0"/>
          </a:p>
          <a:p>
            <a:r>
              <a:rPr lang="en-US" sz="1600" dirty="0">
                <a:hlinkClick r:id="rId13"/>
              </a:rPr>
              <a:t>La leishmaniose : La leishmaniose n'est plus seulement une maladie tropicale, elle est désormais endémique aux États-Unis (contagionlive.com)</a:t>
            </a:r>
            <a:endParaRPr lang="en-US" sz="1600" dirty="0"/>
          </a:p>
          <a:p>
            <a:r>
              <a:rPr lang="en-US" sz="1600" dirty="0">
                <a:hlinkClick r:id="rId14"/>
              </a:rPr>
              <a:t>https://www.stcatharinesstandard.ca/news/canada/ticks-are-already-appearing-in-ontario-after-a-warm-winter-heres-what-you-need-to/article_04176ab0-f3f4-5dd2-b8b6-8b3bb1f11285.html </a:t>
            </a:r>
          </a:p>
          <a:p>
            <a:r>
              <a:rPr lang="en-US" sz="1600" dirty="0">
                <a:hlinkClick r:id="rId15"/>
              </a:rPr>
              <a:t>https://www.nbcnews.com/health/health-news/rare-fungal-infection-popping-unexpected-part-us-rcna135323 </a:t>
            </a:r>
          </a:p>
        </p:txBody>
      </p:sp>
    </p:spTree>
    <p:extLst>
      <p:ext uri="{BB962C8B-B14F-4D97-AF65-F5344CB8AC3E}">
        <p14:creationId xmlns:p14="http://schemas.microsoft.com/office/powerpoint/2010/main" val="307507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Enquête sur les groupes du réseau</a:t>
            </a:r>
          </a:p>
        </p:txBody>
      </p:sp>
      <p:sp>
        <p:nvSpPr>
          <p:cNvPr id="49155" name="Content Placeholder 4"/>
          <p:cNvSpPr>
            <a:spLocks noGrp="1"/>
          </p:cNvSpPr>
          <p:nvPr>
            <p:ph sz="half" idx="1"/>
          </p:nvPr>
        </p:nvSpPr>
        <p:spPr/>
        <p:txBody>
          <a:bodyPr/>
          <a:lstStyle/>
          <a:p>
            <a:r>
              <a:rPr lang="en-CA" altLang="en-US" dirty="0"/>
              <a:t>Les rapports </a:t>
            </a:r>
            <a:r>
              <a:rPr lang="en-CA" altLang="en-US" dirty="0" err="1"/>
              <a:t>trimestriels</a:t>
            </a:r>
            <a:r>
              <a:rPr lang="en-CA" altLang="en-US" dirty="0"/>
              <a:t> de la CEZD </a:t>
            </a:r>
            <a:r>
              <a:rPr lang="en-CA" altLang="en-US" dirty="0" err="1"/>
              <a:t>sont-ils</a:t>
            </a:r>
            <a:r>
              <a:rPr lang="en-CA" altLang="en-US" dirty="0"/>
              <a:t> </a:t>
            </a:r>
            <a:r>
              <a:rPr lang="en-CA" altLang="en-US" dirty="0" err="1"/>
              <a:t>utiles</a:t>
            </a:r>
            <a:r>
              <a:rPr lang="en-CA" altLang="en-US" dirty="0"/>
              <a:t> ?</a:t>
            </a:r>
          </a:p>
          <a:p>
            <a:endParaRPr lang="en-CA" altLang="en-US" dirty="0"/>
          </a:p>
          <a:p>
            <a:endParaRPr lang="en-CA" altLang="en-US" dirty="0"/>
          </a:p>
          <a:p>
            <a:endParaRPr lang="en-CA" altLang="en-US" dirty="0"/>
          </a:p>
          <a:p>
            <a:endParaRPr lang="en-CA" altLang="en-US" dirty="0"/>
          </a:p>
          <a:p>
            <a:endParaRPr lang="en-CA" altLang="en-US" dirty="0"/>
          </a:p>
          <a:p>
            <a:endParaRPr lang="en-CA" altLang="en-US" dirty="0"/>
          </a:p>
          <a:p>
            <a:endParaRPr lang="en-CA" altLang="en-US" dirty="0"/>
          </a:p>
        </p:txBody>
      </p:sp>
      <p:sp>
        <p:nvSpPr>
          <p:cNvPr id="49156" name="Content Placeholder 5"/>
          <p:cNvSpPr>
            <a:spLocks noGrp="1"/>
          </p:cNvSpPr>
          <p:nvPr>
            <p:ph sz="half" idx="2"/>
          </p:nvPr>
        </p:nvSpPr>
        <p:spPr/>
        <p:txBody>
          <a:bodyPr/>
          <a:lstStyle/>
          <a:p>
            <a:r>
              <a:rPr lang="en-CA" altLang="en-US" dirty="0"/>
              <a:t>Y a-t-il quelque chose que nous </a:t>
            </a:r>
            <a:r>
              <a:rPr lang="en-CA" altLang="en-US" dirty="0" err="1"/>
              <a:t>pourrions</a:t>
            </a:r>
            <a:r>
              <a:rPr lang="en-CA" altLang="en-US" dirty="0"/>
              <a:t> </a:t>
            </a:r>
            <a:r>
              <a:rPr lang="en-CA" altLang="en-US" dirty="0" err="1"/>
              <a:t>améliorer</a:t>
            </a:r>
            <a:r>
              <a:rPr lang="en-CA" altLang="en-US" dirty="0"/>
              <a:t> ?</a:t>
            </a:r>
          </a:p>
          <a:p>
            <a:r>
              <a:rPr lang="en-CA" altLang="en-US" dirty="0"/>
              <a:t>Y a-t-il des choses que nous </a:t>
            </a:r>
            <a:r>
              <a:rPr lang="en-CA" altLang="en-US" dirty="0" err="1"/>
              <a:t>devrions</a:t>
            </a:r>
            <a:r>
              <a:rPr lang="en-CA" altLang="en-US" dirty="0"/>
              <a:t> cesser de faire ?</a:t>
            </a:r>
          </a:p>
          <a:p>
            <a:endParaRPr lang="en-CA" altLang="en-US" dirty="0"/>
          </a:p>
          <a:p>
            <a:endParaRPr lang="en-CA" altLang="en-US" dirty="0"/>
          </a:p>
          <a:p>
            <a:endParaRPr lang="en-CA" altLang="en-US" dirty="0"/>
          </a:p>
          <a:p>
            <a:endParaRPr lang="en-CA" altLang="en-US" dirty="0"/>
          </a:p>
          <a:p>
            <a:endParaRPr lang="en-CA" altLang="en-US" dirty="0"/>
          </a:p>
        </p:txBody>
      </p:sp>
      <p:pic>
        <p:nvPicPr>
          <p:cNvPr id="4915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35226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0099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29701" y="3522663"/>
            <a:ext cx="2454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78537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21730</TotalTime>
  <Words>1453</Words>
  <Application>Microsoft Office PowerPoint</Application>
  <PresentationFormat>Widescreen</PresentationFormat>
  <Paragraphs>100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2_Office Theme</vt:lpstr>
      <vt:lpstr>Communauté des maladies émergentes et zoonotiques Identifier les risques émergents grâce à l'intelligence collective</vt:lpstr>
      <vt:lpstr>Nouveau ver du monde en Amérique du Sud</vt:lpstr>
      <vt:lpstr>Maladie de Lyme et informations connexes au Canada</vt:lpstr>
      <vt:lpstr>Candida auris détecté dans la cavité buccale d'un chien au Kansas - PubMed (nih.gov) </vt:lpstr>
      <vt:lpstr>Candida auris détecté dans la cavité buccale d'un chien au Kansas - PubMed (nih.gov) </vt:lpstr>
      <vt:lpstr>Candida auris détecté dans la cavité buccale d'un chien au Kansas - PubMed (nih.gov) </vt:lpstr>
      <vt:lpstr>Publications scientifiques d'intérêt</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docId:B19BCD3505957CCE7C51D8383C944081</cp:keywords>
  <cp:lastModifiedBy>Murray Gillies</cp:lastModifiedBy>
  <cp:revision>464</cp:revision>
  <dcterms:created xsi:type="dcterms:W3CDTF">2020-02-07T23:34:08Z</dcterms:created>
  <dcterms:modified xsi:type="dcterms:W3CDTF">2024-04-01T13:08:17Z</dcterms:modified>
</cp:coreProperties>
</file>