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23" r:id="rId2"/>
    <p:sldId id="342" r:id="rId3"/>
    <p:sldId id="454" r:id="rId4"/>
    <p:sldId id="443" r:id="rId5"/>
    <p:sldId id="462" r:id="rId6"/>
    <p:sldId id="464" r:id="rId7"/>
    <p:sldId id="445" r:id="rId8"/>
    <p:sldId id="465" r:id="rId9"/>
    <p:sldId id="466" r:id="rId10"/>
    <p:sldId id="455" r:id="rId11"/>
    <p:sldId id="457" r:id="rId12"/>
    <p:sldId id="459" r:id="rId13"/>
    <p:sldId id="460" r:id="rId14"/>
    <p:sldId id="461" r:id="rId15"/>
    <p:sldId id="450" r:id="rId16"/>
    <p:sldId id="468" r:id="rId17"/>
    <p:sldId id="467" r:id="rId18"/>
    <p:sldId id="456" r:id="rId19"/>
    <p:sldId id="451" r:id="rId20"/>
    <p:sldId id="463" r:id="rId21"/>
    <p:sldId id="452" r:id="rId22"/>
    <p:sldId id="42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OA" lastIdx="8" clrIdx="0">
    <p:extLst>
      <p:ext uri="{19B8F6BF-5375-455C-9EA6-DF929625EA0E}">
        <p15:presenceInfo xmlns:p15="http://schemas.microsoft.com/office/powerpoint/2012/main" userId="S-1-5-21-409781135-2326927470-69082124-100004" providerId="AD"/>
      </p:ext>
    </p:extLst>
  </p:cmAuthor>
  <p:cmAuthor id="2" name="Zana Dukadzinac" initials="ZD" lastIdx="1" clrIdx="1">
    <p:extLst>
      <p:ext uri="{19B8F6BF-5375-455C-9EA6-DF929625EA0E}">
        <p15:presenceInfo xmlns:p15="http://schemas.microsoft.com/office/powerpoint/2012/main" userId="S-1-5-21-409781135-2326927470-69082124-1432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13" autoAdjust="0"/>
    <p:restoredTop sz="69499" autoAdjust="0"/>
  </p:normalViewPr>
  <p:slideViewPr>
    <p:cSldViewPr snapToGrid="0">
      <p:cViewPr varScale="1">
        <p:scale>
          <a:sx n="51" d="100"/>
          <a:sy n="51" d="100"/>
        </p:scale>
        <p:origin x="111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F37450-37FE-407B-836B-3B9A8027C1E1}"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FB6564-B9C5-4BEE-A019-13E96C68B1A5}" type="slidenum">
              <a:rPr lang="en-US" smtClean="0"/>
              <a:t>‹#›</a:t>
            </a:fld>
            <a:endParaRPr lang="en-US"/>
          </a:p>
        </p:txBody>
      </p:sp>
    </p:spTree>
    <p:extLst>
      <p:ext uri="{BB962C8B-B14F-4D97-AF65-F5344CB8AC3E}">
        <p14:creationId xmlns:p14="http://schemas.microsoft.com/office/powerpoint/2010/main" val="2588615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FB6564-B9C5-4BEE-A019-13E96C68B1A5}" type="slidenum">
              <a:rPr lang="en-US" smtClean="0"/>
              <a:t>1</a:t>
            </a:fld>
            <a:endParaRPr lang="en-US"/>
          </a:p>
        </p:txBody>
      </p:sp>
    </p:spTree>
    <p:extLst>
      <p:ext uri="{BB962C8B-B14F-4D97-AF65-F5344CB8AC3E}">
        <p14:creationId xmlns:p14="http://schemas.microsoft.com/office/powerpoint/2010/main" val="4087667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Étude scientifique de l'efficacité des vaccins existants contre la peste porcine africaine au Viêt Nam contre le nouveau virus recombinant apparu en Chine en 2021.</a:t>
            </a:r>
          </a:p>
        </p:txBody>
      </p:sp>
      <p:sp>
        <p:nvSpPr>
          <p:cNvPr id="4" name="Slide Number Placeholder 3"/>
          <p:cNvSpPr>
            <a:spLocks noGrp="1"/>
          </p:cNvSpPr>
          <p:nvPr>
            <p:ph type="sldNum" sz="quarter" idx="5"/>
          </p:nvPr>
        </p:nvSpPr>
        <p:spPr/>
        <p:txBody>
          <a:bodyPr/>
          <a:lstStyle/>
          <a:p>
            <a:fld id="{BFFB6564-B9C5-4BEE-A019-13E96C68B1A5}" type="slidenum">
              <a:rPr lang="en-US" smtClean="0"/>
              <a:t>10</a:t>
            </a:fld>
            <a:endParaRPr lang="en-US"/>
          </a:p>
        </p:txBody>
      </p:sp>
    </p:spTree>
    <p:extLst>
      <p:ext uri="{BB962C8B-B14F-4D97-AF65-F5344CB8AC3E}">
        <p14:creationId xmlns:p14="http://schemas.microsoft.com/office/powerpoint/2010/main" val="1369105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URWPalladioL-Roma"/>
              </a:rPr>
              <a:t>Des écouvillons nasaux, des échantillons de sérum et de sang total ont été prélevés sur chaque porc à 0, 7, 14, 21 et 28 jours après la vaccination</a:t>
            </a:r>
          </a:p>
          <a:p>
            <a:pPr algn="l"/>
            <a:r>
              <a:rPr lang="en-US" sz="1800" b="0" i="0" u="none" strike="noStrike" baseline="0" dirty="0">
                <a:latin typeface="URWPalladioL-Roma"/>
              </a:rPr>
              <a:t>(</a:t>
            </a:r>
            <a:r>
              <a:rPr lang="en-US" sz="1800" b="0" i="0" u="none" strike="noStrike" baseline="0" dirty="0" err="1">
                <a:latin typeface="URWPalladioL-Roma"/>
              </a:rPr>
              <a:t>dpv</a:t>
            </a:r>
            <a:r>
              <a:rPr lang="en-US" sz="1800" b="0" i="0" u="none" strike="noStrike" baseline="0" dirty="0">
                <a:latin typeface="URWPalladioL-Roma"/>
              </a:rPr>
              <a:t>). Pour la collecte des échantillons, chaque porc a été attaché à l'aide d'un collet. Après le prélèvement de l'échantillon</a:t>
            </a:r>
          </a:p>
          <a:p>
            <a:pPr algn="l"/>
            <a:r>
              <a:rPr lang="en-US" sz="1800" b="0" i="0" u="none" strike="noStrike" baseline="0" dirty="0">
                <a:latin typeface="URWPalladioL-Roma"/>
              </a:rPr>
              <a:t>le 28 </a:t>
            </a:r>
            <a:r>
              <a:rPr lang="en-US" sz="1800" b="0" i="0" u="none" strike="noStrike" baseline="0" dirty="0" err="1">
                <a:latin typeface="URWPalladioL-Roma"/>
              </a:rPr>
              <a:t>jpv</a:t>
            </a:r>
            <a:r>
              <a:rPr lang="en-US" sz="1800" b="0" i="0" u="none" strike="noStrike" baseline="0" dirty="0">
                <a:latin typeface="URWPalladioL-Roma"/>
              </a:rPr>
              <a:t>, tous les porcs ont été soumis à une provocation IM avec le rASFV I/II à 103 HAD50 dans 1 ml.</a:t>
            </a:r>
          </a:p>
          <a:p>
            <a:pPr algn="l"/>
            <a:r>
              <a:rPr lang="en-CA" sz="1800" b="0" i="0" u="none" strike="noStrike" baseline="0" dirty="0">
                <a:latin typeface="URWPalladioL-Roma"/>
              </a:rPr>
              <a:t>par porc.</a:t>
            </a:r>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11</a:t>
            </a:fld>
            <a:endParaRPr lang="en-US"/>
          </a:p>
        </p:txBody>
      </p:sp>
    </p:spTree>
    <p:extLst>
      <p:ext uri="{BB962C8B-B14F-4D97-AF65-F5344CB8AC3E}">
        <p14:creationId xmlns:p14="http://schemas.microsoft.com/office/powerpoint/2010/main" val="172944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12</a:t>
            </a:fld>
            <a:endParaRPr lang="en-US"/>
          </a:p>
        </p:txBody>
      </p:sp>
    </p:spTree>
    <p:extLst>
      <p:ext uri="{BB962C8B-B14F-4D97-AF65-F5344CB8AC3E}">
        <p14:creationId xmlns:p14="http://schemas.microsoft.com/office/powerpoint/2010/main" val="3437915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Après la provocation, les porcs ont continué à être surveillés deux fois par jour pour détecter les signes cliniques (fièvre,</a:t>
            </a:r>
          </a:p>
          <a:p>
            <a:pPr algn="l"/>
            <a:r>
              <a:rPr lang="en-US" dirty="0"/>
              <a:t>anorexie, dépression, décoloration de la peau, démarche chancelante, toux, constipation et diarrhée),</a:t>
            </a:r>
          </a:p>
          <a:p>
            <a:pPr algn="l"/>
            <a:r>
              <a:rPr lang="en-US" dirty="0"/>
              <a:t>et la température rectale ont été mesurées quotidiennement tout au long de l'expérience. Écouvillons nasaux,</a:t>
            </a:r>
          </a:p>
          <a:p>
            <a:pPr algn="l"/>
            <a:r>
              <a:rPr lang="en-US" dirty="0"/>
              <a:t>des échantillons de sérum et de sang total ont été prélevés 4, 7, 14, 21 et 28 jours après la provocation</a:t>
            </a:r>
          </a:p>
          <a:p>
            <a:pPr algn="l"/>
            <a:r>
              <a:rPr lang="en-US" dirty="0"/>
              <a:t>(</a:t>
            </a:r>
            <a:r>
              <a:rPr lang="en-US" dirty="0" err="1"/>
              <a:t>dpc</a:t>
            </a:r>
            <a:r>
              <a:rPr lang="en-US" dirty="0"/>
              <a:t>). Les températures rectales supérieures à 40 degrés pendant 2 jours consécutifs ont été considérées comme</a:t>
            </a:r>
          </a:p>
          <a:p>
            <a:pPr algn="l"/>
            <a:r>
              <a:rPr lang="en-US" dirty="0"/>
              <a:t>fièvre. Tout porc atteignant le point final humain a été euthanasié à l'aide de 10 ml de sodium</a:t>
            </a:r>
          </a:p>
          <a:p>
            <a:pPr algn="l"/>
            <a:r>
              <a:rPr lang="en-US" dirty="0"/>
              <a:t>pentobarbital (240 mg/mL) par injection intraveineuse. Tout animal trouvé mort ou euthanasié</a:t>
            </a:r>
          </a:p>
          <a:p>
            <a:pPr algn="l"/>
            <a:r>
              <a:rPr lang="en-US" dirty="0"/>
              <a:t>a fait l'objet d'un examen post-mortem complet et des tissus ont été prélevés pour la recherche de virus.</a:t>
            </a:r>
          </a:p>
          <a:p>
            <a:pPr algn="l"/>
            <a:r>
              <a:rPr lang="en-US" dirty="0"/>
              <a:t>détection. Un système de notation clinique mis au point en interne (tableau S1 des matériaux complémentaires)</a:t>
            </a:r>
          </a:p>
          <a:p>
            <a:pPr algn="l"/>
            <a:r>
              <a:rPr lang="en-US" dirty="0"/>
              <a:t>a été utilisé pour enregistrer les résultats cliniques quotidiens de chaque animal.</a:t>
            </a:r>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13</a:t>
            </a:fld>
            <a:endParaRPr lang="en-US"/>
          </a:p>
        </p:txBody>
      </p:sp>
    </p:spTree>
    <p:extLst>
      <p:ext uri="{BB962C8B-B14F-4D97-AF65-F5344CB8AC3E}">
        <p14:creationId xmlns:p14="http://schemas.microsoft.com/office/powerpoint/2010/main" val="111709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14</a:t>
            </a:fld>
            <a:endParaRPr lang="en-US"/>
          </a:p>
        </p:txBody>
      </p:sp>
    </p:spTree>
    <p:extLst>
      <p:ext uri="{BB962C8B-B14F-4D97-AF65-F5344CB8AC3E}">
        <p14:creationId xmlns:p14="http://schemas.microsoft.com/office/powerpoint/2010/main" val="638874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 ligne de tendance des risques est revenue à la ligne de base de l'année dernière, lorsque nous partagions des informations sur le SAT-2 au Moyen-Orient.</a:t>
            </a:r>
          </a:p>
        </p:txBody>
      </p:sp>
      <p:sp>
        <p:nvSpPr>
          <p:cNvPr id="4" name="Slide Number Placeholder 3"/>
          <p:cNvSpPr>
            <a:spLocks noGrp="1"/>
          </p:cNvSpPr>
          <p:nvPr>
            <p:ph type="sldNum" sz="quarter" idx="5"/>
          </p:nvPr>
        </p:nvSpPr>
        <p:spPr/>
        <p:txBody>
          <a:bodyPr/>
          <a:lstStyle/>
          <a:p>
            <a:fld id="{BFFB6564-B9C5-4BEE-A019-13E96C68B1A5}" type="slidenum">
              <a:rPr lang="en-US" smtClean="0"/>
              <a:t>15</a:t>
            </a:fld>
            <a:endParaRPr lang="en-US"/>
          </a:p>
        </p:txBody>
      </p:sp>
    </p:spTree>
    <p:extLst>
      <p:ext uri="{BB962C8B-B14F-4D97-AF65-F5344CB8AC3E}">
        <p14:creationId xmlns:p14="http://schemas.microsoft.com/office/powerpoint/2010/main" val="2503337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dirty="0"/>
              <a:t>20 </a:t>
            </a:r>
            <a:r>
              <a:rPr lang="en-CA" dirty="0" err="1"/>
              <a:t>cas</a:t>
            </a:r>
            <a:r>
              <a:rPr lang="en-CA" dirty="0"/>
              <a:t> au troisième trimestre</a:t>
            </a:r>
          </a:p>
          <a:p>
            <a:r>
              <a:rPr lang="en-CA" dirty="0"/>
              <a:t>17 en Afrique </a:t>
            </a:r>
          </a:p>
          <a:p>
            <a:pPr lvl="1"/>
            <a:r>
              <a:rPr lang="en-CA" dirty="0"/>
              <a:t>Afrique du Sud SAT3</a:t>
            </a:r>
          </a:p>
          <a:p>
            <a:pPr lvl="1"/>
            <a:r>
              <a:rPr lang="en-CA" dirty="0"/>
              <a:t>Mozambique SAT1 + non identifié</a:t>
            </a:r>
          </a:p>
          <a:p>
            <a:r>
              <a:rPr lang="en-CA" dirty="0"/>
              <a:t>3 en Asie</a:t>
            </a:r>
          </a:p>
          <a:p>
            <a:pPr lvl="1"/>
            <a:r>
              <a:rPr lang="en-CA" dirty="0"/>
              <a:t>Chine O et non identifié</a:t>
            </a:r>
          </a:p>
          <a:p>
            <a:pPr lvl="1"/>
            <a:r>
              <a:rPr lang="en-CA" dirty="0"/>
              <a:t> Turquie A</a:t>
            </a:r>
          </a:p>
          <a:p>
            <a:endParaRPr lang="en-CA" dirty="0"/>
          </a:p>
          <a:p>
            <a:pPr marL="0" indent="0">
              <a:buNone/>
            </a:pPr>
            <a:r>
              <a:rPr lang="en-CA" dirty="0"/>
              <a:t>~10 jusqu'à présent au 4ème trimestre</a:t>
            </a:r>
          </a:p>
          <a:p>
            <a:r>
              <a:rPr lang="en-CA" dirty="0"/>
              <a:t>Indonésie type non identifié</a:t>
            </a:r>
          </a:p>
          <a:p>
            <a:r>
              <a:rPr lang="en-CA" dirty="0"/>
              <a:t>La Chine vient de signaler la présence du type O chez des porcs à l'abattoir</a:t>
            </a:r>
          </a:p>
          <a:p>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16</a:t>
            </a:fld>
            <a:endParaRPr lang="en-US"/>
          </a:p>
        </p:txBody>
      </p:sp>
    </p:spTree>
    <p:extLst>
      <p:ext uri="{BB962C8B-B14F-4D97-AF65-F5344CB8AC3E}">
        <p14:creationId xmlns:p14="http://schemas.microsoft.com/office/powerpoint/2010/main" val="2642860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CaeciliaCom-55Roman"/>
              </a:rPr>
              <a:t>Financé par les gouvernements de l'Australie, du Canada, du Royaume-Uni et des États-Unis, ainsi que par la Fondation Bill &amp; Melinda Gates, le projet est structuré comme un partage des coûts qui réduit le coût par dose pour les acheteurs.</a:t>
            </a:r>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18</a:t>
            </a:fld>
            <a:endParaRPr lang="en-US"/>
          </a:p>
        </p:txBody>
      </p:sp>
    </p:spTree>
    <p:extLst>
      <p:ext uri="{BB962C8B-B14F-4D97-AF65-F5344CB8AC3E}">
        <p14:creationId xmlns:p14="http://schemas.microsoft.com/office/powerpoint/2010/main" val="3876146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19</a:t>
            </a:fld>
            <a:endParaRPr lang="en-US"/>
          </a:p>
        </p:txBody>
      </p:sp>
    </p:spTree>
    <p:extLst>
      <p:ext uri="{BB962C8B-B14F-4D97-AF65-F5344CB8AC3E}">
        <p14:creationId xmlns:p14="http://schemas.microsoft.com/office/powerpoint/2010/main" val="2117554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Noto Sans" panose="020B0502040504020204" pitchFamily="34" charset="0"/>
              </a:rPr>
              <a:t>Un nouveau cas humain de grippe A(H3N2)v d'origine porcine a été signalé en juillet 2024 au Canada.</a:t>
            </a:r>
          </a:p>
          <a:p>
            <a:pPr algn="l"/>
            <a:r>
              <a:rPr lang="en-US" b="0" i="0" dirty="0">
                <a:solidFill>
                  <a:srgbClr val="333333"/>
                </a:solidFill>
                <a:effectLst/>
                <a:latin typeface="Noto Sans" panose="020B0502040504020204" pitchFamily="34" charset="0"/>
              </a:rPr>
              <a:t>Le cas était un enfant (&lt; 18 ans) de la Saskatchewan, au Canada. Le 10 juin 2024, le cas a développé des symptômes incluant une diminution de l'appétit, des arthralgies, des vertiges, de la fatigue, des otites, une rhinorrhée, une congestion nasale, des maux de gorge et une production d'expectorations. Le 16 juin 2024, le cas a demandé des soins médicaux d'urgence. Il n'a pas été hospitalisé et s'est rétabli depuis. Les responsables de la santé publique n'ont trouvé aucune exposition connue aux personnes ou aux animaux symptomatiques avant l'apparition des symptômes. Le cas vit dans une ferme où se trouvent des bovins et des porcs, mais il n'a pas signalé de contact direct avec le bétail. Aucun bovin ou porc symptomatique n'a été signalé dans l'exploitation, ni aucun contact symptomatique avec le cas.</a:t>
            </a:r>
          </a:p>
          <a:p>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20</a:t>
            </a:fld>
            <a:endParaRPr lang="en-US"/>
          </a:p>
        </p:txBody>
      </p:sp>
    </p:spTree>
    <p:extLst>
      <p:ext uri="{BB962C8B-B14F-4D97-AF65-F5344CB8AC3E}">
        <p14:creationId xmlns:p14="http://schemas.microsoft.com/office/powerpoint/2010/main" val="3709917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La poussée de peste porcine africaine au troisième trimestre de l'année dernière ne s'est pas produite cette année.</a:t>
            </a:r>
            <a:endParaRPr lang="en-CA" baseline="0" dirty="0"/>
          </a:p>
          <a:p>
            <a:endParaRPr lang="en-CA" baseline="0" dirty="0"/>
          </a:p>
        </p:txBody>
      </p:sp>
      <p:sp>
        <p:nvSpPr>
          <p:cNvPr id="4" name="Slide Number Placeholder 3"/>
          <p:cNvSpPr>
            <a:spLocks noGrp="1"/>
          </p:cNvSpPr>
          <p:nvPr>
            <p:ph type="sldNum" sz="quarter" idx="10"/>
          </p:nvPr>
        </p:nvSpPr>
        <p:spPr/>
        <p:txBody>
          <a:bodyPr/>
          <a:lstStyle/>
          <a:p>
            <a:fld id="{BFFB6564-B9C5-4BEE-A019-13E96C68B1A5}" type="slidenum">
              <a:rPr lang="en-US" smtClean="0"/>
              <a:t>2</a:t>
            </a:fld>
            <a:endParaRPr lang="en-US"/>
          </a:p>
        </p:txBody>
      </p:sp>
    </p:spTree>
    <p:extLst>
      <p:ext uri="{BB962C8B-B14F-4D97-AF65-F5344CB8AC3E}">
        <p14:creationId xmlns:p14="http://schemas.microsoft.com/office/powerpoint/2010/main" val="1394373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21</a:t>
            </a:fld>
            <a:endParaRPr lang="en-US"/>
          </a:p>
        </p:txBody>
      </p:sp>
    </p:spTree>
    <p:extLst>
      <p:ext uri="{BB962C8B-B14F-4D97-AF65-F5344CB8AC3E}">
        <p14:creationId xmlns:p14="http://schemas.microsoft.com/office/powerpoint/2010/main" val="538094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22</a:t>
            </a:fld>
            <a:endParaRPr lang="en-US"/>
          </a:p>
        </p:txBody>
      </p:sp>
    </p:spTree>
    <p:extLst>
      <p:ext uri="{BB962C8B-B14F-4D97-AF65-F5344CB8AC3E}">
        <p14:creationId xmlns:p14="http://schemas.microsoft.com/office/powerpoint/2010/main" val="3661925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Nous sommes convaincus qu'un grand nombre de cas se poursuivent en Europe, mais la Chine et l'Inde ne signalent pas systématiquement les cas à WOAH, alors que nous voyons des preuves de cas de peste porcine africaine dans les rapports des médias et les résultats scientifiques de ces pays. L'Inde inclut la peste porcine africaine dans ses rapports semestriels, mais n'a rien téléchargé depuis le deuxième trimestre de 2023 (</a:t>
            </a:r>
            <a:r>
              <a:rPr lang="en-CA" baseline="30000" dirty="0"/>
              <a:t>nd</a:t>
            </a:r>
            <a:r>
              <a:rPr lang="en-CA" dirty="0"/>
              <a:t> ). La Chine n'inclut pas de cas dans ses rapports semestriels et indique que ses dernières détections remontent à 2021.</a:t>
            </a:r>
          </a:p>
          <a:p>
            <a:endParaRPr lang="en-CA" dirty="0"/>
          </a:p>
          <a:p>
            <a:endParaRPr lang="en-CA" b="1" dirty="0"/>
          </a:p>
          <a:p>
            <a:endParaRPr lang="en-CA" b="1" dirty="0"/>
          </a:p>
        </p:txBody>
      </p:sp>
      <p:sp>
        <p:nvSpPr>
          <p:cNvPr id="4" name="Slide Number Placeholder 3"/>
          <p:cNvSpPr>
            <a:spLocks noGrp="1"/>
          </p:cNvSpPr>
          <p:nvPr>
            <p:ph type="sldNum" sz="quarter" idx="5"/>
          </p:nvPr>
        </p:nvSpPr>
        <p:spPr/>
        <p:txBody>
          <a:bodyPr/>
          <a:lstStyle/>
          <a:p>
            <a:fld id="{BFFB6564-B9C5-4BEE-A019-13E96C68B1A5}" type="slidenum">
              <a:rPr lang="en-US" smtClean="0"/>
              <a:t>3</a:t>
            </a:fld>
            <a:endParaRPr lang="en-US"/>
          </a:p>
        </p:txBody>
      </p:sp>
    </p:spTree>
    <p:extLst>
      <p:ext uri="{BB962C8B-B14F-4D97-AF65-F5344CB8AC3E}">
        <p14:creationId xmlns:p14="http://schemas.microsoft.com/office/powerpoint/2010/main" val="4036600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4</a:t>
            </a:fld>
            <a:endParaRPr lang="en-US"/>
          </a:p>
        </p:txBody>
      </p:sp>
    </p:spTree>
    <p:extLst>
      <p:ext uri="{BB962C8B-B14F-4D97-AF65-F5344CB8AC3E}">
        <p14:creationId xmlns:p14="http://schemas.microsoft.com/office/powerpoint/2010/main" val="842260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Arial" panose="020B0604020202020204" pitchFamily="34" charset="0"/>
              </a:rPr>
              <a:t>Suède - 24 septembre : la Commission européenne reconnaît officiellement la Suède comme pays libre.</a:t>
            </a:r>
          </a:p>
          <a:p>
            <a:pPr algn="l"/>
            <a:r>
              <a:rPr lang="en-US" sz="1800" b="1" i="0" u="none" strike="noStrike" baseline="0" dirty="0">
                <a:latin typeface="Arial" panose="020B0604020202020204" pitchFamily="34" charset="0"/>
              </a:rPr>
              <a:t>de la peste porcine africaine, un an après que la maladie a été détectée pour la première fois chez un sanglier dans le </a:t>
            </a:r>
            <a:r>
              <a:rPr lang="en-US" sz="1800" b="1" i="0" u="none" strike="noStrike" baseline="0" dirty="0" err="1">
                <a:latin typeface="Arial" panose="020B0604020202020204" pitchFamily="34" charset="0"/>
              </a:rPr>
              <a:t>Västmanland.</a:t>
            </a:r>
            <a:endParaRPr lang="en-US" sz="1800" b="1" i="0" u="none" strike="noStrike" baseline="0" dirty="0">
              <a:latin typeface="Arial" panose="020B0604020202020204" pitchFamily="34" charset="0"/>
            </a:endParaRPr>
          </a:p>
          <a:p>
            <a:pPr algn="l"/>
            <a:r>
              <a:rPr lang="en-US" sz="1800" b="1" i="0" u="none" strike="noStrike" baseline="0" dirty="0">
                <a:latin typeface="Arial" panose="020B0604020202020204" pitchFamily="34" charset="0"/>
              </a:rPr>
              <a:t>comté. </a:t>
            </a:r>
            <a:r>
              <a:rPr lang="en-US" sz="1800" b="0" i="0" u="none" strike="noStrike" baseline="0" dirty="0">
                <a:latin typeface="Arial" panose="020B0604020202020204" pitchFamily="34" charset="0"/>
              </a:rPr>
              <a:t>Le pays a signalé son premier cas de peste porcine africaine le 6 septembre 2023, impliquant un sanglier.</a:t>
            </a:r>
          </a:p>
          <a:p>
            <a:pPr algn="l"/>
            <a:r>
              <a:rPr lang="en-US" sz="1800" b="0" i="0" u="none" strike="noStrike" baseline="0" dirty="0">
                <a:latin typeface="Arial" panose="020B0604020202020204" pitchFamily="34" charset="0"/>
              </a:rPr>
              <a:t>près de </a:t>
            </a:r>
            <a:r>
              <a:rPr lang="en-US" sz="1800" b="0" i="0" u="none" strike="noStrike" baseline="0" dirty="0" err="1">
                <a:latin typeface="Arial" panose="020B0604020202020204" pitchFamily="34" charset="0"/>
              </a:rPr>
              <a:t>Fagersta</a:t>
            </a:r>
            <a:r>
              <a:rPr lang="en-US" sz="1800" b="0" i="0" u="none" strike="noStrike" baseline="0" dirty="0">
                <a:latin typeface="Arial" panose="020B0604020202020204" pitchFamily="34" charset="0"/>
              </a:rPr>
              <a:t>, à environ 150 km au nord-ouest de Stockholm. En réponse, un</a:t>
            </a:r>
          </a:p>
          <a:p>
            <a:pPr algn="l"/>
            <a:r>
              <a:rPr lang="en-US" sz="1800" b="0" i="0" u="none" strike="noStrike" baseline="0" dirty="0">
                <a:latin typeface="ArialMT"/>
              </a:rPr>
              <a:t>Une vaste campagne a été lancée, qui a coûté près de 11 millions de dollars (10 millions d'euros). </a:t>
            </a:r>
            <a:r>
              <a:rPr lang="en-US" sz="1800" b="0" i="0" u="none" strike="noStrike" baseline="0" dirty="0">
                <a:latin typeface="Arial" panose="020B0604020202020204" pitchFamily="34" charset="0"/>
              </a:rPr>
              <a:t>Les autorités</a:t>
            </a:r>
          </a:p>
          <a:p>
            <a:pPr algn="l"/>
            <a:r>
              <a:rPr lang="en-US" sz="1800" b="0" i="0" u="none" strike="noStrike" baseline="0" dirty="0">
                <a:latin typeface="Arial" panose="020B0604020202020204" pitchFamily="34" charset="0"/>
              </a:rPr>
              <a:t>a identifié 70 sangliers infectés dans la région et en a euthanasié 116 pour éviter toute propagation. En tant que</a:t>
            </a:r>
          </a:p>
          <a:p>
            <a:pPr algn="l"/>
            <a:r>
              <a:rPr lang="en-US" sz="1800" b="0" i="0" u="none" strike="noStrike" baseline="0" dirty="0">
                <a:latin typeface="Arial" panose="020B0604020202020204" pitchFamily="34" charset="0"/>
              </a:rPr>
              <a:t>à la fin du mois de septembre 2023, aucun autre sanglier infecté n'a été signalé. Aucune exploitation n'a été</a:t>
            </a:r>
          </a:p>
          <a:p>
            <a:pPr algn="l"/>
            <a:r>
              <a:rPr lang="en-US" sz="1800" b="0" i="0" u="none" strike="noStrike" baseline="0" dirty="0">
                <a:latin typeface="Arial" panose="020B0604020202020204" pitchFamily="34" charset="0"/>
              </a:rPr>
              <a:t>touchés. Avec cette déclaration, les autorités suédoises s'apprêtent à lever la zone d'infection et toutes les mesures de lutte contre les maladies infectieuses.</a:t>
            </a:r>
          </a:p>
          <a:p>
            <a:pPr algn="l"/>
            <a:r>
              <a:rPr lang="en-CA" sz="1800" b="0" i="0" u="none" strike="noStrike" baseline="0" dirty="0">
                <a:latin typeface="Arial" panose="020B0604020202020204" pitchFamily="34" charset="0"/>
              </a:rPr>
              <a:t>les restrictions restantes.</a:t>
            </a:r>
          </a:p>
          <a:p>
            <a:pPr algn="l"/>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FFB6564-B9C5-4BEE-A019-13E96C68B1A5}" type="slidenum">
              <a:rPr lang="en-US" smtClean="0"/>
              <a:t>5</a:t>
            </a:fld>
            <a:endParaRPr lang="en-US"/>
          </a:p>
        </p:txBody>
      </p:sp>
    </p:spTree>
    <p:extLst>
      <p:ext uri="{BB962C8B-B14F-4D97-AF65-F5344CB8AC3E}">
        <p14:creationId xmlns:p14="http://schemas.microsoft.com/office/powerpoint/2010/main" val="2723031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Le </a:t>
            </a:r>
            <a:r>
              <a:rPr lang="en-US" sz="1800" b="1" i="0" u="none" strike="noStrike" baseline="0" dirty="0">
                <a:latin typeface="Arial" panose="020B0604020202020204" pitchFamily="34" charset="0"/>
              </a:rPr>
              <a:t>24 septembre</a:t>
            </a:r>
            <a:r>
              <a:rPr lang="en-US" sz="1800" b="0" i="0" u="none" strike="noStrike" baseline="0" dirty="0">
                <a:latin typeface="Arial" panose="020B0604020202020204" pitchFamily="34" charset="0"/>
              </a:rPr>
              <a:t>, </a:t>
            </a:r>
            <a:r>
              <a:rPr lang="en-US" sz="1800" b="1" i="0" u="none" strike="noStrike" baseline="0" dirty="0">
                <a:latin typeface="Arial" panose="020B0604020202020204" pitchFamily="34" charset="0"/>
              </a:rPr>
              <a:t>la Commission européenne a officiellement reconnu la Sardaigne</a:t>
            </a:r>
          </a:p>
          <a:p>
            <a:pPr algn="l"/>
            <a:r>
              <a:rPr lang="en-US" sz="1800" b="1" i="0" u="none" strike="noStrike" baseline="0" dirty="0">
                <a:latin typeface="Arial" panose="020B0604020202020204" pitchFamily="34" charset="0"/>
              </a:rPr>
              <a:t>comme exempte du génotype I de la peste porcine africaine</a:t>
            </a:r>
            <a:r>
              <a:rPr lang="en-US" sz="1800" b="0" i="0" u="none" strike="noStrike" baseline="0" dirty="0">
                <a:latin typeface="Arial" panose="020B0604020202020204" pitchFamily="34" charset="0"/>
              </a:rPr>
              <a:t>, à la suite d'une campagne d'éradication couronnée de succès qui a débuté après la fin de l'année.</a:t>
            </a:r>
          </a:p>
          <a:p>
            <a:pPr algn="l"/>
            <a:r>
              <a:rPr lang="en-US" sz="1800" b="0" i="0" u="none" strike="noStrike" baseline="0" dirty="0">
                <a:latin typeface="Arial" panose="020B0604020202020204" pitchFamily="34" charset="0"/>
              </a:rPr>
              <a:t>la maladie a été détectée pour la première fois sur l'île en 1978. Le génotype I est considéré comme endémique dans</a:t>
            </a:r>
          </a:p>
          <a:p>
            <a:pPr algn="l"/>
            <a:r>
              <a:rPr lang="en-US" sz="1800" b="0" i="0" u="none" strike="noStrike" baseline="0" dirty="0">
                <a:latin typeface="Arial" panose="020B0604020202020204" pitchFamily="34" charset="0"/>
              </a:rPr>
              <a:t>Afrique et diffère du génotype II, qui circule actuellement en Europe. Autorités sardes</a:t>
            </a:r>
          </a:p>
          <a:p>
            <a:pPr algn="l"/>
            <a:r>
              <a:rPr lang="en-US" sz="1800" b="0" i="0" u="none" strike="noStrike" baseline="0" dirty="0">
                <a:latin typeface="Arial" panose="020B0604020202020204" pitchFamily="34" charset="0"/>
              </a:rPr>
              <a:t>a salué les efforts de collaboration des agriculteurs, des communautés locales et des forces de l'ordre dans les domaines suivants</a:t>
            </a:r>
          </a:p>
          <a:p>
            <a:pPr algn="l"/>
            <a:r>
              <a:rPr lang="en-US" sz="1800" b="0" i="0" u="none" strike="noStrike" baseline="0" dirty="0">
                <a:latin typeface="Arial" panose="020B0604020202020204" pitchFamily="34" charset="0"/>
              </a:rPr>
              <a:t>pour franchir cette étape. La stratégie d'éradication comprenait une surveillance stricte, une biosécurité</a:t>
            </a:r>
          </a:p>
          <a:p>
            <a:pPr algn="l"/>
            <a:r>
              <a:rPr lang="en-US" sz="1800" b="0" i="0" u="none" strike="noStrike" baseline="0" dirty="0">
                <a:latin typeface="Arial" panose="020B0604020202020204" pitchFamily="34" charset="0"/>
              </a:rPr>
              <a:t>et la formation des éleveurs et des chasseurs. Les fonctionnaires soulignent l'importance de</a:t>
            </a:r>
          </a:p>
          <a:p>
            <a:pPr algn="l"/>
            <a:r>
              <a:rPr lang="en-US" sz="1800" b="0" i="0" u="none" strike="noStrike" baseline="0" dirty="0">
                <a:latin typeface="Arial" panose="020B0604020202020204" pitchFamily="34" charset="0"/>
              </a:rPr>
              <a:t>une vigilance constante pour éviter une résurgence de la maladie, d'autant plus que la PPA reste un problème majeur pour les pays en voie de développement.</a:t>
            </a:r>
          </a:p>
          <a:p>
            <a:pPr algn="l"/>
            <a:r>
              <a:rPr lang="en-US" sz="1800" b="0" i="0" u="none" strike="noStrike" baseline="0" dirty="0">
                <a:latin typeface="Arial" panose="020B0604020202020204" pitchFamily="34" charset="0"/>
              </a:rPr>
              <a:t>menace importante dans d'autres régions d'Italie et d'Europe.</a:t>
            </a:r>
          </a:p>
          <a:p>
            <a:pPr algn="l"/>
            <a:endParaRPr lang="en-US" sz="1800" b="0" i="0" u="none" strike="noStrike" baseline="0" dirty="0">
              <a:latin typeface="Arial" panose="020B0604020202020204" pitchFamily="34" charset="0"/>
            </a:endParaRPr>
          </a:p>
          <a:p>
            <a:pPr algn="l"/>
            <a:endParaRPr lang="en-US" sz="1800" b="0" i="0" u="none" strike="noStrike" baseline="0" dirty="0">
              <a:latin typeface="Arial" panose="020B0604020202020204" pitchFamily="34" charset="0"/>
            </a:endParaRPr>
          </a:p>
          <a:p>
            <a:pPr algn="l"/>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6</a:t>
            </a:fld>
            <a:endParaRPr lang="en-US"/>
          </a:p>
        </p:txBody>
      </p:sp>
    </p:spTree>
    <p:extLst>
      <p:ext uri="{BB962C8B-B14F-4D97-AF65-F5344CB8AC3E}">
        <p14:creationId xmlns:p14="http://schemas.microsoft.com/office/powerpoint/2010/main" val="2576557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1"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FFB6564-B9C5-4BEE-A019-13E96C68B1A5}" type="slidenum">
              <a:rPr lang="en-US" smtClean="0"/>
              <a:t>7</a:t>
            </a:fld>
            <a:endParaRPr lang="en-US"/>
          </a:p>
        </p:txBody>
      </p:sp>
    </p:spTree>
    <p:extLst>
      <p:ext uri="{BB962C8B-B14F-4D97-AF65-F5344CB8AC3E}">
        <p14:creationId xmlns:p14="http://schemas.microsoft.com/office/powerpoint/2010/main" val="4274549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latin typeface="Arial" panose="020B0604020202020204" pitchFamily="34" charset="0"/>
              </a:rPr>
              <a:t>L'Inde fait état de la peste porcine africaine dans ses rapports semestriels à WOAH, mais elle est en retard - le rapport 1</a:t>
            </a:r>
            <a:r>
              <a:rPr lang="en-US" sz="1800" b="1" i="0" u="none" strike="noStrike" baseline="30000" dirty="0">
                <a:latin typeface="Arial" panose="020B0604020202020204" pitchFamily="34" charset="0"/>
              </a:rPr>
              <a:t>st</a:t>
            </a:r>
            <a:r>
              <a:rPr lang="en-US" sz="1800" b="1" i="0" u="none" strike="noStrike" baseline="0" dirty="0">
                <a:latin typeface="Arial" panose="020B0604020202020204" pitchFamily="34" charset="0"/>
              </a:rPr>
              <a:t> pour 2024 n'est pas encore disponible. </a:t>
            </a:r>
          </a:p>
          <a:p>
            <a:pPr algn="l"/>
            <a:endParaRPr lang="en-US" sz="1800" b="1" i="0" u="none" strike="noStrike" baseline="0" dirty="0">
              <a:latin typeface="Arial" panose="020B0604020202020204" pitchFamily="34" charset="0"/>
            </a:endParaRPr>
          </a:p>
          <a:p>
            <a:pPr algn="l"/>
            <a:r>
              <a:rPr lang="en-US" sz="1800" b="1" i="0" u="none" strike="noStrike" baseline="0" dirty="0">
                <a:latin typeface="Arial" panose="020B0604020202020204" pitchFamily="34" charset="0"/>
              </a:rPr>
              <a:t>Exemple de cas indien rapporté par les médias</a:t>
            </a:r>
          </a:p>
          <a:p>
            <a:pPr algn="l"/>
            <a:r>
              <a:rPr lang="en-US" sz="1800" b="1" i="0" u="none" strike="noStrike" baseline="0" dirty="0">
                <a:latin typeface="Arial" panose="020B0604020202020204" pitchFamily="34" charset="0"/>
              </a:rPr>
              <a:t>Inde | 30 août : la peste porcine africaine a été détectée dans le village de </a:t>
            </a:r>
            <a:r>
              <a:rPr lang="en-US" sz="1800" b="1" i="0" u="none" strike="noStrike" baseline="0" dirty="0" err="1">
                <a:latin typeface="Arial" panose="020B0604020202020204" pitchFamily="34" charset="0"/>
              </a:rPr>
              <a:t>Thizama</a:t>
            </a:r>
            <a:r>
              <a:rPr lang="en-US" sz="1800" b="1" i="0" u="none" strike="noStrike" baseline="0" dirty="0">
                <a:latin typeface="Arial" panose="020B0604020202020204" pitchFamily="34" charset="0"/>
              </a:rPr>
              <a:t>, dans le district de Kohima, dans l'État du Nagaland.</a:t>
            </a:r>
          </a:p>
          <a:p>
            <a:pPr algn="l"/>
            <a:r>
              <a:rPr lang="en-US" sz="1800" b="0" i="0" u="none" strike="noStrike" baseline="0" dirty="0">
                <a:latin typeface="Arial" panose="020B0604020202020204" pitchFamily="34" charset="0"/>
              </a:rPr>
              <a:t>Les autorités ont désigné un rayon de 1 km autour du village comme étant une zone infectée et une zone d'alerte a été mise en place.</a:t>
            </a:r>
          </a:p>
          <a:p>
            <a:pPr algn="l"/>
            <a:r>
              <a:rPr lang="en-US" sz="1800" b="0" i="0" u="none" strike="noStrike" baseline="0" dirty="0">
                <a:latin typeface="Arial" panose="020B0604020202020204" pitchFamily="34" charset="0"/>
              </a:rPr>
              <a:t>zone de surveillance couvrant 9 km supplémentaires à l'extérieur de la zone infectée. Ils ont également interdit les animaux</a:t>
            </a:r>
          </a:p>
          <a:p>
            <a:pPr algn="l"/>
            <a:r>
              <a:rPr lang="en-US" sz="1800" b="0" i="0" u="none" strike="noStrike" baseline="0" dirty="0">
                <a:latin typeface="Arial" panose="020B0604020202020204" pitchFamily="34" charset="0"/>
              </a:rPr>
              <a:t>le transport jusqu'à l'abattoir et l'importation et l'exportation de porcs (aucune information n'a été communiquée)</a:t>
            </a:r>
          </a:p>
          <a:p>
            <a:pPr algn="l"/>
            <a:r>
              <a:rPr lang="en-CA" sz="1800" b="0" i="0" u="none" strike="noStrike" baseline="0" dirty="0">
                <a:latin typeface="Arial" panose="020B0604020202020204" pitchFamily="34" charset="0"/>
              </a:rPr>
              <a:t>concernant les produits de la viande de porc).</a:t>
            </a:r>
          </a:p>
          <a:p>
            <a:pPr algn="l"/>
            <a:r>
              <a:rPr lang="en-US" sz="1800" b="0" i="0" u="none" strike="noStrike" baseline="0" dirty="0">
                <a:latin typeface="Arial" panose="020B0604020202020204" pitchFamily="34" charset="0"/>
              </a:rPr>
              <a:t>La peste porcine africaine continue de causer des ravages financiers au Mizoram : 10 050 porcs sont morts et 18 300 porcs ont été abattus.</a:t>
            </a:r>
          </a:p>
          <a:p>
            <a:pPr algn="l"/>
            <a:r>
              <a:rPr lang="en-US" sz="1800" b="0" i="0" u="none" strike="noStrike" baseline="0" dirty="0">
                <a:latin typeface="Arial" panose="020B0604020202020204" pitchFamily="34" charset="0"/>
              </a:rPr>
              <a:t>ont été abattus depuis février, bien que le Mizoram Animal Husbandry and Veterinary Department</a:t>
            </a:r>
          </a:p>
          <a:p>
            <a:pPr algn="l"/>
            <a:r>
              <a:rPr lang="en-US" sz="1800" b="0" i="0" u="none" strike="noStrike" baseline="0" dirty="0">
                <a:latin typeface="Arial" panose="020B0604020202020204" pitchFamily="34" charset="0"/>
              </a:rPr>
              <a:t>a signalé que la mortalité porcine liée à la peste porcine africaine avait récemment diminué. Les pertes financières au Mizoram s'élèvent à</a:t>
            </a:r>
          </a:p>
          <a:p>
            <a:pPr algn="l"/>
            <a:r>
              <a:rPr lang="en-US" sz="1800" b="0" i="0" u="none" strike="noStrike" baseline="0" dirty="0">
                <a:latin typeface="Arial" panose="020B0604020202020204" pitchFamily="34" charset="0"/>
              </a:rPr>
              <a:t>estimée entre 2,75 et 3,0 millions de dollars.</a:t>
            </a:r>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8</a:t>
            </a:fld>
            <a:endParaRPr lang="en-US"/>
          </a:p>
        </p:txBody>
      </p:sp>
    </p:spTree>
    <p:extLst>
      <p:ext uri="{BB962C8B-B14F-4D97-AF65-F5344CB8AC3E}">
        <p14:creationId xmlns:p14="http://schemas.microsoft.com/office/powerpoint/2010/main" val="2497514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Arial-BoldMT"/>
              </a:rPr>
              <a:t>Taïwan | 1er novembre : officiellement reconnue par la WOAH comme exempte de peste porcine africaine, ce qui en fait le deuxième pays de l'Union européenne à être exempt de peste porcine africaine.</a:t>
            </a:r>
          </a:p>
          <a:p>
            <a:pPr algn="l"/>
            <a:r>
              <a:rPr lang="en-US" sz="1800" b="1" i="0" u="none" strike="noStrike" baseline="0" dirty="0">
                <a:latin typeface="Arial-BoldMT"/>
              </a:rPr>
              <a:t>pays d'Asie de l'Est, avec le Japon, à obtenir ce statut. </a:t>
            </a:r>
            <a:r>
              <a:rPr lang="en-US" sz="1800" b="0" i="0" u="none" strike="noStrike" baseline="0" dirty="0">
                <a:latin typeface="ArialMT"/>
              </a:rPr>
              <a:t>Le ministère de l'agriculture</a:t>
            </a:r>
          </a:p>
          <a:p>
            <a:pPr algn="l"/>
            <a:r>
              <a:rPr lang="en-US" sz="1800" b="0" i="0" u="none" strike="noStrike" baseline="0" dirty="0">
                <a:latin typeface="ArialMT"/>
              </a:rPr>
              <a:t>a souligné que l'appellation "indemne de peste porcine africaine" renforcera l'industrie porcine taïwanaise en développant les exportations.</a:t>
            </a:r>
          </a:p>
          <a:p>
            <a:pPr algn="l"/>
            <a:r>
              <a:rPr lang="en-US" sz="1800" b="0" i="0" u="none" strike="noStrike" baseline="0" dirty="0">
                <a:latin typeface="ArialMT"/>
              </a:rPr>
              <a:t>possibilités. Taïwan s'est déjà affranchie de la fièvre aphteuse en 2020 et a demandé à être exemptée de la PPC.</a:t>
            </a:r>
          </a:p>
          <a:p>
            <a:pPr algn="l"/>
            <a:r>
              <a:rPr lang="en-US" sz="1800" b="0" i="0" u="none" strike="noStrike" baseline="0" dirty="0">
                <a:latin typeface="ArialMT"/>
              </a:rPr>
              <a:t>Une décision devrait être prise en mai 2025. Taïwan a réussi à prévenir les </a:t>
            </a:r>
            <a:r>
              <a:rPr lang="en-US" sz="1800" b="0" i="0" u="none" strike="noStrike" baseline="0" dirty="0" err="1">
                <a:latin typeface="ArialMT"/>
              </a:rPr>
              <a:t>cas</a:t>
            </a:r>
            <a:r>
              <a:rPr lang="en-US" sz="1800" b="0" i="0" u="none" strike="noStrike" baseline="0" dirty="0">
                <a:latin typeface="ArialMT"/>
              </a:rPr>
              <a:t> de peste porcine africaine grâce aux mesures suivantes</a:t>
            </a:r>
          </a:p>
          <a:p>
            <a:pPr algn="l"/>
            <a:r>
              <a:rPr lang="en-US" sz="1800" b="0" i="0" u="none" strike="noStrike" baseline="0" dirty="0">
                <a:latin typeface="ArialMT"/>
              </a:rPr>
              <a:t>des contrôles frontaliers et des mesures de biosécurité rigoureux, favorisant une croissance durable de son cheptel</a:t>
            </a:r>
          </a:p>
          <a:p>
            <a:pPr algn="l"/>
            <a:r>
              <a:rPr lang="en-CA" sz="1800" b="0" i="0" u="none" strike="noStrike" baseline="0" dirty="0">
                <a:latin typeface="ArialMT"/>
              </a:rPr>
              <a:t>secteur. </a:t>
            </a:r>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9</a:t>
            </a:fld>
            <a:endParaRPr lang="en-US"/>
          </a:p>
        </p:txBody>
      </p:sp>
    </p:spTree>
    <p:extLst>
      <p:ext uri="{BB962C8B-B14F-4D97-AF65-F5344CB8AC3E}">
        <p14:creationId xmlns:p14="http://schemas.microsoft.com/office/powerpoint/2010/main" val="759692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164A4D0-3362-4309-BEC0-98317D050795}"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051449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CF9E1F-2232-4B88-8F06-7F83C533E506}"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838875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B158B4-A1F9-4C77-85E0-56A21F40333B}"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3586687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592711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90A031-662E-4A41-9960-35612D8BFC9E}"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134318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314340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4283986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3122543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CEDC5-1734-46B2-A0D5-62C53D554FF0}" type="datetime1">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115989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BA07D3-39B0-44ED-BA0B-A69F1FD0EE94}" type="datetime1">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67921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B119C8-7D86-4B85-8E3E-183D6C2F9EDD}" type="datetime1">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57174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p:cNvSpPr>
            <a:spLocks noGrp="1"/>
          </p:cNvSpPr>
          <p:nvPr>
            <p:ph type="dt" sz="half" idx="2"/>
          </p:nvPr>
        </p:nvSpPr>
        <p:spPr>
          <a:xfrm>
            <a:off x="838200" y="6356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E8AE4A-7446-4FA8-A03C-9A4736657142}" type="datetime1">
              <a:rPr lang="en-US" smtClean="0"/>
              <a:t>12/4/2024</a:t>
            </a:fld>
            <a:endParaRPr lang="en-US"/>
          </a:p>
        </p:txBody>
      </p:sp>
      <p:sp>
        <p:nvSpPr>
          <p:cNvPr id="5" name="Footer Placeholder 4"/>
          <p:cNvSpPr>
            <a:spLocks noGrp="1"/>
          </p:cNvSpPr>
          <p:nvPr>
            <p:ph type="ftr" sz="quarter" idx="3"/>
          </p:nvPr>
        </p:nvSpPr>
        <p:spPr>
          <a:xfrm>
            <a:off x="4038600" y="635636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7A136-B623-44AA-A653-F7B0DDAA2C31}" type="slidenum">
              <a:rPr lang="en-US" smtClean="0"/>
              <a:t>‹#›</a:t>
            </a:fld>
            <a:endParaRPr lang="en-US"/>
          </a:p>
        </p:txBody>
      </p:sp>
    </p:spTree>
    <p:extLst>
      <p:ext uri="{BB962C8B-B14F-4D97-AF65-F5344CB8AC3E}">
        <p14:creationId xmlns:p14="http://schemas.microsoft.com/office/powerpoint/2010/main" val="669675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cezd.ca/"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pubmed.ncbi.nlm.nih.gov/39460281/"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s://link.springer.com/article/10.1007/s11033-024-09961-0" TargetMode="External"/><Relationship Id="rId4" Type="http://schemas.openxmlformats.org/officeDocument/2006/relationships/hyperlink" Target="https://wwwnc.cdc.gov/eid/article/30/5/23-1775_article"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pubmed.ncbi.nlm.nih.gov/39460281/" TargetMode="External"/><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pubmed.ncbi.nlm.nih.gov/39460281/" TargetMode="External"/><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pubmed.ncbi.nlm.nih.gov/39460281/" TargetMode="External"/><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wrlfmd.org/reference-laboratory-reports" TargetMode="External"/><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scidev.net/global/news/vaccine-for-foot-and-mouth-disease-win-for-east-africa/"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hyperlink" Target="https://www.galvmed.or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swinehealth.org/podcasts/"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woah.org/en/disease/african-swine-fever/"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www.canada.ca/en/public-health/services/surveillance/human-emerging-respiratory-pathogens-bulletin/2024/july.html#a2"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fluview/?CDC_AAref_Val=https://www.cdc.gov/flu/weekly/index.htm"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s://www.who.int/emergencies/disease-outbreak-news/item/2024-DON532" TargetMode="External"/><Relationship Id="rId5" Type="http://schemas.openxmlformats.org/officeDocument/2006/relationships/hyperlink" Target="https://www.michigan.gov/mdhhs/inside-mdhhs/newsroom/2024/08/09/swine-flu-detection" TargetMode="External"/><Relationship Id="rId4" Type="http://schemas.openxmlformats.org/officeDocument/2006/relationships/hyperlink" Target="https://www.cidrap.umn.edu/h3n2v-influenza/colorado-michigan-report-h3n2v-flu-infections"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nature.com/articles/s44298-024-00042-4" TargetMode="External"/><Relationship Id="rId3" Type="http://schemas.openxmlformats.org/officeDocument/2006/relationships/hyperlink" Target="https://www.tandfonline.com/doi/full/10.1080/22221751.2024.2400530" TargetMode="External"/><Relationship Id="rId7" Type="http://schemas.openxmlformats.org/officeDocument/2006/relationships/hyperlink" Target="https://animaldiseases.biomedcentral.com/articles/10.1186/s44149-024-00130-1"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pubmed.ncbi.nlm.nih.gov/39113014/" TargetMode="External"/><Relationship Id="rId11" Type="http://schemas.openxmlformats.org/officeDocument/2006/relationships/hyperlink" Target="https://www.mdpi.com/2076-2615/14/20/2980" TargetMode="External"/><Relationship Id="rId5" Type="http://schemas.openxmlformats.org/officeDocument/2006/relationships/hyperlink" Target="https://www.aphis.usda.gov/news/program-update/aphis-veterinary-services-publishes-revised-2024-japanese-encephalitis-je" TargetMode="External"/><Relationship Id="rId10" Type="http://schemas.openxmlformats.org/officeDocument/2006/relationships/hyperlink" Target="https://pubmed.ncbi.nlm.nih.gov/39530033/" TargetMode="External"/><Relationship Id="rId4" Type="http://schemas.openxmlformats.org/officeDocument/2006/relationships/hyperlink" Target="https://www.mdpi.com/1999-4915/16/7/1129" TargetMode="External"/><Relationship Id="rId9" Type="http://schemas.openxmlformats.org/officeDocument/2006/relationships/hyperlink" Target="https://www.biorxiv.org/content/10.1101/2024.08.02.604486v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empres-i.apps.fao.org/general"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www.reuters.com/world/europe/france-steps-up-african-swine-fever-surveillance-german-border-2024-09-17/"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empres-i.apps.fao.org/general"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woah.org/en/what-we-offer/self-declared-disease-statu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s://wahis.woah.org/#/in-review/5216?fromPage=event-dashboard-ur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swinehealth.org/global-disease-surveillance-report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s://food.ec.europa.eu/document/download/f32a1bdd-ff47-4043-b844-ca6e97f7bcf9_en?filename=reg-com_ahw_20240920_pres-03.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adaderana.lk/news.php?nid=102988#:~:text=The%20Director%20of%20the%20Western,Northern%20and%20North%20Western%20province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www.woah.org/en/what-we-offer/self-declared-disease-status/"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0" y="1973829"/>
            <a:ext cx="12192000" cy="1498548"/>
          </a:xfrm>
        </p:spPr>
        <p:txBody>
          <a:bodyPr>
            <a:noAutofit/>
          </a:bodyPr>
          <a:lstStyle/>
          <a:p>
            <a:pPr algn="r"/>
            <a:r>
              <a:rPr lang="fr-FR" sz="2800" b="1" dirty="0">
                <a:solidFill>
                  <a:schemeClr val="bg1"/>
                </a:solidFill>
                <a:latin typeface="+mn-lt"/>
              </a:rPr>
              <a:t>Communauté des maladies émergentes et zoonotiques</a:t>
            </a:r>
            <a:br>
              <a:rPr lang="fr-FR" sz="2800" b="1" dirty="0">
                <a:solidFill>
                  <a:schemeClr val="bg1"/>
                </a:solidFill>
                <a:latin typeface="+mn-lt"/>
              </a:rPr>
            </a:br>
            <a:r>
              <a:rPr lang="fr-FR" sz="2800" b="1" dirty="0">
                <a:solidFill>
                  <a:schemeClr val="bg1"/>
                </a:solidFill>
                <a:latin typeface="+mn-lt"/>
              </a:rPr>
              <a:t>Signaux d'intérêt pour CSHIN </a:t>
            </a:r>
            <a:endParaRPr lang="en-CA" sz="2000" b="1" i="1" dirty="0">
              <a:solidFill>
                <a:schemeClr val="bg1"/>
              </a:solidFill>
            </a:endParaRPr>
          </a:p>
        </p:txBody>
      </p:sp>
      <p:sp>
        <p:nvSpPr>
          <p:cNvPr id="2" name="Subtitle 1"/>
          <p:cNvSpPr>
            <a:spLocks noGrp="1"/>
          </p:cNvSpPr>
          <p:nvPr>
            <p:ph type="subTitle" idx="1"/>
          </p:nvPr>
        </p:nvSpPr>
        <p:spPr>
          <a:xfrm>
            <a:off x="5600635" y="4078478"/>
            <a:ext cx="6591365" cy="1429439"/>
          </a:xfrm>
        </p:spPr>
        <p:txBody>
          <a:bodyPr>
            <a:normAutofit/>
          </a:bodyPr>
          <a:lstStyle/>
          <a:p>
            <a:pPr algn="r"/>
            <a:r>
              <a:rPr lang="en-CA" b="1" dirty="0">
                <a:solidFill>
                  <a:schemeClr val="bg1"/>
                </a:solidFill>
              </a:rPr>
              <a:t>21 novembre 2024</a:t>
            </a:r>
          </a:p>
          <a:p>
            <a:pPr algn="r"/>
            <a:endParaRPr lang="en-US" b="1" dirty="0">
              <a:solidFill>
                <a:schemeClr val="bg1"/>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7A136-B623-44AA-A653-F7B0DDAA2C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9380333" y="5750265"/>
            <a:ext cx="2811667" cy="646331"/>
          </a:xfrm>
          <a:prstGeom prst="rect">
            <a:avLst/>
          </a:prstGeom>
          <a:noFill/>
        </p:spPr>
        <p:txBody>
          <a:bodyPr wrap="none" rtlCol="0">
            <a:spAutoFit/>
          </a:bodyPr>
          <a:lstStyle/>
          <a:p>
            <a:r>
              <a:rPr lang="en-CA" sz="3600" b="1" dirty="0">
                <a:solidFill>
                  <a:schemeClr val="bg1"/>
                </a:solidFill>
                <a:hlinkClick r:id="rId4"/>
              </a:rPr>
              <a:t>www.cezd.ca </a:t>
            </a:r>
            <a:endParaRPr lang="en-US" sz="3600" dirty="0">
              <a:solidFill>
                <a:schemeClr val="bg1"/>
              </a:solidFill>
            </a:endParaRPr>
          </a:p>
        </p:txBody>
      </p:sp>
    </p:spTree>
    <p:extLst>
      <p:ext uri="{BB962C8B-B14F-4D97-AF65-F5344CB8AC3E}">
        <p14:creationId xmlns:p14="http://schemas.microsoft.com/office/powerpoint/2010/main" val="1555840350"/>
      </p:ext>
    </p:extLst>
  </p:cSld>
  <p:clrMapOvr>
    <a:masterClrMapping/>
  </p:clrMapOvr>
  <mc:AlternateContent xmlns:mc="http://schemas.openxmlformats.org/markup-compatibility/2006" xmlns:p14="http://schemas.microsoft.com/office/powerpoint/2010/main">
    <mc:Choice Requires="p14">
      <p:transition spd="slow" p14:dur="2000" advTm="26445"/>
    </mc:Choice>
    <mc:Fallback xmlns="">
      <p:transition spd="slow" advTm="2644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34368-32A9-3304-E16C-23A2969CEC49}"/>
              </a:ext>
            </a:extLst>
          </p:cNvPr>
          <p:cNvSpPr>
            <a:spLocks noGrp="1"/>
          </p:cNvSpPr>
          <p:nvPr>
            <p:ph type="title"/>
          </p:nvPr>
        </p:nvSpPr>
        <p:spPr/>
        <p:txBody>
          <a:bodyPr>
            <a:normAutofit/>
          </a:bodyPr>
          <a:lstStyle/>
          <a:p>
            <a:r>
              <a:rPr lang="en-US" sz="2400" dirty="0">
                <a:latin typeface="+mn-lt"/>
                <a:hlinkClick r:id="rId3"/>
              </a:rPr>
              <a:t>Les souches vivantes atténuées du génotype II du vaccin contre la peste porcine africaine ne peuvent pas protéger complètement les porcs contre la souche recombinante émergente du génotype I/II du virus de la peste porcine africaine au Vietnam - PubMed</a:t>
            </a:r>
            <a:endParaRPr lang="en-CA" sz="2400" dirty="0">
              <a:latin typeface="+mn-lt"/>
            </a:endParaRPr>
          </a:p>
        </p:txBody>
      </p:sp>
      <p:sp>
        <p:nvSpPr>
          <p:cNvPr id="3" name="Content Placeholder 2">
            <a:extLst>
              <a:ext uri="{FF2B5EF4-FFF2-40B4-BE49-F238E27FC236}">
                <a16:creationId xmlns:a16="http://schemas.microsoft.com/office/drawing/2014/main" id="{2FC1A2B7-5B01-AB26-398A-68182A4B43CE}"/>
              </a:ext>
            </a:extLst>
          </p:cNvPr>
          <p:cNvSpPr>
            <a:spLocks noGrp="1"/>
          </p:cNvSpPr>
          <p:nvPr>
            <p:ph sz="half" idx="1"/>
          </p:nvPr>
        </p:nvSpPr>
        <p:spPr/>
        <p:txBody>
          <a:bodyPr>
            <a:normAutofit fontScale="85000" lnSpcReduction="10000"/>
          </a:bodyPr>
          <a:lstStyle/>
          <a:p>
            <a:r>
              <a:rPr lang="en-US" dirty="0"/>
              <a:t>En 2021, des virus recombinants de la peste porcine africaine (rASFV I/II) contenant des éléments génétiques des génotypes I et II du virus de la peste porcine africaine sont apparus en Chine</a:t>
            </a:r>
          </a:p>
          <a:p>
            <a:endParaRPr lang="en-US" dirty="0"/>
          </a:p>
          <a:p>
            <a:r>
              <a:rPr lang="en-US" dirty="0"/>
              <a:t>2023 Cas de rASFV I/II découverts dans </a:t>
            </a:r>
            <a:r>
              <a:rPr lang="en-US" dirty="0">
                <a:hlinkClick r:id="rId4"/>
              </a:rPr>
              <a:t>le nord du Vietnam </a:t>
            </a:r>
            <a:r>
              <a:rPr lang="en-US" dirty="0"/>
              <a:t>et dans la </a:t>
            </a:r>
            <a:r>
              <a:rPr lang="en-US" dirty="0">
                <a:hlinkClick r:id="rId5"/>
              </a:rPr>
              <a:t>région de </a:t>
            </a:r>
            <a:r>
              <a:rPr lang="en-US" dirty="0" err="1">
                <a:hlinkClick r:id="rId5"/>
              </a:rPr>
              <a:t>Primorsky </a:t>
            </a:r>
            <a:r>
              <a:rPr lang="en-US" dirty="0">
                <a:hlinkClick r:id="rId5"/>
              </a:rPr>
              <a:t>en Russie</a:t>
            </a:r>
            <a:endParaRPr lang="en-US" dirty="0"/>
          </a:p>
          <a:p>
            <a:pPr lvl="1"/>
            <a:r>
              <a:rPr lang="en-US" dirty="0"/>
              <a:t>Près des frontières avec la Chine</a:t>
            </a:r>
          </a:p>
        </p:txBody>
      </p:sp>
      <p:sp>
        <p:nvSpPr>
          <p:cNvPr id="4" name="Content Placeholder 3">
            <a:extLst>
              <a:ext uri="{FF2B5EF4-FFF2-40B4-BE49-F238E27FC236}">
                <a16:creationId xmlns:a16="http://schemas.microsoft.com/office/drawing/2014/main" id="{0B5DA049-3223-7A96-4124-CAB1B4580D9D}"/>
              </a:ext>
            </a:extLst>
          </p:cNvPr>
          <p:cNvSpPr>
            <a:spLocks noGrp="1"/>
          </p:cNvSpPr>
          <p:nvPr>
            <p:ph sz="half" idx="2"/>
          </p:nvPr>
        </p:nvSpPr>
        <p:spPr/>
        <p:txBody>
          <a:bodyPr>
            <a:normAutofit fontScale="85000" lnSpcReduction="10000"/>
          </a:bodyPr>
          <a:lstStyle/>
          <a:p>
            <a:r>
              <a:rPr lang="en-US" dirty="0"/>
              <a:t>Le Viêt Nam dispose de deux vaccins vivants atténués homologués contre la peste porcine africaine.</a:t>
            </a:r>
          </a:p>
          <a:p>
            <a:pPr marL="914400" lvl="2" indent="0">
              <a:buNone/>
            </a:pPr>
            <a:endParaRPr lang="en-US" dirty="0"/>
          </a:p>
          <a:p>
            <a:r>
              <a:rPr lang="en-US" dirty="0"/>
              <a:t>Les porcs vaccinés avec des vaccins approuvés ont succombé à l'infection ou ont développé des signes de peste porcine africaine chronique lorsqu'ils ont été exposés au rASFV I/II.</a:t>
            </a:r>
          </a:p>
          <a:p>
            <a:endParaRPr lang="en-US" dirty="0"/>
          </a:p>
          <a:p>
            <a:r>
              <a:rPr lang="en-US" dirty="0"/>
              <a:t>Important, car nous espérions que les vaccins réduiraient la quantité de virus circulant dans le monde, ce qui diminuerait le risque d'introduction au Canada. </a:t>
            </a:r>
            <a:endParaRPr lang="en-CA" dirty="0"/>
          </a:p>
        </p:txBody>
      </p:sp>
      <p:sp>
        <p:nvSpPr>
          <p:cNvPr id="5" name="Slide Number Placeholder 4">
            <a:extLst>
              <a:ext uri="{FF2B5EF4-FFF2-40B4-BE49-F238E27FC236}">
                <a16:creationId xmlns:a16="http://schemas.microsoft.com/office/drawing/2014/main" id="{7D832E17-A1FD-EA62-9AD9-5F93DDB1F7D7}"/>
              </a:ext>
            </a:extLst>
          </p:cNvPr>
          <p:cNvSpPr>
            <a:spLocks noGrp="1"/>
          </p:cNvSpPr>
          <p:nvPr>
            <p:ph type="sldNum" sz="quarter" idx="12"/>
          </p:nvPr>
        </p:nvSpPr>
        <p:spPr/>
        <p:txBody>
          <a:bodyPr/>
          <a:lstStyle/>
          <a:p>
            <a:fld id="{C4E7A136-B623-44AA-A653-F7B0DDAA2C31}" type="slidenum">
              <a:rPr lang="en-US" smtClean="0"/>
              <a:t>10</a:t>
            </a:fld>
            <a:endParaRPr lang="en-US"/>
          </a:p>
        </p:txBody>
      </p:sp>
    </p:spTree>
    <p:extLst>
      <p:ext uri="{BB962C8B-B14F-4D97-AF65-F5344CB8AC3E}">
        <p14:creationId xmlns:p14="http://schemas.microsoft.com/office/powerpoint/2010/main" val="3699215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6DE3D-B6BA-4A81-0D17-83D86E7339CA}"/>
              </a:ext>
            </a:extLst>
          </p:cNvPr>
          <p:cNvSpPr>
            <a:spLocks noGrp="1"/>
          </p:cNvSpPr>
          <p:nvPr>
            <p:ph type="title"/>
          </p:nvPr>
        </p:nvSpPr>
        <p:spPr>
          <a:xfrm>
            <a:off x="363767" y="130324"/>
            <a:ext cx="10515600" cy="1325563"/>
          </a:xfrm>
        </p:spPr>
        <p:txBody>
          <a:bodyPr>
            <a:normAutofit/>
          </a:bodyPr>
          <a:lstStyle/>
          <a:p>
            <a:r>
              <a:rPr lang="en-US" sz="2800" dirty="0">
                <a:latin typeface="+mn-lt"/>
                <a:hlinkClick r:id="rId3"/>
              </a:rPr>
              <a:t>Les souches vivantes atténuées du génotype II du vaccin contre la peste porcine africaine ne peuvent pas protéger complètement les porcs contre la souche recombinante émergente du génotype I/II du virus de la peste porcine africaine au Vietnam - PubMed</a:t>
            </a:r>
            <a:endParaRPr lang="en-CA" sz="2800" dirty="0"/>
          </a:p>
        </p:txBody>
      </p:sp>
      <p:sp>
        <p:nvSpPr>
          <p:cNvPr id="5" name="Slide Number Placeholder 4">
            <a:extLst>
              <a:ext uri="{FF2B5EF4-FFF2-40B4-BE49-F238E27FC236}">
                <a16:creationId xmlns:a16="http://schemas.microsoft.com/office/drawing/2014/main" id="{1D7B170F-173E-CE54-07D5-DDA1809D0472}"/>
              </a:ext>
            </a:extLst>
          </p:cNvPr>
          <p:cNvSpPr>
            <a:spLocks noGrp="1"/>
          </p:cNvSpPr>
          <p:nvPr>
            <p:ph type="sldNum" sz="quarter" idx="12"/>
          </p:nvPr>
        </p:nvSpPr>
        <p:spPr/>
        <p:txBody>
          <a:bodyPr/>
          <a:lstStyle/>
          <a:p>
            <a:fld id="{C4E7A136-B623-44AA-A653-F7B0DDAA2C31}" type="slidenum">
              <a:rPr lang="en-US" smtClean="0"/>
              <a:t>11</a:t>
            </a:fld>
            <a:endParaRPr lang="en-US" dirty="0"/>
          </a:p>
        </p:txBody>
      </p:sp>
      <p:pic>
        <p:nvPicPr>
          <p:cNvPr id="13" name="Content Placeholder 12" descr="A purple pig with a ribbon&#10;&#10;Description automatically generated">
            <a:extLst>
              <a:ext uri="{FF2B5EF4-FFF2-40B4-BE49-F238E27FC236}">
                <a16:creationId xmlns:a16="http://schemas.microsoft.com/office/drawing/2014/main" id="{771EB969-56A3-CF78-C170-23038F231187}"/>
              </a:ext>
            </a:extLst>
          </p:cNvPr>
          <p:cNvPicPr>
            <a:picLocks noGrp="1" noChangeAspect="1"/>
          </p:cNvPicPr>
          <p:nvPr>
            <p:ph sz="half" idx="1"/>
          </p:nvPr>
        </p:nvPicPr>
        <p:blipFill>
          <a:blip r:embed="rId4" cstate="screen">
            <a:extLst>
              <a:ext uri="{28A0092B-C50C-407E-A947-70E740481C1C}">
                <a14:useLocalDpi xmlns:a14="http://schemas.microsoft.com/office/drawing/2010/main" val="0"/>
              </a:ext>
            </a:extLst>
          </a:blip>
          <a:stretch>
            <a:fillRect/>
          </a:stretch>
        </p:blipFill>
        <p:spPr>
          <a:xfrm>
            <a:off x="5647975" y="3201154"/>
            <a:ext cx="802100" cy="802100"/>
          </a:xfrm>
        </p:spPr>
      </p:pic>
      <p:sp>
        <p:nvSpPr>
          <p:cNvPr id="22" name="Content Placeholder 21">
            <a:extLst>
              <a:ext uri="{FF2B5EF4-FFF2-40B4-BE49-F238E27FC236}">
                <a16:creationId xmlns:a16="http://schemas.microsoft.com/office/drawing/2014/main" id="{61FCFFBF-D565-DFD4-8FEE-41A29DABDED5}"/>
              </a:ext>
            </a:extLst>
          </p:cNvPr>
          <p:cNvSpPr>
            <a:spLocks noGrp="1"/>
          </p:cNvSpPr>
          <p:nvPr>
            <p:ph sz="half" idx="2"/>
          </p:nvPr>
        </p:nvSpPr>
        <p:spPr>
          <a:xfrm>
            <a:off x="64548" y="1768765"/>
            <a:ext cx="5395495" cy="4351338"/>
          </a:xfrm>
        </p:spPr>
        <p:txBody>
          <a:bodyPr>
            <a:noAutofit/>
          </a:bodyPr>
          <a:lstStyle/>
          <a:p>
            <a:r>
              <a:rPr lang="en-CA" sz="2400" dirty="0"/>
              <a:t>3 groupes de 6 porcs</a:t>
            </a:r>
          </a:p>
          <a:p>
            <a:pPr lvl="1"/>
            <a:r>
              <a:rPr lang="en-CA" dirty="0"/>
              <a:t>Croisé Yorkshire-Landrace-Duroc de 8 semaines</a:t>
            </a:r>
          </a:p>
          <a:p>
            <a:r>
              <a:rPr lang="en-CA" sz="2400" dirty="0"/>
              <a:t>Négatif pour la peste porcine africaine, le PCV2, la fièvre aphteuse, la peste porcine classique et le SDRP (test moléculaire).</a:t>
            </a:r>
          </a:p>
          <a:p>
            <a:r>
              <a:rPr lang="en-CA" sz="2400" dirty="0"/>
              <a:t>Sérologie de la peste porcine africaine négative </a:t>
            </a:r>
          </a:p>
          <a:p>
            <a:r>
              <a:rPr lang="en-CA" sz="2400" dirty="0"/>
              <a:t>Séparer les groupes et les laisser s'acclimater pendant une semaine.</a:t>
            </a:r>
          </a:p>
          <a:p>
            <a:r>
              <a:rPr lang="en-CA" sz="2400" dirty="0"/>
              <a:t>Vacciné</a:t>
            </a:r>
          </a:p>
        </p:txBody>
      </p:sp>
      <p:grpSp>
        <p:nvGrpSpPr>
          <p:cNvPr id="38" name="Group 37">
            <a:extLst>
              <a:ext uri="{FF2B5EF4-FFF2-40B4-BE49-F238E27FC236}">
                <a16:creationId xmlns:a16="http://schemas.microsoft.com/office/drawing/2014/main" id="{7B0F0ED7-F7AF-D2EB-5527-CD41B820E8C6}"/>
              </a:ext>
            </a:extLst>
          </p:cNvPr>
          <p:cNvGrpSpPr/>
          <p:nvPr/>
        </p:nvGrpSpPr>
        <p:grpSpPr>
          <a:xfrm>
            <a:off x="5732417" y="1687226"/>
            <a:ext cx="2290539" cy="1331172"/>
            <a:chOff x="346756" y="1814002"/>
            <a:chExt cx="2290539" cy="1331172"/>
          </a:xfrm>
        </p:grpSpPr>
        <p:pic>
          <p:nvPicPr>
            <p:cNvPr id="20" name="Content Placeholder 8" descr="A blue pig with a ribbon&#10;&#10;Description automatically generated">
              <a:extLst>
                <a:ext uri="{FF2B5EF4-FFF2-40B4-BE49-F238E27FC236}">
                  <a16:creationId xmlns:a16="http://schemas.microsoft.com/office/drawing/2014/main" id="{819968AF-39C5-C132-B001-34F5BA74C5AD}"/>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46756" y="1814002"/>
              <a:ext cx="763929" cy="763929"/>
            </a:xfrm>
            <a:prstGeom prst="rect">
              <a:avLst/>
            </a:prstGeom>
          </p:spPr>
        </p:pic>
        <p:pic>
          <p:nvPicPr>
            <p:cNvPr id="23" name="Content Placeholder 8" descr="A blue pig with a ribbon&#10;&#10;Description automatically generated">
              <a:extLst>
                <a:ext uri="{FF2B5EF4-FFF2-40B4-BE49-F238E27FC236}">
                  <a16:creationId xmlns:a16="http://schemas.microsoft.com/office/drawing/2014/main" id="{1F7917A5-8A56-98D6-35D4-30D660090B79}"/>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46756" y="2277693"/>
              <a:ext cx="763929" cy="763929"/>
            </a:xfrm>
            <a:prstGeom prst="rect">
              <a:avLst/>
            </a:prstGeom>
          </p:spPr>
        </p:pic>
        <p:pic>
          <p:nvPicPr>
            <p:cNvPr id="24" name="Content Placeholder 8" descr="A blue pig with a ribbon&#10;&#10;Description automatically generated">
              <a:extLst>
                <a:ext uri="{FF2B5EF4-FFF2-40B4-BE49-F238E27FC236}">
                  <a16:creationId xmlns:a16="http://schemas.microsoft.com/office/drawing/2014/main" id="{392EA8B2-44BB-F498-9FBC-6802C3F1A0B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110061" y="2319279"/>
              <a:ext cx="763929" cy="763929"/>
            </a:xfrm>
            <a:prstGeom prst="rect">
              <a:avLst/>
            </a:prstGeom>
          </p:spPr>
        </p:pic>
        <p:pic>
          <p:nvPicPr>
            <p:cNvPr id="25" name="Content Placeholder 8" descr="A blue pig with a ribbon&#10;&#10;Description automatically generated">
              <a:extLst>
                <a:ext uri="{FF2B5EF4-FFF2-40B4-BE49-F238E27FC236}">
                  <a16:creationId xmlns:a16="http://schemas.microsoft.com/office/drawing/2014/main" id="{8E808EF6-CD4F-0F9E-650B-38BA0FAA44A7}"/>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873366" y="1886571"/>
              <a:ext cx="763929" cy="763929"/>
            </a:xfrm>
            <a:prstGeom prst="rect">
              <a:avLst/>
            </a:prstGeom>
          </p:spPr>
        </p:pic>
        <p:pic>
          <p:nvPicPr>
            <p:cNvPr id="26" name="Content Placeholder 8" descr="A blue pig with a ribbon&#10;&#10;Description automatically generated">
              <a:extLst>
                <a:ext uri="{FF2B5EF4-FFF2-40B4-BE49-F238E27FC236}">
                  <a16:creationId xmlns:a16="http://schemas.microsoft.com/office/drawing/2014/main" id="{67CA9A92-0541-194D-9FA3-79B2AE4E2D9D}"/>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110061" y="1844985"/>
              <a:ext cx="763929" cy="763929"/>
            </a:xfrm>
            <a:prstGeom prst="rect">
              <a:avLst/>
            </a:prstGeom>
          </p:spPr>
        </p:pic>
        <p:pic>
          <p:nvPicPr>
            <p:cNvPr id="27" name="Content Placeholder 8" descr="A blue pig with a ribbon&#10;&#10;Description automatically generated">
              <a:extLst>
                <a:ext uri="{FF2B5EF4-FFF2-40B4-BE49-F238E27FC236}">
                  <a16:creationId xmlns:a16="http://schemas.microsoft.com/office/drawing/2014/main" id="{B4DE006A-57EA-3230-67B7-4D36BED9D84B}"/>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873366" y="2381245"/>
              <a:ext cx="763929" cy="763929"/>
            </a:xfrm>
            <a:prstGeom prst="rect">
              <a:avLst/>
            </a:prstGeom>
          </p:spPr>
        </p:pic>
      </p:grpSp>
      <p:pic>
        <p:nvPicPr>
          <p:cNvPr id="28" name="Content Placeholder 12" descr="A purple pig with a ribbon&#10;&#10;Description automatically generated">
            <a:extLst>
              <a:ext uri="{FF2B5EF4-FFF2-40B4-BE49-F238E27FC236}">
                <a16:creationId xmlns:a16="http://schemas.microsoft.com/office/drawing/2014/main" id="{653D5516-8908-E3DD-668B-CBCE9052A7F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488870" y="3232812"/>
            <a:ext cx="802100" cy="802100"/>
          </a:xfrm>
          <a:prstGeom prst="rect">
            <a:avLst/>
          </a:prstGeom>
        </p:spPr>
      </p:pic>
      <p:pic>
        <p:nvPicPr>
          <p:cNvPr id="29" name="Content Placeholder 12" descr="A purple pig with a ribbon&#10;&#10;Description automatically generated">
            <a:extLst>
              <a:ext uri="{FF2B5EF4-FFF2-40B4-BE49-F238E27FC236}">
                <a16:creationId xmlns:a16="http://schemas.microsoft.com/office/drawing/2014/main" id="{83BC6282-5E80-4326-C889-82E29B3CC6F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268886" y="3296107"/>
            <a:ext cx="802100" cy="802100"/>
          </a:xfrm>
          <a:prstGeom prst="rect">
            <a:avLst/>
          </a:prstGeom>
        </p:spPr>
      </p:pic>
      <p:pic>
        <p:nvPicPr>
          <p:cNvPr id="30" name="Content Placeholder 12" descr="A purple pig with a ribbon&#10;&#10;Description automatically generated">
            <a:extLst>
              <a:ext uri="{FF2B5EF4-FFF2-40B4-BE49-F238E27FC236}">
                <a16:creationId xmlns:a16="http://schemas.microsoft.com/office/drawing/2014/main" id="{F5C311A4-0CD8-8B72-0BA5-5FFFA897F6C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587720" y="3718048"/>
            <a:ext cx="802100" cy="802100"/>
          </a:xfrm>
          <a:prstGeom prst="rect">
            <a:avLst/>
          </a:prstGeom>
        </p:spPr>
      </p:pic>
      <p:pic>
        <p:nvPicPr>
          <p:cNvPr id="31" name="Content Placeholder 12" descr="A purple pig with a ribbon&#10;&#10;Description automatically generated">
            <a:extLst>
              <a:ext uri="{FF2B5EF4-FFF2-40B4-BE49-F238E27FC236}">
                <a16:creationId xmlns:a16="http://schemas.microsoft.com/office/drawing/2014/main" id="{F3409E24-2C32-476C-16AE-EE26C5738EE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452592" y="3790781"/>
            <a:ext cx="802100" cy="802100"/>
          </a:xfrm>
          <a:prstGeom prst="rect">
            <a:avLst/>
          </a:prstGeom>
        </p:spPr>
      </p:pic>
      <p:pic>
        <p:nvPicPr>
          <p:cNvPr id="32" name="Content Placeholder 12" descr="A purple pig with a ribbon&#10;&#10;Description automatically generated">
            <a:extLst>
              <a:ext uri="{FF2B5EF4-FFF2-40B4-BE49-F238E27FC236}">
                <a16:creationId xmlns:a16="http://schemas.microsoft.com/office/drawing/2014/main" id="{76990C11-3DF8-92F7-FADD-EFC97906CFD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317464" y="3854616"/>
            <a:ext cx="802100" cy="802100"/>
          </a:xfrm>
          <a:prstGeom prst="rect">
            <a:avLst/>
          </a:prstGeom>
        </p:spPr>
      </p:pic>
      <p:grpSp>
        <p:nvGrpSpPr>
          <p:cNvPr id="39" name="Group 38">
            <a:extLst>
              <a:ext uri="{FF2B5EF4-FFF2-40B4-BE49-F238E27FC236}">
                <a16:creationId xmlns:a16="http://schemas.microsoft.com/office/drawing/2014/main" id="{E595D812-7691-94AD-7614-7C7B31551FE0}"/>
              </a:ext>
            </a:extLst>
          </p:cNvPr>
          <p:cNvGrpSpPr/>
          <p:nvPr/>
        </p:nvGrpSpPr>
        <p:grpSpPr>
          <a:xfrm>
            <a:off x="5633126" y="4930873"/>
            <a:ext cx="2607707" cy="1425493"/>
            <a:chOff x="307961" y="4791710"/>
            <a:chExt cx="2607707" cy="1425493"/>
          </a:xfrm>
        </p:grpSpPr>
        <p:pic>
          <p:nvPicPr>
            <p:cNvPr id="15" name="Picture 14" descr="A blue pig with a black background&#10;&#10;Description automatically generated">
              <a:extLst>
                <a:ext uri="{FF2B5EF4-FFF2-40B4-BE49-F238E27FC236}">
                  <a16:creationId xmlns:a16="http://schemas.microsoft.com/office/drawing/2014/main" id="{7621CF26-B319-7CAD-5366-B19E52556E5F}"/>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07961" y="4791710"/>
              <a:ext cx="840895" cy="840895"/>
            </a:xfrm>
            <a:prstGeom prst="rect">
              <a:avLst/>
            </a:prstGeom>
          </p:spPr>
        </p:pic>
        <p:pic>
          <p:nvPicPr>
            <p:cNvPr id="33" name="Picture 32" descr="A blue pig with a black background&#10;&#10;Description automatically generated">
              <a:extLst>
                <a:ext uri="{FF2B5EF4-FFF2-40B4-BE49-F238E27FC236}">
                  <a16:creationId xmlns:a16="http://schemas.microsoft.com/office/drawing/2014/main" id="{283A1C81-4BAE-98C8-2ECD-AD7A9E8A0DA2}"/>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196810" y="4833542"/>
              <a:ext cx="840895" cy="840895"/>
            </a:xfrm>
            <a:prstGeom prst="rect">
              <a:avLst/>
            </a:prstGeom>
          </p:spPr>
        </p:pic>
        <p:pic>
          <p:nvPicPr>
            <p:cNvPr id="34" name="Picture 33" descr="A blue pig with a black background&#10;&#10;Description automatically generated">
              <a:extLst>
                <a:ext uri="{FF2B5EF4-FFF2-40B4-BE49-F238E27FC236}">
                  <a16:creationId xmlns:a16="http://schemas.microsoft.com/office/drawing/2014/main" id="{8C6ED0B4-42D0-039E-2251-89EEE40AA40B}"/>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074773" y="4857414"/>
              <a:ext cx="840895" cy="840895"/>
            </a:xfrm>
            <a:prstGeom prst="rect">
              <a:avLst/>
            </a:prstGeom>
          </p:spPr>
        </p:pic>
        <p:pic>
          <p:nvPicPr>
            <p:cNvPr id="35" name="Picture 34" descr="A blue pig with a black background&#10;&#10;Description automatically generated">
              <a:extLst>
                <a:ext uri="{FF2B5EF4-FFF2-40B4-BE49-F238E27FC236}">
                  <a16:creationId xmlns:a16="http://schemas.microsoft.com/office/drawing/2014/main" id="{B11220AF-C300-AA31-338B-5A2B79040E8E}"/>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18847" y="5311816"/>
              <a:ext cx="840895" cy="840895"/>
            </a:xfrm>
            <a:prstGeom prst="rect">
              <a:avLst/>
            </a:prstGeom>
          </p:spPr>
        </p:pic>
        <p:pic>
          <p:nvPicPr>
            <p:cNvPr id="36" name="Picture 35" descr="A blue pig with a black background&#10;&#10;Description automatically generated">
              <a:extLst>
                <a:ext uri="{FF2B5EF4-FFF2-40B4-BE49-F238E27FC236}">
                  <a16:creationId xmlns:a16="http://schemas.microsoft.com/office/drawing/2014/main" id="{5F29CC72-CC9F-1E65-4A17-574132306106}"/>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207696" y="5376308"/>
              <a:ext cx="840895" cy="840895"/>
            </a:xfrm>
            <a:prstGeom prst="rect">
              <a:avLst/>
            </a:prstGeom>
          </p:spPr>
        </p:pic>
        <p:pic>
          <p:nvPicPr>
            <p:cNvPr id="37" name="Picture 36" descr="A blue pig with a black background&#10;&#10;Description automatically generated">
              <a:extLst>
                <a:ext uri="{FF2B5EF4-FFF2-40B4-BE49-F238E27FC236}">
                  <a16:creationId xmlns:a16="http://schemas.microsoft.com/office/drawing/2014/main" id="{B5429513-2220-65AD-0797-4CF7A4E491B8}"/>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074773" y="5376308"/>
              <a:ext cx="840895" cy="840895"/>
            </a:xfrm>
            <a:prstGeom prst="rect">
              <a:avLst/>
            </a:prstGeom>
          </p:spPr>
        </p:pic>
      </p:grpSp>
      <p:sp>
        <p:nvSpPr>
          <p:cNvPr id="40" name="Rectangle 39">
            <a:extLst>
              <a:ext uri="{FF2B5EF4-FFF2-40B4-BE49-F238E27FC236}">
                <a16:creationId xmlns:a16="http://schemas.microsoft.com/office/drawing/2014/main" id="{8AA7E52B-9050-5FCB-3500-48617D952ABF}"/>
              </a:ext>
            </a:extLst>
          </p:cNvPr>
          <p:cNvSpPr/>
          <p:nvPr/>
        </p:nvSpPr>
        <p:spPr>
          <a:xfrm>
            <a:off x="5364480" y="1550126"/>
            <a:ext cx="3056709" cy="158773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a:extLst>
              <a:ext uri="{FF2B5EF4-FFF2-40B4-BE49-F238E27FC236}">
                <a16:creationId xmlns:a16="http://schemas.microsoft.com/office/drawing/2014/main" id="{085CCFAB-7C61-F5CB-A5EA-9E74183E6391}"/>
              </a:ext>
            </a:extLst>
          </p:cNvPr>
          <p:cNvSpPr/>
          <p:nvPr/>
        </p:nvSpPr>
        <p:spPr>
          <a:xfrm>
            <a:off x="5361565" y="3172717"/>
            <a:ext cx="3056709" cy="158773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a:extLst>
              <a:ext uri="{FF2B5EF4-FFF2-40B4-BE49-F238E27FC236}">
                <a16:creationId xmlns:a16="http://schemas.microsoft.com/office/drawing/2014/main" id="{430C8EC0-AFEB-7469-1F2B-C3E2F014431B}"/>
              </a:ext>
            </a:extLst>
          </p:cNvPr>
          <p:cNvSpPr/>
          <p:nvPr/>
        </p:nvSpPr>
        <p:spPr>
          <a:xfrm>
            <a:off x="5349331" y="4783568"/>
            <a:ext cx="3056709" cy="158773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Content Placeholder 21">
            <a:extLst>
              <a:ext uri="{FF2B5EF4-FFF2-40B4-BE49-F238E27FC236}">
                <a16:creationId xmlns:a16="http://schemas.microsoft.com/office/drawing/2014/main" id="{3D07C9B9-C718-8594-B2B4-6E104D96C379}"/>
              </a:ext>
            </a:extLst>
          </p:cNvPr>
          <p:cNvSpPr txBox="1">
            <a:spLocks/>
          </p:cNvSpPr>
          <p:nvPr/>
        </p:nvSpPr>
        <p:spPr>
          <a:xfrm>
            <a:off x="8742289" y="1550126"/>
            <a:ext cx="311251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a:t>Groupe témoin = PBS</a:t>
            </a:r>
          </a:p>
          <a:p>
            <a:pPr marL="0" indent="0">
              <a:buNone/>
            </a:pPr>
            <a:endParaRPr lang="en-CA" dirty="0"/>
          </a:p>
          <a:p>
            <a:pPr marL="0" indent="0">
              <a:buNone/>
            </a:pPr>
            <a:endParaRPr lang="en-CA" dirty="0"/>
          </a:p>
          <a:p>
            <a:pPr marL="0" indent="0">
              <a:buNone/>
            </a:pPr>
            <a:endParaRPr lang="en-CA" dirty="0"/>
          </a:p>
          <a:p>
            <a:pPr marL="0" indent="0">
              <a:buNone/>
            </a:pPr>
            <a:r>
              <a:rPr lang="en-CA" dirty="0"/>
              <a:t>Vaccin (IM) ASFV-G-ΔI177L</a:t>
            </a:r>
          </a:p>
          <a:p>
            <a:pPr marL="0" indent="0">
              <a:buNone/>
            </a:pPr>
            <a:endParaRPr lang="en-CA" dirty="0"/>
          </a:p>
          <a:p>
            <a:pPr marL="0" indent="0">
              <a:buNone/>
            </a:pPr>
            <a:r>
              <a:rPr lang="en-CA" dirty="0"/>
              <a:t>Vaccin (IM) ASFV-G-ΔMGF</a:t>
            </a:r>
          </a:p>
        </p:txBody>
      </p:sp>
      <p:pic>
        <p:nvPicPr>
          <p:cNvPr id="45" name="Picture 44" descr="A black background with a black square&#10;&#10;Description automatically generated with medium confidence">
            <a:extLst>
              <a:ext uri="{FF2B5EF4-FFF2-40B4-BE49-F238E27FC236}">
                <a16:creationId xmlns:a16="http://schemas.microsoft.com/office/drawing/2014/main" id="{7D2A8CBE-9345-2381-CE16-0ACDFDEA296E}"/>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883551" y="1226622"/>
            <a:ext cx="1206137" cy="1206137"/>
          </a:xfrm>
          <a:prstGeom prst="rect">
            <a:avLst/>
          </a:prstGeom>
        </p:spPr>
      </p:pic>
      <p:pic>
        <p:nvPicPr>
          <p:cNvPr id="47" name="Picture 46" descr="A green syringe on a black background&#10;&#10;Description automatically generated">
            <a:extLst>
              <a:ext uri="{FF2B5EF4-FFF2-40B4-BE49-F238E27FC236}">
                <a16:creationId xmlns:a16="http://schemas.microsoft.com/office/drawing/2014/main" id="{4AB9F58A-F3DC-6C46-1B46-EF4CF9612C06}"/>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7991435" y="4382436"/>
            <a:ext cx="1124244" cy="1124244"/>
          </a:xfrm>
          <a:prstGeom prst="rect">
            <a:avLst/>
          </a:prstGeom>
        </p:spPr>
      </p:pic>
      <p:pic>
        <p:nvPicPr>
          <p:cNvPr id="49" name="Picture 48" descr="A syringe with a needle&#10;&#10;Description automatically generated">
            <a:extLst>
              <a:ext uri="{FF2B5EF4-FFF2-40B4-BE49-F238E27FC236}">
                <a16:creationId xmlns:a16="http://schemas.microsoft.com/office/drawing/2014/main" id="{46EE6480-958F-8FEF-65D2-2DE6A49283C3}"/>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7961425" y="2869751"/>
            <a:ext cx="1124244" cy="1124244"/>
          </a:xfrm>
          <a:prstGeom prst="rect">
            <a:avLst/>
          </a:prstGeom>
        </p:spPr>
      </p:pic>
    </p:spTree>
    <p:extLst>
      <p:ext uri="{BB962C8B-B14F-4D97-AF65-F5344CB8AC3E}">
        <p14:creationId xmlns:p14="http://schemas.microsoft.com/office/powerpoint/2010/main" val="2292528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6DE3D-B6BA-4A81-0D17-83D86E7339CA}"/>
              </a:ext>
            </a:extLst>
          </p:cNvPr>
          <p:cNvSpPr>
            <a:spLocks noGrp="1"/>
          </p:cNvSpPr>
          <p:nvPr>
            <p:ph type="title"/>
          </p:nvPr>
        </p:nvSpPr>
        <p:spPr>
          <a:xfrm>
            <a:off x="1027416" y="-195779"/>
            <a:ext cx="11349042" cy="1521270"/>
          </a:xfrm>
        </p:spPr>
        <p:txBody>
          <a:bodyPr>
            <a:normAutofit/>
          </a:bodyPr>
          <a:lstStyle/>
          <a:p>
            <a:r>
              <a:rPr lang="en-US" sz="1800" dirty="0">
                <a:latin typeface="+mn-lt"/>
                <a:hlinkClick r:id="rId3"/>
              </a:rPr>
              <a:t>Les souches vivantes atténuées du génotype II du vaccin contre la peste porcine africaine ne peuvent pas protéger complètement les porcs contre la souche recombinante émergente du génotype I/II du virus de la peste porcine africaine au Vietnam - PubMed</a:t>
            </a:r>
            <a:endParaRPr lang="en-CA" sz="1800" dirty="0"/>
          </a:p>
        </p:txBody>
      </p:sp>
      <p:sp>
        <p:nvSpPr>
          <p:cNvPr id="5" name="Slide Number Placeholder 4">
            <a:extLst>
              <a:ext uri="{FF2B5EF4-FFF2-40B4-BE49-F238E27FC236}">
                <a16:creationId xmlns:a16="http://schemas.microsoft.com/office/drawing/2014/main" id="{1D7B170F-173E-CE54-07D5-DDA1809D0472}"/>
              </a:ext>
            </a:extLst>
          </p:cNvPr>
          <p:cNvSpPr>
            <a:spLocks noGrp="1"/>
          </p:cNvSpPr>
          <p:nvPr>
            <p:ph type="sldNum" sz="quarter" idx="12"/>
          </p:nvPr>
        </p:nvSpPr>
        <p:spPr/>
        <p:txBody>
          <a:bodyPr/>
          <a:lstStyle/>
          <a:p>
            <a:fld id="{C4E7A136-B623-44AA-A653-F7B0DDAA2C31}" type="slidenum">
              <a:rPr lang="en-US" smtClean="0"/>
              <a:t>12</a:t>
            </a:fld>
            <a:endParaRPr lang="en-US" dirty="0"/>
          </a:p>
        </p:txBody>
      </p:sp>
      <p:pic>
        <p:nvPicPr>
          <p:cNvPr id="13" name="Content Placeholder 12" descr="A purple pig with a ribbon&#10;&#10;Description automatically generated">
            <a:extLst>
              <a:ext uri="{FF2B5EF4-FFF2-40B4-BE49-F238E27FC236}">
                <a16:creationId xmlns:a16="http://schemas.microsoft.com/office/drawing/2014/main" id="{771EB969-56A3-CF78-C170-23038F231187}"/>
              </a:ext>
            </a:extLst>
          </p:cNvPr>
          <p:cNvPicPr>
            <a:picLocks noGrp="1" noChangeAspect="1"/>
          </p:cNvPicPr>
          <p:nvPr>
            <p:ph sz="half" idx="1"/>
          </p:nvPr>
        </p:nvPicPr>
        <p:blipFill>
          <a:blip r:embed="rId4" cstate="screen">
            <a:extLst>
              <a:ext uri="{28A0092B-C50C-407E-A947-70E740481C1C}">
                <a14:useLocalDpi xmlns:a14="http://schemas.microsoft.com/office/drawing/2010/main" val="0"/>
              </a:ext>
            </a:extLst>
          </a:blip>
          <a:stretch>
            <a:fillRect/>
          </a:stretch>
        </p:blipFill>
        <p:spPr>
          <a:xfrm>
            <a:off x="798413" y="2645100"/>
            <a:ext cx="802100" cy="802100"/>
          </a:xfrm>
        </p:spPr>
      </p:pic>
      <p:pic>
        <p:nvPicPr>
          <p:cNvPr id="12" name="Content Placeholder 11" descr="A black background with a black square&#10;&#10;Description automatically generated with medium confidence">
            <a:extLst>
              <a:ext uri="{FF2B5EF4-FFF2-40B4-BE49-F238E27FC236}">
                <a16:creationId xmlns:a16="http://schemas.microsoft.com/office/drawing/2014/main" id="{4D525CD4-8887-3A89-708B-AE9D1897F8AD}"/>
              </a:ext>
            </a:extLst>
          </p:cNvPr>
          <p:cNvPicPr>
            <a:picLocks noGrp="1" noChangeAspect="1"/>
          </p:cNvPicPr>
          <p:nvPr>
            <p:ph sz="half" idx="2"/>
          </p:nvPr>
        </p:nvPicPr>
        <p:blipFill>
          <a:blip r:embed="rId5" cstate="screen">
            <a:extLst>
              <a:ext uri="{28A0092B-C50C-407E-A947-70E740481C1C}">
                <a14:useLocalDpi xmlns:a14="http://schemas.microsoft.com/office/drawing/2010/main" val="0"/>
              </a:ext>
            </a:extLst>
          </a:blip>
          <a:stretch>
            <a:fillRect/>
          </a:stretch>
        </p:blipFill>
        <p:spPr>
          <a:xfrm>
            <a:off x="6451396" y="1458766"/>
            <a:ext cx="667262" cy="667262"/>
          </a:xfrm>
        </p:spPr>
      </p:pic>
      <p:grpSp>
        <p:nvGrpSpPr>
          <p:cNvPr id="6" name="Group 5">
            <a:extLst>
              <a:ext uri="{FF2B5EF4-FFF2-40B4-BE49-F238E27FC236}">
                <a16:creationId xmlns:a16="http://schemas.microsoft.com/office/drawing/2014/main" id="{6E69188B-B766-0D05-37DB-A0A3DB915145}"/>
              </a:ext>
            </a:extLst>
          </p:cNvPr>
          <p:cNvGrpSpPr/>
          <p:nvPr/>
        </p:nvGrpSpPr>
        <p:grpSpPr>
          <a:xfrm>
            <a:off x="858810" y="1143401"/>
            <a:ext cx="2290539" cy="1331172"/>
            <a:chOff x="858810" y="1143401"/>
            <a:chExt cx="2290539" cy="1331172"/>
          </a:xfrm>
        </p:grpSpPr>
        <p:pic>
          <p:nvPicPr>
            <p:cNvPr id="20" name="Content Placeholder 8" descr="A blue pig with a ribbon&#10;&#10;Description automatically generated">
              <a:extLst>
                <a:ext uri="{FF2B5EF4-FFF2-40B4-BE49-F238E27FC236}">
                  <a16:creationId xmlns:a16="http://schemas.microsoft.com/office/drawing/2014/main" id="{819968AF-39C5-C132-B001-34F5BA74C5AD}"/>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58810" y="1143401"/>
              <a:ext cx="763929" cy="763929"/>
            </a:xfrm>
            <a:prstGeom prst="rect">
              <a:avLst/>
            </a:prstGeom>
          </p:spPr>
        </p:pic>
        <p:pic>
          <p:nvPicPr>
            <p:cNvPr id="23" name="Content Placeholder 8" descr="A blue pig with a ribbon&#10;&#10;Description automatically generated">
              <a:extLst>
                <a:ext uri="{FF2B5EF4-FFF2-40B4-BE49-F238E27FC236}">
                  <a16:creationId xmlns:a16="http://schemas.microsoft.com/office/drawing/2014/main" id="{1F7917A5-8A56-98D6-35D4-30D660090B79}"/>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58810" y="1607092"/>
              <a:ext cx="763929" cy="763929"/>
            </a:xfrm>
            <a:prstGeom prst="rect">
              <a:avLst/>
            </a:prstGeom>
          </p:spPr>
        </p:pic>
        <p:pic>
          <p:nvPicPr>
            <p:cNvPr id="24" name="Content Placeholder 8" descr="A blue pig with a ribbon&#10;&#10;Description automatically generated">
              <a:extLst>
                <a:ext uri="{FF2B5EF4-FFF2-40B4-BE49-F238E27FC236}">
                  <a16:creationId xmlns:a16="http://schemas.microsoft.com/office/drawing/2014/main" id="{392EA8B2-44BB-F498-9FBC-6802C3F1A0B4}"/>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622115" y="1648678"/>
              <a:ext cx="763929" cy="763929"/>
            </a:xfrm>
            <a:prstGeom prst="rect">
              <a:avLst/>
            </a:prstGeom>
          </p:spPr>
        </p:pic>
        <p:pic>
          <p:nvPicPr>
            <p:cNvPr id="25" name="Content Placeholder 8" descr="A blue pig with a ribbon&#10;&#10;Description automatically generated">
              <a:extLst>
                <a:ext uri="{FF2B5EF4-FFF2-40B4-BE49-F238E27FC236}">
                  <a16:creationId xmlns:a16="http://schemas.microsoft.com/office/drawing/2014/main" id="{8E808EF6-CD4F-0F9E-650B-38BA0FAA44A7}"/>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385420" y="1215970"/>
              <a:ext cx="763929" cy="763929"/>
            </a:xfrm>
            <a:prstGeom prst="rect">
              <a:avLst/>
            </a:prstGeom>
          </p:spPr>
        </p:pic>
        <p:pic>
          <p:nvPicPr>
            <p:cNvPr id="26" name="Content Placeholder 8" descr="A blue pig with a ribbon&#10;&#10;Description automatically generated">
              <a:extLst>
                <a:ext uri="{FF2B5EF4-FFF2-40B4-BE49-F238E27FC236}">
                  <a16:creationId xmlns:a16="http://schemas.microsoft.com/office/drawing/2014/main" id="{67CA9A92-0541-194D-9FA3-79B2AE4E2D9D}"/>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622115" y="1174384"/>
              <a:ext cx="763929" cy="763929"/>
            </a:xfrm>
            <a:prstGeom prst="rect">
              <a:avLst/>
            </a:prstGeom>
          </p:spPr>
        </p:pic>
        <p:pic>
          <p:nvPicPr>
            <p:cNvPr id="27" name="Content Placeholder 8" descr="A blue pig with a ribbon&#10;&#10;Description automatically generated">
              <a:extLst>
                <a:ext uri="{FF2B5EF4-FFF2-40B4-BE49-F238E27FC236}">
                  <a16:creationId xmlns:a16="http://schemas.microsoft.com/office/drawing/2014/main" id="{B4DE006A-57EA-3230-67B7-4D36BED9D84B}"/>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385420" y="1710644"/>
              <a:ext cx="763929" cy="763929"/>
            </a:xfrm>
            <a:prstGeom prst="rect">
              <a:avLst/>
            </a:prstGeom>
          </p:spPr>
        </p:pic>
      </p:grpSp>
      <p:pic>
        <p:nvPicPr>
          <p:cNvPr id="28" name="Content Placeholder 12" descr="A purple pig with a ribbon&#10;&#10;Description automatically generated">
            <a:extLst>
              <a:ext uri="{FF2B5EF4-FFF2-40B4-BE49-F238E27FC236}">
                <a16:creationId xmlns:a16="http://schemas.microsoft.com/office/drawing/2014/main" id="{653D5516-8908-E3DD-668B-CBCE9052A7F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639308" y="2676758"/>
            <a:ext cx="802100" cy="802100"/>
          </a:xfrm>
          <a:prstGeom prst="rect">
            <a:avLst/>
          </a:prstGeom>
        </p:spPr>
      </p:pic>
      <p:pic>
        <p:nvPicPr>
          <p:cNvPr id="29" name="Content Placeholder 12" descr="A purple pig with a ribbon&#10;&#10;Description automatically generated">
            <a:extLst>
              <a:ext uri="{FF2B5EF4-FFF2-40B4-BE49-F238E27FC236}">
                <a16:creationId xmlns:a16="http://schemas.microsoft.com/office/drawing/2014/main" id="{83BC6282-5E80-4326-C889-82E29B3CC6F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465328" y="3056850"/>
            <a:ext cx="802100" cy="802100"/>
          </a:xfrm>
          <a:prstGeom prst="rect">
            <a:avLst/>
          </a:prstGeom>
        </p:spPr>
      </p:pic>
      <p:pic>
        <p:nvPicPr>
          <p:cNvPr id="30" name="Content Placeholder 12" descr="A purple pig with a ribbon&#10;&#10;Description automatically generated">
            <a:extLst>
              <a:ext uri="{FF2B5EF4-FFF2-40B4-BE49-F238E27FC236}">
                <a16:creationId xmlns:a16="http://schemas.microsoft.com/office/drawing/2014/main" id="{F5C311A4-0CD8-8B72-0BA5-5FFFA897F6C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38158" y="3161994"/>
            <a:ext cx="802100" cy="802100"/>
          </a:xfrm>
          <a:prstGeom prst="rect">
            <a:avLst/>
          </a:prstGeom>
        </p:spPr>
      </p:pic>
      <p:pic>
        <p:nvPicPr>
          <p:cNvPr id="31" name="Content Placeholder 12" descr="A purple pig with a ribbon&#10;&#10;Description automatically generated">
            <a:extLst>
              <a:ext uri="{FF2B5EF4-FFF2-40B4-BE49-F238E27FC236}">
                <a16:creationId xmlns:a16="http://schemas.microsoft.com/office/drawing/2014/main" id="{F3409E24-2C32-476C-16AE-EE26C5738EE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603030" y="3234727"/>
            <a:ext cx="802100" cy="802100"/>
          </a:xfrm>
          <a:prstGeom prst="rect">
            <a:avLst/>
          </a:prstGeom>
        </p:spPr>
      </p:pic>
      <p:pic>
        <p:nvPicPr>
          <p:cNvPr id="32" name="Content Placeholder 12" descr="A purple pig with a ribbon&#10;&#10;Description automatically generated">
            <a:extLst>
              <a:ext uri="{FF2B5EF4-FFF2-40B4-BE49-F238E27FC236}">
                <a16:creationId xmlns:a16="http://schemas.microsoft.com/office/drawing/2014/main" id="{76990C11-3DF8-92F7-FADD-EFC97906CFD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10323708">
            <a:off x="5646470" y="1991329"/>
            <a:ext cx="802100" cy="802100"/>
          </a:xfrm>
          <a:prstGeom prst="rect">
            <a:avLst/>
          </a:prstGeom>
        </p:spPr>
      </p:pic>
      <p:grpSp>
        <p:nvGrpSpPr>
          <p:cNvPr id="7" name="Group 6">
            <a:extLst>
              <a:ext uri="{FF2B5EF4-FFF2-40B4-BE49-F238E27FC236}">
                <a16:creationId xmlns:a16="http://schemas.microsoft.com/office/drawing/2014/main" id="{4C065FDF-AB5C-6314-8FDC-9F6367AD142B}"/>
              </a:ext>
            </a:extLst>
          </p:cNvPr>
          <p:cNvGrpSpPr/>
          <p:nvPr/>
        </p:nvGrpSpPr>
        <p:grpSpPr>
          <a:xfrm>
            <a:off x="783564" y="4374819"/>
            <a:ext cx="2607707" cy="1425493"/>
            <a:chOff x="783564" y="4374819"/>
            <a:chExt cx="2607707" cy="1425493"/>
          </a:xfrm>
        </p:grpSpPr>
        <p:pic>
          <p:nvPicPr>
            <p:cNvPr id="15" name="Picture 14" descr="A blue pig with a black background&#10;&#10;Description automatically generated">
              <a:extLst>
                <a:ext uri="{FF2B5EF4-FFF2-40B4-BE49-F238E27FC236}">
                  <a16:creationId xmlns:a16="http://schemas.microsoft.com/office/drawing/2014/main" id="{7621CF26-B319-7CAD-5366-B19E52556E5F}"/>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83564" y="4374819"/>
              <a:ext cx="840895" cy="840895"/>
            </a:xfrm>
            <a:prstGeom prst="rect">
              <a:avLst/>
            </a:prstGeom>
          </p:spPr>
        </p:pic>
        <p:pic>
          <p:nvPicPr>
            <p:cNvPr id="33" name="Picture 32" descr="A blue pig with a black background&#10;&#10;Description automatically generated">
              <a:extLst>
                <a:ext uri="{FF2B5EF4-FFF2-40B4-BE49-F238E27FC236}">
                  <a16:creationId xmlns:a16="http://schemas.microsoft.com/office/drawing/2014/main" id="{283A1C81-4BAE-98C8-2ECD-AD7A9E8A0DA2}"/>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672413" y="4416651"/>
              <a:ext cx="840895" cy="840895"/>
            </a:xfrm>
            <a:prstGeom prst="rect">
              <a:avLst/>
            </a:prstGeom>
          </p:spPr>
        </p:pic>
        <p:pic>
          <p:nvPicPr>
            <p:cNvPr id="34" name="Picture 33" descr="A blue pig with a black background&#10;&#10;Description automatically generated">
              <a:extLst>
                <a:ext uri="{FF2B5EF4-FFF2-40B4-BE49-F238E27FC236}">
                  <a16:creationId xmlns:a16="http://schemas.microsoft.com/office/drawing/2014/main" id="{8C6ED0B4-42D0-039E-2251-89EEE40AA40B}"/>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550376" y="4440523"/>
              <a:ext cx="840895" cy="840895"/>
            </a:xfrm>
            <a:prstGeom prst="rect">
              <a:avLst/>
            </a:prstGeom>
          </p:spPr>
        </p:pic>
        <p:pic>
          <p:nvPicPr>
            <p:cNvPr id="35" name="Picture 34" descr="A blue pig with a black background&#10;&#10;Description automatically generated">
              <a:extLst>
                <a:ext uri="{FF2B5EF4-FFF2-40B4-BE49-F238E27FC236}">
                  <a16:creationId xmlns:a16="http://schemas.microsoft.com/office/drawing/2014/main" id="{B11220AF-C300-AA31-338B-5A2B79040E8E}"/>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94450" y="4894925"/>
              <a:ext cx="840895" cy="840895"/>
            </a:xfrm>
            <a:prstGeom prst="rect">
              <a:avLst/>
            </a:prstGeom>
          </p:spPr>
        </p:pic>
        <p:pic>
          <p:nvPicPr>
            <p:cNvPr id="36" name="Picture 35" descr="A blue pig with a black background&#10;&#10;Description automatically generated">
              <a:extLst>
                <a:ext uri="{FF2B5EF4-FFF2-40B4-BE49-F238E27FC236}">
                  <a16:creationId xmlns:a16="http://schemas.microsoft.com/office/drawing/2014/main" id="{5F29CC72-CC9F-1E65-4A17-574132306106}"/>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683299" y="4959417"/>
              <a:ext cx="840895" cy="840895"/>
            </a:xfrm>
            <a:prstGeom prst="rect">
              <a:avLst/>
            </a:prstGeom>
          </p:spPr>
        </p:pic>
        <p:pic>
          <p:nvPicPr>
            <p:cNvPr id="37" name="Picture 36" descr="A blue pig with a black background&#10;&#10;Description automatically generated">
              <a:extLst>
                <a:ext uri="{FF2B5EF4-FFF2-40B4-BE49-F238E27FC236}">
                  <a16:creationId xmlns:a16="http://schemas.microsoft.com/office/drawing/2014/main" id="{B5429513-2220-65AD-0797-4CF7A4E491B8}"/>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550376" y="4959417"/>
              <a:ext cx="840895" cy="840895"/>
            </a:xfrm>
            <a:prstGeom prst="rect">
              <a:avLst/>
            </a:prstGeom>
          </p:spPr>
        </p:pic>
      </p:grpSp>
      <p:sp>
        <p:nvSpPr>
          <p:cNvPr id="40" name="Rectangle 39">
            <a:extLst>
              <a:ext uri="{FF2B5EF4-FFF2-40B4-BE49-F238E27FC236}">
                <a16:creationId xmlns:a16="http://schemas.microsoft.com/office/drawing/2014/main" id="{8AA7E52B-9050-5FCB-3500-48617D952ABF}"/>
              </a:ext>
            </a:extLst>
          </p:cNvPr>
          <p:cNvSpPr/>
          <p:nvPr/>
        </p:nvSpPr>
        <p:spPr>
          <a:xfrm>
            <a:off x="514918" y="994072"/>
            <a:ext cx="3056709" cy="158773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a:extLst>
              <a:ext uri="{FF2B5EF4-FFF2-40B4-BE49-F238E27FC236}">
                <a16:creationId xmlns:a16="http://schemas.microsoft.com/office/drawing/2014/main" id="{085CCFAB-7C61-F5CB-A5EA-9E74183E6391}"/>
              </a:ext>
            </a:extLst>
          </p:cNvPr>
          <p:cNvSpPr/>
          <p:nvPr/>
        </p:nvSpPr>
        <p:spPr>
          <a:xfrm>
            <a:off x="512003" y="2616663"/>
            <a:ext cx="3056709" cy="158773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a:extLst>
              <a:ext uri="{FF2B5EF4-FFF2-40B4-BE49-F238E27FC236}">
                <a16:creationId xmlns:a16="http://schemas.microsoft.com/office/drawing/2014/main" id="{430C8EC0-AFEB-7469-1F2B-C3E2F014431B}"/>
              </a:ext>
            </a:extLst>
          </p:cNvPr>
          <p:cNvSpPr/>
          <p:nvPr/>
        </p:nvSpPr>
        <p:spPr>
          <a:xfrm>
            <a:off x="499769" y="4227514"/>
            <a:ext cx="3056709" cy="158773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Content Placeholder 21">
            <a:extLst>
              <a:ext uri="{FF2B5EF4-FFF2-40B4-BE49-F238E27FC236}">
                <a16:creationId xmlns:a16="http://schemas.microsoft.com/office/drawing/2014/main" id="{3D07C9B9-C718-8594-B2B4-6E104D96C379}"/>
              </a:ext>
            </a:extLst>
          </p:cNvPr>
          <p:cNvSpPr txBox="1">
            <a:spLocks/>
          </p:cNvSpPr>
          <p:nvPr/>
        </p:nvSpPr>
        <p:spPr>
          <a:xfrm>
            <a:off x="10797090" y="1486134"/>
            <a:ext cx="311251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CA" dirty="0"/>
          </a:p>
        </p:txBody>
      </p:sp>
      <p:cxnSp>
        <p:nvCxnSpPr>
          <p:cNvPr id="9" name="Straight Connector 8">
            <a:extLst>
              <a:ext uri="{FF2B5EF4-FFF2-40B4-BE49-F238E27FC236}">
                <a16:creationId xmlns:a16="http://schemas.microsoft.com/office/drawing/2014/main" id="{B6730C9A-B2D5-4807-BBCC-4CD29727672E}"/>
              </a:ext>
            </a:extLst>
          </p:cNvPr>
          <p:cNvCxnSpPr/>
          <p:nvPr/>
        </p:nvCxnSpPr>
        <p:spPr>
          <a:xfrm>
            <a:off x="4245429" y="2616426"/>
            <a:ext cx="7108371"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0C4ED3B9-3CF2-267C-33F3-3B0367F5D067}"/>
              </a:ext>
            </a:extLst>
          </p:cNvPr>
          <p:cNvSpPr txBox="1"/>
          <p:nvPr/>
        </p:nvSpPr>
        <p:spPr>
          <a:xfrm>
            <a:off x="4256546" y="2671310"/>
            <a:ext cx="7310014" cy="369332"/>
          </a:xfrm>
          <a:prstGeom prst="rect">
            <a:avLst/>
          </a:prstGeom>
          <a:noFill/>
        </p:spPr>
        <p:txBody>
          <a:bodyPr wrap="none" rtlCol="0">
            <a:spAutoFit/>
          </a:bodyPr>
          <a:lstStyle/>
          <a:p>
            <a:r>
              <a:rPr lang="en-CA" dirty="0"/>
              <a:t>0 7 14 21 28</a:t>
            </a:r>
          </a:p>
        </p:txBody>
      </p:sp>
      <p:pic>
        <p:nvPicPr>
          <p:cNvPr id="16" name="Picture 15" descr="A black background with a black square&#10;&#10;Description automatically generated with medium confidence">
            <a:extLst>
              <a:ext uri="{FF2B5EF4-FFF2-40B4-BE49-F238E27FC236}">
                <a16:creationId xmlns:a16="http://schemas.microsoft.com/office/drawing/2014/main" id="{FC9543BE-E4AC-DA03-6FA0-F6686517072A}"/>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7179467" y="1486134"/>
            <a:ext cx="622499" cy="622499"/>
          </a:xfrm>
          <a:prstGeom prst="rect">
            <a:avLst/>
          </a:prstGeom>
        </p:spPr>
      </p:pic>
      <p:pic>
        <p:nvPicPr>
          <p:cNvPr id="18" name="Picture 17" descr="A black background with a black square&#10;&#10;Description automatically generated with medium confidence">
            <a:extLst>
              <a:ext uri="{FF2B5EF4-FFF2-40B4-BE49-F238E27FC236}">
                <a16:creationId xmlns:a16="http://schemas.microsoft.com/office/drawing/2014/main" id="{AB7E5D03-02D1-56F5-CF66-3F2F961C7AE0}"/>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7923584" y="1481147"/>
            <a:ext cx="622500" cy="622500"/>
          </a:xfrm>
          <a:prstGeom prst="rect">
            <a:avLst/>
          </a:prstGeom>
        </p:spPr>
      </p:pic>
      <p:sp>
        <p:nvSpPr>
          <p:cNvPr id="19" name="TextBox 18">
            <a:extLst>
              <a:ext uri="{FF2B5EF4-FFF2-40B4-BE49-F238E27FC236}">
                <a16:creationId xmlns:a16="http://schemas.microsoft.com/office/drawing/2014/main" id="{56EA47EE-E212-102E-0501-EE709E491D9A}"/>
              </a:ext>
            </a:extLst>
          </p:cNvPr>
          <p:cNvSpPr txBox="1"/>
          <p:nvPr/>
        </p:nvSpPr>
        <p:spPr>
          <a:xfrm>
            <a:off x="3851159" y="3161994"/>
            <a:ext cx="7820084" cy="4093428"/>
          </a:xfrm>
          <a:prstGeom prst="rect">
            <a:avLst/>
          </a:prstGeom>
          <a:noFill/>
        </p:spPr>
        <p:txBody>
          <a:bodyPr wrap="square" rtlCol="0">
            <a:spAutoFit/>
          </a:bodyPr>
          <a:lstStyle/>
          <a:p>
            <a:pPr marL="285750" indent="-285750">
              <a:buFont typeface="Arial" panose="020B0604020202020204" pitchFamily="34" charset="0"/>
              <a:buChar char="•"/>
            </a:pPr>
            <a:r>
              <a:rPr lang="en-CA" sz="2400" b="1" dirty="0"/>
              <a:t>Suivi pendant 28 jours après la vaccination, prélèvement d'écouvillon, de sérum et de sang total tous les 7 jours pendant 28 </a:t>
            </a:r>
            <a:r>
              <a:rPr lang="en-CA" sz="2400" b="1" dirty="0" err="1"/>
              <a:t>jours</a:t>
            </a:r>
            <a:r>
              <a:rPr lang="en-CA" sz="2400" b="1" dirty="0"/>
              <a:t>.</a:t>
            </a:r>
          </a:p>
          <a:p>
            <a:pPr marL="285750" indent="-285750">
              <a:buFont typeface="Arial" panose="020B0604020202020204" pitchFamily="34" charset="0"/>
              <a:buChar char="•"/>
            </a:pPr>
            <a:r>
              <a:rPr lang="en-CA" sz="2400" b="1" dirty="0"/>
              <a:t>Les porcs témoins sont restés en bonne santé</a:t>
            </a:r>
          </a:p>
          <a:p>
            <a:pPr marL="285750" indent="-285750">
              <a:buFont typeface="Arial" panose="020B0604020202020204" pitchFamily="34" charset="0"/>
              <a:buChar char="•"/>
            </a:pPr>
            <a:r>
              <a:rPr lang="en-CA" sz="2400" b="1" dirty="0"/>
              <a:t>Fièvre apparente chez plusieurs porcs du groupe </a:t>
            </a:r>
            <a:r>
              <a:rPr lang="el-GR" sz="2400" b="1" dirty="0"/>
              <a:t>ASFV-G-ΔI177L</a:t>
            </a:r>
            <a:r>
              <a:rPr lang="en-CA" sz="2400" b="1" dirty="0"/>
              <a:t>, avec un décès au jour 7</a:t>
            </a:r>
          </a:p>
          <a:p>
            <a:pPr marL="285750" indent="-285750">
              <a:buFont typeface="Arial" panose="020B0604020202020204" pitchFamily="34" charset="0"/>
              <a:buChar char="•"/>
            </a:pPr>
            <a:r>
              <a:rPr lang="en-CA" sz="2400" b="1" dirty="0"/>
              <a:t>Un porc a présenté une légère fièvre après la vaccination par (IM) ASFV-G-ΔMGF</a:t>
            </a:r>
          </a:p>
          <a:p>
            <a:pPr marL="285750" indent="-285750">
              <a:buFont typeface="Arial" panose="020B0604020202020204" pitchFamily="34" charset="0"/>
              <a:buChar char="•"/>
            </a:pPr>
            <a:r>
              <a:rPr lang="en-CA" sz="2400" b="1" dirty="0"/>
              <a:t>Jour 28, provocation par le virus recombinant de la peste porcine africaine</a:t>
            </a:r>
          </a:p>
          <a:p>
            <a:pPr marL="285750" indent="-285750">
              <a:buFont typeface="Arial" panose="020B0604020202020204" pitchFamily="34" charset="0"/>
              <a:buChar char="•"/>
            </a:pPr>
            <a:endParaRPr lang="en-CA" sz="2000" b="1" dirty="0"/>
          </a:p>
        </p:txBody>
      </p:sp>
      <p:pic>
        <p:nvPicPr>
          <p:cNvPr id="44" name="Picture 43" descr="A blue syringe and a virus&#10;&#10;Description automatically generated">
            <a:extLst>
              <a:ext uri="{FF2B5EF4-FFF2-40B4-BE49-F238E27FC236}">
                <a16:creationId xmlns:a16="http://schemas.microsoft.com/office/drawing/2014/main" id="{308968F2-6068-4921-8760-D8F5890BBFBE}"/>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1035659" y="1409327"/>
            <a:ext cx="889478" cy="889478"/>
          </a:xfrm>
          <a:prstGeom prst="rect">
            <a:avLst/>
          </a:prstGeom>
        </p:spPr>
      </p:pic>
    </p:spTree>
    <p:extLst>
      <p:ext uri="{BB962C8B-B14F-4D97-AF65-F5344CB8AC3E}">
        <p14:creationId xmlns:p14="http://schemas.microsoft.com/office/powerpoint/2010/main" val="2209899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6DE3D-B6BA-4A81-0D17-83D86E7339CA}"/>
              </a:ext>
            </a:extLst>
          </p:cNvPr>
          <p:cNvSpPr>
            <a:spLocks noGrp="1"/>
          </p:cNvSpPr>
          <p:nvPr>
            <p:ph type="title"/>
          </p:nvPr>
        </p:nvSpPr>
        <p:spPr>
          <a:xfrm>
            <a:off x="364440" y="-485480"/>
            <a:ext cx="10515600" cy="1478384"/>
          </a:xfrm>
        </p:spPr>
        <p:txBody>
          <a:bodyPr>
            <a:normAutofit/>
          </a:bodyPr>
          <a:lstStyle/>
          <a:p>
            <a:r>
              <a:rPr lang="en-US" sz="1600" dirty="0">
                <a:latin typeface="+mn-lt"/>
                <a:hlinkClick r:id="rId3"/>
              </a:rPr>
              <a:t>Les souches vivantes atténuées du génotype II du vaccin contre la peste porcine africaine ne peuvent pas protéger complètement les porcs contre la souche recombinante émergente du génotype I/II du virus de la peste porcine africaine au Vietnam - PubMed</a:t>
            </a:r>
            <a:endParaRPr lang="en-CA" sz="1600" dirty="0"/>
          </a:p>
        </p:txBody>
      </p:sp>
      <p:sp>
        <p:nvSpPr>
          <p:cNvPr id="5" name="Slide Number Placeholder 4">
            <a:extLst>
              <a:ext uri="{FF2B5EF4-FFF2-40B4-BE49-F238E27FC236}">
                <a16:creationId xmlns:a16="http://schemas.microsoft.com/office/drawing/2014/main" id="{1D7B170F-173E-CE54-07D5-DDA1809D0472}"/>
              </a:ext>
            </a:extLst>
          </p:cNvPr>
          <p:cNvSpPr>
            <a:spLocks noGrp="1"/>
          </p:cNvSpPr>
          <p:nvPr>
            <p:ph type="sldNum" sz="quarter" idx="12"/>
          </p:nvPr>
        </p:nvSpPr>
        <p:spPr/>
        <p:txBody>
          <a:bodyPr/>
          <a:lstStyle/>
          <a:p>
            <a:fld id="{C4E7A136-B623-44AA-A653-F7B0DDAA2C31}" type="slidenum">
              <a:rPr lang="en-US" smtClean="0"/>
              <a:t>13</a:t>
            </a:fld>
            <a:endParaRPr lang="en-US" dirty="0"/>
          </a:p>
        </p:txBody>
      </p:sp>
      <p:pic>
        <p:nvPicPr>
          <p:cNvPr id="13" name="Content Placeholder 12" descr="A purple pig with a ribbon&#10;&#10;Description automatically generated">
            <a:extLst>
              <a:ext uri="{FF2B5EF4-FFF2-40B4-BE49-F238E27FC236}">
                <a16:creationId xmlns:a16="http://schemas.microsoft.com/office/drawing/2014/main" id="{771EB969-56A3-CF78-C170-23038F231187}"/>
              </a:ext>
            </a:extLst>
          </p:cNvPr>
          <p:cNvPicPr>
            <a:picLocks noGrp="1" noChangeAspect="1"/>
          </p:cNvPicPr>
          <p:nvPr>
            <p:ph sz="half" idx="1"/>
          </p:nvPr>
        </p:nvPicPr>
        <p:blipFill>
          <a:blip r:embed="rId4" cstate="screen">
            <a:extLst>
              <a:ext uri="{28A0092B-C50C-407E-A947-70E740481C1C}">
                <a14:useLocalDpi xmlns:a14="http://schemas.microsoft.com/office/drawing/2010/main" val="0"/>
              </a:ext>
            </a:extLst>
          </a:blip>
          <a:stretch>
            <a:fillRect/>
          </a:stretch>
        </p:blipFill>
        <p:spPr>
          <a:xfrm>
            <a:off x="10703116" y="1424992"/>
            <a:ext cx="802100" cy="802100"/>
          </a:xfrm>
        </p:spPr>
      </p:pic>
      <p:pic>
        <p:nvPicPr>
          <p:cNvPr id="12" name="Content Placeholder 11" descr="A black background with a black square&#10;&#10;Description automatically generated with medium confidence">
            <a:extLst>
              <a:ext uri="{FF2B5EF4-FFF2-40B4-BE49-F238E27FC236}">
                <a16:creationId xmlns:a16="http://schemas.microsoft.com/office/drawing/2014/main" id="{4D525CD4-8887-3A89-708B-AE9D1897F8AD}"/>
              </a:ext>
            </a:extLst>
          </p:cNvPr>
          <p:cNvPicPr>
            <a:picLocks noGrp="1" noChangeAspect="1"/>
          </p:cNvPicPr>
          <p:nvPr>
            <p:ph sz="half" idx="2"/>
          </p:nvPr>
        </p:nvPicPr>
        <p:blipFill>
          <a:blip r:embed="rId5" cstate="screen">
            <a:extLst>
              <a:ext uri="{28A0092B-C50C-407E-A947-70E740481C1C}">
                <a14:useLocalDpi xmlns:a14="http://schemas.microsoft.com/office/drawing/2010/main" val="0"/>
              </a:ext>
            </a:extLst>
          </a:blip>
          <a:stretch>
            <a:fillRect/>
          </a:stretch>
        </p:blipFill>
        <p:spPr>
          <a:xfrm>
            <a:off x="6551052" y="1072768"/>
            <a:ext cx="667262" cy="667262"/>
          </a:xfrm>
        </p:spPr>
      </p:pic>
      <p:pic>
        <p:nvPicPr>
          <p:cNvPr id="20" name="Content Placeholder 8" descr="A blue pig with a ribbon&#10;&#10;Description automatically generated">
            <a:extLst>
              <a:ext uri="{FF2B5EF4-FFF2-40B4-BE49-F238E27FC236}">
                <a16:creationId xmlns:a16="http://schemas.microsoft.com/office/drawing/2014/main" id="{819968AF-39C5-C132-B001-34F5BA74C5AD}"/>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rot="10312531">
            <a:off x="5169365" y="648974"/>
            <a:ext cx="763929" cy="763929"/>
          </a:xfrm>
          <a:prstGeom prst="rect">
            <a:avLst/>
          </a:prstGeom>
        </p:spPr>
      </p:pic>
      <p:pic>
        <p:nvPicPr>
          <p:cNvPr id="23" name="Content Placeholder 8" descr="A blue pig with a ribbon&#10;&#10;Description automatically generated">
            <a:extLst>
              <a:ext uri="{FF2B5EF4-FFF2-40B4-BE49-F238E27FC236}">
                <a16:creationId xmlns:a16="http://schemas.microsoft.com/office/drawing/2014/main" id="{1F7917A5-8A56-98D6-35D4-30D660090B79}"/>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rot="10220495">
            <a:off x="4916645" y="1953061"/>
            <a:ext cx="763929" cy="763929"/>
          </a:xfrm>
          <a:prstGeom prst="rect">
            <a:avLst/>
          </a:prstGeom>
        </p:spPr>
      </p:pic>
      <p:pic>
        <p:nvPicPr>
          <p:cNvPr id="24" name="Content Placeholder 8" descr="A blue pig with a ribbon&#10;&#10;Description automatically generated">
            <a:extLst>
              <a:ext uri="{FF2B5EF4-FFF2-40B4-BE49-F238E27FC236}">
                <a16:creationId xmlns:a16="http://schemas.microsoft.com/office/drawing/2014/main" id="{392EA8B2-44BB-F498-9FBC-6802C3F1A0B4}"/>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rot="10207367">
            <a:off x="5157455" y="985816"/>
            <a:ext cx="763929" cy="763929"/>
          </a:xfrm>
          <a:prstGeom prst="rect">
            <a:avLst/>
          </a:prstGeom>
        </p:spPr>
      </p:pic>
      <p:pic>
        <p:nvPicPr>
          <p:cNvPr id="25" name="Content Placeholder 8" descr="A blue pig with a ribbon&#10;&#10;Description automatically generated">
            <a:extLst>
              <a:ext uri="{FF2B5EF4-FFF2-40B4-BE49-F238E27FC236}">
                <a16:creationId xmlns:a16="http://schemas.microsoft.com/office/drawing/2014/main" id="{8E808EF6-CD4F-0F9E-650B-38BA0FAA44A7}"/>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rot="10594455">
            <a:off x="5236746" y="1927565"/>
            <a:ext cx="763929" cy="763929"/>
          </a:xfrm>
          <a:prstGeom prst="rect">
            <a:avLst/>
          </a:prstGeom>
        </p:spPr>
      </p:pic>
      <p:pic>
        <p:nvPicPr>
          <p:cNvPr id="26" name="Content Placeholder 8" descr="A blue pig with a ribbon&#10;&#10;Description automatically generated">
            <a:extLst>
              <a:ext uri="{FF2B5EF4-FFF2-40B4-BE49-F238E27FC236}">
                <a16:creationId xmlns:a16="http://schemas.microsoft.com/office/drawing/2014/main" id="{67CA9A92-0541-194D-9FA3-79B2AE4E2D9D}"/>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rot="10321040">
            <a:off x="5213585" y="1578047"/>
            <a:ext cx="763929" cy="763929"/>
          </a:xfrm>
          <a:prstGeom prst="rect">
            <a:avLst/>
          </a:prstGeom>
        </p:spPr>
      </p:pic>
      <p:pic>
        <p:nvPicPr>
          <p:cNvPr id="27" name="Content Placeholder 8" descr="A blue pig with a ribbon&#10;&#10;Description automatically generated">
            <a:extLst>
              <a:ext uri="{FF2B5EF4-FFF2-40B4-BE49-F238E27FC236}">
                <a16:creationId xmlns:a16="http://schemas.microsoft.com/office/drawing/2014/main" id="{B4DE006A-57EA-3230-67B7-4D36BED9D84B}"/>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rot="10129664">
            <a:off x="5236383" y="1285908"/>
            <a:ext cx="763929" cy="763929"/>
          </a:xfrm>
          <a:prstGeom prst="rect">
            <a:avLst/>
          </a:prstGeom>
        </p:spPr>
      </p:pic>
      <p:pic>
        <p:nvPicPr>
          <p:cNvPr id="28" name="Content Placeholder 12" descr="A purple pig with a ribbon&#10;&#10;Description automatically generated">
            <a:extLst>
              <a:ext uri="{FF2B5EF4-FFF2-40B4-BE49-F238E27FC236}">
                <a16:creationId xmlns:a16="http://schemas.microsoft.com/office/drawing/2014/main" id="{653D5516-8908-E3DD-668B-CBCE9052A7F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714302" y="1927419"/>
            <a:ext cx="802100" cy="802100"/>
          </a:xfrm>
          <a:prstGeom prst="rect">
            <a:avLst/>
          </a:prstGeom>
        </p:spPr>
      </p:pic>
      <p:pic>
        <p:nvPicPr>
          <p:cNvPr id="29" name="Content Placeholder 12" descr="A purple pig with a ribbon&#10;&#10;Description automatically generated">
            <a:extLst>
              <a:ext uri="{FF2B5EF4-FFF2-40B4-BE49-F238E27FC236}">
                <a16:creationId xmlns:a16="http://schemas.microsoft.com/office/drawing/2014/main" id="{83BC6282-5E80-4326-C889-82E29B3CC6F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10564634">
            <a:off x="6355762" y="1993806"/>
            <a:ext cx="802100" cy="802100"/>
          </a:xfrm>
          <a:prstGeom prst="rect">
            <a:avLst/>
          </a:prstGeom>
        </p:spPr>
      </p:pic>
      <p:pic>
        <p:nvPicPr>
          <p:cNvPr id="30" name="Content Placeholder 12" descr="A purple pig with a ribbon&#10;&#10;Description automatically generated">
            <a:extLst>
              <a:ext uri="{FF2B5EF4-FFF2-40B4-BE49-F238E27FC236}">
                <a16:creationId xmlns:a16="http://schemas.microsoft.com/office/drawing/2014/main" id="{F5C311A4-0CD8-8B72-0BA5-5FFFA897F6C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10356253">
            <a:off x="8819398" y="1993805"/>
            <a:ext cx="802100" cy="802100"/>
          </a:xfrm>
          <a:prstGeom prst="rect">
            <a:avLst/>
          </a:prstGeom>
        </p:spPr>
      </p:pic>
      <p:pic>
        <p:nvPicPr>
          <p:cNvPr id="31" name="Content Placeholder 12" descr="A purple pig with a ribbon&#10;&#10;Description automatically generated">
            <a:extLst>
              <a:ext uri="{FF2B5EF4-FFF2-40B4-BE49-F238E27FC236}">
                <a16:creationId xmlns:a16="http://schemas.microsoft.com/office/drawing/2014/main" id="{F3409E24-2C32-476C-16AE-EE26C5738EE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10075302">
            <a:off x="8173787" y="1965934"/>
            <a:ext cx="802100" cy="802100"/>
          </a:xfrm>
          <a:prstGeom prst="rect">
            <a:avLst/>
          </a:prstGeom>
        </p:spPr>
      </p:pic>
      <p:pic>
        <p:nvPicPr>
          <p:cNvPr id="15" name="Picture 14" descr="A blue pig with a black background&#10;&#10;Description automatically generated">
            <a:extLst>
              <a:ext uri="{FF2B5EF4-FFF2-40B4-BE49-F238E27FC236}">
                <a16:creationId xmlns:a16="http://schemas.microsoft.com/office/drawing/2014/main" id="{7621CF26-B319-7CAD-5366-B19E52556E5F}"/>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rot="9867950">
            <a:off x="6299002" y="2709317"/>
            <a:ext cx="840895" cy="840895"/>
          </a:xfrm>
          <a:prstGeom prst="rect">
            <a:avLst/>
          </a:prstGeom>
        </p:spPr>
      </p:pic>
      <p:pic>
        <p:nvPicPr>
          <p:cNvPr id="33" name="Picture 32" descr="A blue pig with a black background&#10;&#10;Description automatically generated">
            <a:extLst>
              <a:ext uri="{FF2B5EF4-FFF2-40B4-BE49-F238E27FC236}">
                <a16:creationId xmlns:a16="http://schemas.microsoft.com/office/drawing/2014/main" id="{283A1C81-4BAE-98C8-2ECD-AD7A9E8A0DA2}"/>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rot="10258053">
            <a:off x="5734092" y="3028338"/>
            <a:ext cx="840895" cy="840895"/>
          </a:xfrm>
          <a:prstGeom prst="rect">
            <a:avLst/>
          </a:prstGeom>
        </p:spPr>
      </p:pic>
      <p:pic>
        <p:nvPicPr>
          <p:cNvPr id="34" name="Picture 33" descr="A blue pig with a black background&#10;&#10;Description automatically generated">
            <a:extLst>
              <a:ext uri="{FF2B5EF4-FFF2-40B4-BE49-F238E27FC236}">
                <a16:creationId xmlns:a16="http://schemas.microsoft.com/office/drawing/2014/main" id="{8C6ED0B4-42D0-039E-2251-89EEE40AA40B}"/>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rot="10300641">
            <a:off x="5326306" y="2401956"/>
            <a:ext cx="840895" cy="840895"/>
          </a:xfrm>
          <a:prstGeom prst="rect">
            <a:avLst/>
          </a:prstGeom>
        </p:spPr>
      </p:pic>
      <p:pic>
        <p:nvPicPr>
          <p:cNvPr id="35" name="Picture 34" descr="A blue pig with a black background&#10;&#10;Description automatically generated">
            <a:extLst>
              <a:ext uri="{FF2B5EF4-FFF2-40B4-BE49-F238E27FC236}">
                <a16:creationId xmlns:a16="http://schemas.microsoft.com/office/drawing/2014/main" id="{B11220AF-C300-AA31-338B-5A2B79040E8E}"/>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rot="10272203">
            <a:off x="5285466" y="2675779"/>
            <a:ext cx="840895" cy="840895"/>
          </a:xfrm>
          <a:prstGeom prst="rect">
            <a:avLst/>
          </a:prstGeom>
        </p:spPr>
      </p:pic>
      <p:pic>
        <p:nvPicPr>
          <p:cNvPr id="36" name="Picture 35" descr="A blue pig with a black background&#10;&#10;Description automatically generated">
            <a:extLst>
              <a:ext uri="{FF2B5EF4-FFF2-40B4-BE49-F238E27FC236}">
                <a16:creationId xmlns:a16="http://schemas.microsoft.com/office/drawing/2014/main" id="{5F29CC72-CC9F-1E65-4A17-574132306106}"/>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rot="10056579">
            <a:off x="5783211" y="3278352"/>
            <a:ext cx="840895" cy="840895"/>
          </a:xfrm>
          <a:prstGeom prst="rect">
            <a:avLst/>
          </a:prstGeom>
        </p:spPr>
      </p:pic>
      <p:pic>
        <p:nvPicPr>
          <p:cNvPr id="37" name="Picture 36" descr="A blue pig with a black background&#10;&#10;Description automatically generated">
            <a:extLst>
              <a:ext uri="{FF2B5EF4-FFF2-40B4-BE49-F238E27FC236}">
                <a16:creationId xmlns:a16="http://schemas.microsoft.com/office/drawing/2014/main" id="{B5429513-2220-65AD-0797-4CF7A4E491B8}"/>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rot="11173149">
            <a:off x="6162894" y="2455681"/>
            <a:ext cx="840895" cy="840895"/>
          </a:xfrm>
          <a:prstGeom prst="rect">
            <a:avLst/>
          </a:prstGeom>
        </p:spPr>
      </p:pic>
      <p:sp>
        <p:nvSpPr>
          <p:cNvPr id="40" name="Rectangle 39">
            <a:extLst>
              <a:ext uri="{FF2B5EF4-FFF2-40B4-BE49-F238E27FC236}">
                <a16:creationId xmlns:a16="http://schemas.microsoft.com/office/drawing/2014/main" id="{8AA7E52B-9050-5FCB-3500-48617D952ABF}"/>
              </a:ext>
            </a:extLst>
          </p:cNvPr>
          <p:cNvSpPr/>
          <p:nvPr/>
        </p:nvSpPr>
        <p:spPr>
          <a:xfrm>
            <a:off x="514918" y="994072"/>
            <a:ext cx="3056709" cy="158773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a:extLst>
              <a:ext uri="{FF2B5EF4-FFF2-40B4-BE49-F238E27FC236}">
                <a16:creationId xmlns:a16="http://schemas.microsoft.com/office/drawing/2014/main" id="{085CCFAB-7C61-F5CB-A5EA-9E74183E6391}"/>
              </a:ext>
            </a:extLst>
          </p:cNvPr>
          <p:cNvSpPr/>
          <p:nvPr/>
        </p:nvSpPr>
        <p:spPr>
          <a:xfrm>
            <a:off x="512003" y="2616663"/>
            <a:ext cx="3056709" cy="158773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a:extLst>
              <a:ext uri="{FF2B5EF4-FFF2-40B4-BE49-F238E27FC236}">
                <a16:creationId xmlns:a16="http://schemas.microsoft.com/office/drawing/2014/main" id="{430C8EC0-AFEB-7469-1F2B-C3E2F014431B}"/>
              </a:ext>
            </a:extLst>
          </p:cNvPr>
          <p:cNvSpPr/>
          <p:nvPr/>
        </p:nvSpPr>
        <p:spPr>
          <a:xfrm>
            <a:off x="499769" y="4227514"/>
            <a:ext cx="3056709" cy="158773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Content Placeholder 21">
            <a:extLst>
              <a:ext uri="{FF2B5EF4-FFF2-40B4-BE49-F238E27FC236}">
                <a16:creationId xmlns:a16="http://schemas.microsoft.com/office/drawing/2014/main" id="{3D07C9B9-C718-8594-B2B4-6E104D96C379}"/>
              </a:ext>
            </a:extLst>
          </p:cNvPr>
          <p:cNvSpPr txBox="1">
            <a:spLocks/>
          </p:cNvSpPr>
          <p:nvPr/>
        </p:nvSpPr>
        <p:spPr>
          <a:xfrm>
            <a:off x="10797090" y="1486134"/>
            <a:ext cx="311251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CA" dirty="0"/>
          </a:p>
        </p:txBody>
      </p:sp>
      <p:cxnSp>
        <p:nvCxnSpPr>
          <p:cNvPr id="9" name="Straight Connector 8">
            <a:extLst>
              <a:ext uri="{FF2B5EF4-FFF2-40B4-BE49-F238E27FC236}">
                <a16:creationId xmlns:a16="http://schemas.microsoft.com/office/drawing/2014/main" id="{B6730C9A-B2D5-4807-BBCC-4CD29727672E}"/>
              </a:ext>
            </a:extLst>
          </p:cNvPr>
          <p:cNvCxnSpPr/>
          <p:nvPr/>
        </p:nvCxnSpPr>
        <p:spPr>
          <a:xfrm>
            <a:off x="4245429" y="2616426"/>
            <a:ext cx="7108371"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0C4ED3B9-3CF2-267C-33F3-3B0367F5D067}"/>
              </a:ext>
            </a:extLst>
          </p:cNvPr>
          <p:cNvSpPr txBox="1"/>
          <p:nvPr/>
        </p:nvSpPr>
        <p:spPr>
          <a:xfrm>
            <a:off x="4256546" y="2671310"/>
            <a:ext cx="7310014" cy="369332"/>
          </a:xfrm>
          <a:prstGeom prst="rect">
            <a:avLst/>
          </a:prstGeom>
          <a:noFill/>
        </p:spPr>
        <p:txBody>
          <a:bodyPr wrap="none" rtlCol="0">
            <a:spAutoFit/>
          </a:bodyPr>
          <a:lstStyle/>
          <a:p>
            <a:r>
              <a:rPr lang="en-CA" dirty="0"/>
              <a:t>0 4 7 14 21 28</a:t>
            </a:r>
          </a:p>
        </p:txBody>
      </p:sp>
      <p:pic>
        <p:nvPicPr>
          <p:cNvPr id="16" name="Picture 15" descr="A black background with a black square&#10;&#10;Description automatically generated with medium confidence">
            <a:extLst>
              <a:ext uri="{FF2B5EF4-FFF2-40B4-BE49-F238E27FC236}">
                <a16:creationId xmlns:a16="http://schemas.microsoft.com/office/drawing/2014/main" id="{FC9543BE-E4AC-DA03-6FA0-F6686517072A}"/>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7279123" y="1100136"/>
            <a:ext cx="622499" cy="622499"/>
          </a:xfrm>
          <a:prstGeom prst="rect">
            <a:avLst/>
          </a:prstGeom>
        </p:spPr>
      </p:pic>
      <p:pic>
        <p:nvPicPr>
          <p:cNvPr id="18" name="Picture 17" descr="A black background with a black square&#10;&#10;Description automatically generated with medium confidence">
            <a:extLst>
              <a:ext uri="{FF2B5EF4-FFF2-40B4-BE49-F238E27FC236}">
                <a16:creationId xmlns:a16="http://schemas.microsoft.com/office/drawing/2014/main" id="{AB7E5D03-02D1-56F5-CF66-3F2F961C7AE0}"/>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8023240" y="1095149"/>
            <a:ext cx="622500" cy="622500"/>
          </a:xfrm>
          <a:prstGeom prst="rect">
            <a:avLst/>
          </a:prstGeom>
        </p:spPr>
      </p:pic>
      <p:pic>
        <p:nvPicPr>
          <p:cNvPr id="44" name="Picture 43" descr="A blue syringe and a virus&#10;&#10;Description automatically generated">
            <a:extLst>
              <a:ext uri="{FF2B5EF4-FFF2-40B4-BE49-F238E27FC236}">
                <a16:creationId xmlns:a16="http://schemas.microsoft.com/office/drawing/2014/main" id="{308968F2-6068-4921-8760-D8F5890BBFBE}"/>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4006034" y="1634639"/>
            <a:ext cx="889478" cy="889478"/>
          </a:xfrm>
          <a:prstGeom prst="rect">
            <a:avLst/>
          </a:prstGeom>
        </p:spPr>
      </p:pic>
      <p:sp>
        <p:nvSpPr>
          <p:cNvPr id="4" name="TextBox 3">
            <a:extLst>
              <a:ext uri="{FF2B5EF4-FFF2-40B4-BE49-F238E27FC236}">
                <a16:creationId xmlns:a16="http://schemas.microsoft.com/office/drawing/2014/main" id="{E692B4CF-7227-BF4E-09E6-5816E2343C17}"/>
              </a:ext>
            </a:extLst>
          </p:cNvPr>
          <p:cNvSpPr txBox="1"/>
          <p:nvPr/>
        </p:nvSpPr>
        <p:spPr>
          <a:xfrm>
            <a:off x="593294" y="1367780"/>
            <a:ext cx="2475293" cy="646331"/>
          </a:xfrm>
          <a:prstGeom prst="rect">
            <a:avLst/>
          </a:prstGeom>
          <a:noFill/>
        </p:spPr>
        <p:txBody>
          <a:bodyPr wrap="none" rtlCol="0">
            <a:spAutoFit/>
          </a:bodyPr>
          <a:lstStyle/>
          <a:p>
            <a:r>
              <a:rPr lang="en-CA" dirty="0"/>
              <a:t>Tous ont été retrouvés morts ou </a:t>
            </a:r>
          </a:p>
          <a:p>
            <a:r>
              <a:rPr lang="en-CA" dirty="0"/>
              <a:t>Euthanasiés au 6ème jour</a:t>
            </a:r>
          </a:p>
        </p:txBody>
      </p:sp>
      <p:sp>
        <p:nvSpPr>
          <p:cNvPr id="8" name="TextBox 7">
            <a:extLst>
              <a:ext uri="{FF2B5EF4-FFF2-40B4-BE49-F238E27FC236}">
                <a16:creationId xmlns:a16="http://schemas.microsoft.com/office/drawing/2014/main" id="{8BBA725A-AA8D-9BA3-E2FF-C43075C86994}"/>
              </a:ext>
            </a:extLst>
          </p:cNvPr>
          <p:cNvSpPr txBox="1"/>
          <p:nvPr/>
        </p:nvSpPr>
        <p:spPr>
          <a:xfrm>
            <a:off x="615009" y="4550597"/>
            <a:ext cx="2843727" cy="1200329"/>
          </a:xfrm>
          <a:prstGeom prst="rect">
            <a:avLst/>
          </a:prstGeom>
          <a:noFill/>
        </p:spPr>
        <p:txBody>
          <a:bodyPr wrap="none" rtlCol="0">
            <a:spAutoFit/>
          </a:bodyPr>
          <a:lstStyle/>
          <a:p>
            <a:r>
              <a:rPr lang="en-CA" dirty="0"/>
              <a:t>Des points finaux sans cruauté ont été atteints</a:t>
            </a:r>
          </a:p>
          <a:p>
            <a:r>
              <a:rPr lang="en-CA" dirty="0"/>
              <a:t>2 euthanasiés jour 6</a:t>
            </a:r>
          </a:p>
          <a:p>
            <a:r>
              <a:rPr lang="en-CA" dirty="0"/>
              <a:t>2 euthanasiés jour 7</a:t>
            </a:r>
          </a:p>
          <a:p>
            <a:r>
              <a:rPr lang="en-CA" dirty="0"/>
              <a:t>2 euthanasiés 8</a:t>
            </a:r>
          </a:p>
        </p:txBody>
      </p:sp>
      <p:sp>
        <p:nvSpPr>
          <p:cNvPr id="11" name="TextBox 10">
            <a:extLst>
              <a:ext uri="{FF2B5EF4-FFF2-40B4-BE49-F238E27FC236}">
                <a16:creationId xmlns:a16="http://schemas.microsoft.com/office/drawing/2014/main" id="{35AB2310-598C-95D2-EEFA-86A5453E9636}"/>
              </a:ext>
            </a:extLst>
          </p:cNvPr>
          <p:cNvSpPr txBox="1"/>
          <p:nvPr/>
        </p:nvSpPr>
        <p:spPr>
          <a:xfrm>
            <a:off x="490353" y="2854042"/>
            <a:ext cx="3194721" cy="1138773"/>
          </a:xfrm>
          <a:prstGeom prst="rect">
            <a:avLst/>
          </a:prstGeom>
          <a:noFill/>
        </p:spPr>
        <p:txBody>
          <a:bodyPr wrap="none" rtlCol="0">
            <a:spAutoFit/>
          </a:bodyPr>
          <a:lstStyle/>
          <a:p>
            <a:r>
              <a:rPr lang="en-CA" sz="1700" dirty="0"/>
              <a:t>1 personne retrouvée morte le 9e jour</a:t>
            </a:r>
          </a:p>
          <a:p>
            <a:r>
              <a:rPr lang="en-CA" sz="1700" dirty="0"/>
              <a:t>1 personne retrouvée morte jour 18</a:t>
            </a:r>
          </a:p>
          <a:p>
            <a:r>
              <a:rPr lang="en-CA" sz="1700" dirty="0"/>
              <a:t>1 euthanasié jour 19</a:t>
            </a:r>
          </a:p>
          <a:p>
            <a:r>
              <a:rPr lang="en-CA" sz="1700" dirty="0"/>
              <a:t>2 ont survécu, ont développé une PPA chronique</a:t>
            </a:r>
          </a:p>
        </p:txBody>
      </p:sp>
      <p:sp>
        <p:nvSpPr>
          <p:cNvPr id="17" name="TextBox 16">
            <a:extLst>
              <a:ext uri="{FF2B5EF4-FFF2-40B4-BE49-F238E27FC236}">
                <a16:creationId xmlns:a16="http://schemas.microsoft.com/office/drawing/2014/main" id="{F0A4E679-13BB-5CE3-7AE3-66C3F403D24A}"/>
              </a:ext>
            </a:extLst>
          </p:cNvPr>
          <p:cNvSpPr txBox="1"/>
          <p:nvPr/>
        </p:nvSpPr>
        <p:spPr>
          <a:xfrm>
            <a:off x="461731" y="2580536"/>
            <a:ext cx="1897556" cy="369332"/>
          </a:xfrm>
          <a:prstGeom prst="rect">
            <a:avLst/>
          </a:prstGeom>
          <a:noFill/>
        </p:spPr>
        <p:txBody>
          <a:bodyPr wrap="square">
            <a:spAutoFit/>
          </a:bodyPr>
          <a:lstStyle/>
          <a:p>
            <a:pPr marL="0" indent="0">
              <a:buNone/>
            </a:pPr>
            <a:r>
              <a:rPr lang="en-CA" b="1" dirty="0"/>
              <a:t>ASFV-G-ΔI177L</a:t>
            </a:r>
          </a:p>
        </p:txBody>
      </p:sp>
      <p:sp>
        <p:nvSpPr>
          <p:cNvPr id="22" name="TextBox 21">
            <a:extLst>
              <a:ext uri="{FF2B5EF4-FFF2-40B4-BE49-F238E27FC236}">
                <a16:creationId xmlns:a16="http://schemas.microsoft.com/office/drawing/2014/main" id="{E8608E43-3194-56D3-C27D-55B6997C4671}"/>
              </a:ext>
            </a:extLst>
          </p:cNvPr>
          <p:cNvSpPr txBox="1"/>
          <p:nvPr/>
        </p:nvSpPr>
        <p:spPr>
          <a:xfrm>
            <a:off x="499769" y="4267249"/>
            <a:ext cx="1744667" cy="369332"/>
          </a:xfrm>
          <a:prstGeom prst="rect">
            <a:avLst/>
          </a:prstGeom>
          <a:noFill/>
        </p:spPr>
        <p:txBody>
          <a:bodyPr wrap="square">
            <a:spAutoFit/>
          </a:bodyPr>
          <a:lstStyle/>
          <a:p>
            <a:r>
              <a:rPr lang="en-CA" b="1" dirty="0"/>
              <a:t>ASFV-G-ΔMGF</a:t>
            </a:r>
          </a:p>
        </p:txBody>
      </p:sp>
      <p:sp>
        <p:nvSpPr>
          <p:cNvPr id="38" name="TextBox 37">
            <a:extLst>
              <a:ext uri="{FF2B5EF4-FFF2-40B4-BE49-F238E27FC236}">
                <a16:creationId xmlns:a16="http://schemas.microsoft.com/office/drawing/2014/main" id="{BAA71363-5B43-2F48-FF25-7DBC061CAF10}"/>
              </a:ext>
            </a:extLst>
          </p:cNvPr>
          <p:cNvSpPr txBox="1"/>
          <p:nvPr/>
        </p:nvSpPr>
        <p:spPr>
          <a:xfrm>
            <a:off x="582108" y="1026242"/>
            <a:ext cx="889859" cy="369332"/>
          </a:xfrm>
          <a:prstGeom prst="rect">
            <a:avLst/>
          </a:prstGeom>
          <a:noFill/>
        </p:spPr>
        <p:txBody>
          <a:bodyPr wrap="none" rtlCol="0">
            <a:spAutoFit/>
          </a:bodyPr>
          <a:lstStyle/>
          <a:p>
            <a:r>
              <a:rPr lang="en-CA" b="1" dirty="0"/>
              <a:t>Contrôle</a:t>
            </a:r>
          </a:p>
        </p:txBody>
      </p:sp>
      <p:sp>
        <p:nvSpPr>
          <p:cNvPr id="45" name="TextBox 44">
            <a:extLst>
              <a:ext uri="{FF2B5EF4-FFF2-40B4-BE49-F238E27FC236}">
                <a16:creationId xmlns:a16="http://schemas.microsoft.com/office/drawing/2014/main" id="{673AF93D-78FE-3E60-6445-4E304F81D50F}"/>
              </a:ext>
            </a:extLst>
          </p:cNvPr>
          <p:cNvSpPr txBox="1"/>
          <p:nvPr/>
        </p:nvSpPr>
        <p:spPr>
          <a:xfrm>
            <a:off x="4112570" y="4787286"/>
            <a:ext cx="6955604" cy="1200329"/>
          </a:xfrm>
          <a:prstGeom prst="rect">
            <a:avLst/>
          </a:prstGeom>
          <a:noFill/>
        </p:spPr>
        <p:txBody>
          <a:bodyPr wrap="square">
            <a:spAutoFit/>
          </a:bodyPr>
          <a:lstStyle/>
          <a:p>
            <a:r>
              <a:rPr lang="en-US" sz="2400" dirty="0"/>
              <a:t>Les porcs vaccinés avec l'ASFV-G-ΔMGF ou l'ASFV-G-ΔI177L, lorsqu'ils ont été confrontés au rASFV I/II, ont succombé à l'infection ou ont développé des signes de peste porcine africaine chronique.</a:t>
            </a:r>
            <a:endParaRPr lang="en-CA" sz="2400" dirty="0"/>
          </a:p>
        </p:txBody>
      </p:sp>
    </p:spTree>
    <p:extLst>
      <p:ext uri="{BB962C8B-B14F-4D97-AF65-F5344CB8AC3E}">
        <p14:creationId xmlns:p14="http://schemas.microsoft.com/office/powerpoint/2010/main" val="2296117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471DC9B-64E0-5122-39E2-1EAF52D55595}"/>
              </a:ext>
            </a:extLst>
          </p:cNvPr>
          <p:cNvPicPr>
            <a:picLocks noGrp="1" noChangeAspect="1"/>
          </p:cNvPicPr>
          <p:nvPr>
            <p:ph sz="half" idx="1"/>
          </p:nvPr>
        </p:nvPicPr>
        <p:blipFill>
          <a:blip r:embed="rId3"/>
          <a:stretch>
            <a:fillRect/>
          </a:stretch>
        </p:blipFill>
        <p:spPr>
          <a:xfrm>
            <a:off x="260931" y="1547873"/>
            <a:ext cx="7756420" cy="4063218"/>
          </a:xfrm>
          <a:prstGeom prst="rect">
            <a:avLst/>
          </a:prstGeom>
          <a:ln>
            <a:noFill/>
          </a:ln>
          <a:effectLst>
            <a:outerShdw blurRad="292100" dist="139700" dir="2700000" algn="tl" rotWithShape="0">
              <a:srgbClr val="333333">
                <a:alpha val="65000"/>
              </a:srgbClr>
            </a:outerShdw>
          </a:effectLst>
        </p:spPr>
      </p:pic>
      <p:sp>
        <p:nvSpPr>
          <p:cNvPr id="4" name="Content Placeholder 3">
            <a:extLst>
              <a:ext uri="{FF2B5EF4-FFF2-40B4-BE49-F238E27FC236}">
                <a16:creationId xmlns:a16="http://schemas.microsoft.com/office/drawing/2014/main" id="{1B40F8B0-107D-E690-DB1B-37303A19B011}"/>
              </a:ext>
            </a:extLst>
          </p:cNvPr>
          <p:cNvSpPr>
            <a:spLocks noGrp="1"/>
          </p:cNvSpPr>
          <p:nvPr>
            <p:ph sz="half" idx="2"/>
          </p:nvPr>
        </p:nvSpPr>
        <p:spPr>
          <a:xfrm>
            <a:off x="512366" y="685285"/>
            <a:ext cx="11527972" cy="1619620"/>
          </a:xfrm>
        </p:spPr>
        <p:txBody>
          <a:bodyPr>
            <a:normAutofit/>
          </a:bodyPr>
          <a:lstStyle/>
          <a:p>
            <a:pPr marL="0" indent="0">
              <a:buNone/>
            </a:pPr>
            <a:r>
              <a:rPr lang="en-CA" dirty="0"/>
              <a:t>Deux porcs qui avaient été vaccinés avec l'</a:t>
            </a:r>
            <a:r>
              <a:rPr lang="el-GR" dirty="0"/>
              <a:t>ASFV-G-ΔI177L </a:t>
            </a:r>
            <a:r>
              <a:rPr lang="en-CA" dirty="0"/>
              <a:t>et qui avaient survécu ont développé des signes chroniques de peste porcine africaine.</a:t>
            </a:r>
          </a:p>
        </p:txBody>
      </p:sp>
      <p:sp>
        <p:nvSpPr>
          <p:cNvPr id="5" name="Slide Number Placeholder 4">
            <a:extLst>
              <a:ext uri="{FF2B5EF4-FFF2-40B4-BE49-F238E27FC236}">
                <a16:creationId xmlns:a16="http://schemas.microsoft.com/office/drawing/2014/main" id="{624BEF87-E41B-29BB-7982-E5CBADC82022}"/>
              </a:ext>
            </a:extLst>
          </p:cNvPr>
          <p:cNvSpPr>
            <a:spLocks noGrp="1"/>
          </p:cNvSpPr>
          <p:nvPr>
            <p:ph type="sldNum" sz="quarter" idx="12"/>
          </p:nvPr>
        </p:nvSpPr>
        <p:spPr/>
        <p:txBody>
          <a:bodyPr/>
          <a:lstStyle/>
          <a:p>
            <a:fld id="{C4E7A136-B623-44AA-A653-F7B0DDAA2C31}" type="slidenum">
              <a:rPr lang="en-US" smtClean="0"/>
              <a:t>14</a:t>
            </a:fld>
            <a:endParaRPr lang="en-US"/>
          </a:p>
        </p:txBody>
      </p:sp>
      <p:pic>
        <p:nvPicPr>
          <p:cNvPr id="8" name="Picture 7" descr="A syringe with a needle&#10;&#10;Description automatically generated">
            <a:extLst>
              <a:ext uri="{FF2B5EF4-FFF2-40B4-BE49-F238E27FC236}">
                <a16:creationId xmlns:a16="http://schemas.microsoft.com/office/drawing/2014/main" id="{94FB9A83-4216-9B61-DFF7-939D4CC69C0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318563" y="-60488"/>
            <a:ext cx="1124244" cy="1124244"/>
          </a:xfrm>
          <a:prstGeom prst="rect">
            <a:avLst/>
          </a:prstGeom>
        </p:spPr>
      </p:pic>
      <p:pic>
        <p:nvPicPr>
          <p:cNvPr id="9" name="Content Placeholder 12" descr="A purple pig with a ribbon&#10;&#10;Description automatically generated">
            <a:extLst>
              <a:ext uri="{FF2B5EF4-FFF2-40B4-BE49-F238E27FC236}">
                <a16:creationId xmlns:a16="http://schemas.microsoft.com/office/drawing/2014/main" id="{1F01A79A-D831-AA72-96A7-E45E05ED388C}"/>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11316" y="0"/>
            <a:ext cx="802100" cy="802100"/>
          </a:xfrm>
          <a:prstGeom prst="rect">
            <a:avLst/>
          </a:prstGeom>
        </p:spPr>
      </p:pic>
      <p:sp>
        <p:nvSpPr>
          <p:cNvPr id="10" name="TextBox 9">
            <a:extLst>
              <a:ext uri="{FF2B5EF4-FFF2-40B4-BE49-F238E27FC236}">
                <a16:creationId xmlns:a16="http://schemas.microsoft.com/office/drawing/2014/main" id="{E1CA0860-A4F0-C6BC-D15A-C398A5D8DB5E}"/>
              </a:ext>
            </a:extLst>
          </p:cNvPr>
          <p:cNvSpPr txBox="1"/>
          <p:nvPr/>
        </p:nvSpPr>
        <p:spPr>
          <a:xfrm>
            <a:off x="8171328" y="2551390"/>
            <a:ext cx="3869010" cy="2862322"/>
          </a:xfrm>
          <a:prstGeom prst="rect">
            <a:avLst/>
          </a:prstGeom>
          <a:noFill/>
        </p:spPr>
        <p:txBody>
          <a:bodyPr wrap="square" rtlCol="0">
            <a:spAutoFit/>
          </a:bodyPr>
          <a:lstStyle/>
          <a:p>
            <a:r>
              <a:rPr lang="en-CA" sz="2000" dirty="0"/>
              <a:t>L'espoir d'une vaccination pour lutter contre la peste porcine africaine est menacé, car des souches recombinantes remplaceront le génotype II là où la vaccination a eu lieu.</a:t>
            </a:r>
          </a:p>
          <a:p>
            <a:endParaRPr lang="en-CA" sz="2000" dirty="0"/>
          </a:p>
          <a:p>
            <a:endParaRPr lang="en-CA" sz="2000" dirty="0"/>
          </a:p>
          <a:p>
            <a:r>
              <a:rPr lang="en-CA" sz="2000" dirty="0"/>
              <a:t>Important parce que le risque international de peste porcine africaine restera élevé</a:t>
            </a:r>
          </a:p>
        </p:txBody>
      </p:sp>
    </p:spTree>
    <p:extLst>
      <p:ext uri="{BB962C8B-B14F-4D97-AF65-F5344CB8AC3E}">
        <p14:creationId xmlns:p14="http://schemas.microsoft.com/office/powerpoint/2010/main" val="2148508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E9B9C4B-6E6C-47EF-4FF6-487E4722A0D5}"/>
              </a:ext>
            </a:extLst>
          </p:cNvPr>
          <p:cNvSpPr>
            <a:spLocks noGrp="1"/>
          </p:cNvSpPr>
          <p:nvPr>
            <p:ph sz="half" idx="2"/>
          </p:nvPr>
        </p:nvSpPr>
        <p:spPr>
          <a:xfrm>
            <a:off x="8171727" y="2460675"/>
            <a:ext cx="4020273" cy="3589588"/>
          </a:xfrm>
        </p:spPr>
        <p:txBody>
          <a:bodyPr/>
          <a:lstStyle/>
          <a:p>
            <a:r>
              <a:rPr lang="en-CA" dirty="0"/>
              <a:t>La ligne de tendance des risques est revenue à la ligne de base après le pic dû à SAT-2 au Moyen-Orient l'année dernière.</a:t>
            </a:r>
          </a:p>
        </p:txBody>
      </p:sp>
      <p:sp>
        <p:nvSpPr>
          <p:cNvPr id="2" name="Title 1">
            <a:extLst>
              <a:ext uri="{FF2B5EF4-FFF2-40B4-BE49-F238E27FC236}">
                <a16:creationId xmlns:a16="http://schemas.microsoft.com/office/drawing/2014/main" id="{306CBC4F-B6F1-54A8-1534-E9E51667D89A}"/>
              </a:ext>
            </a:extLst>
          </p:cNvPr>
          <p:cNvSpPr>
            <a:spLocks noGrp="1"/>
          </p:cNvSpPr>
          <p:nvPr>
            <p:ph type="title"/>
          </p:nvPr>
        </p:nvSpPr>
        <p:spPr/>
        <p:txBody>
          <a:bodyPr/>
          <a:lstStyle/>
          <a:p>
            <a:r>
              <a:rPr lang="en-CA" b="1" dirty="0">
                <a:latin typeface="+mn-lt"/>
              </a:rPr>
              <a:t>Fièvre aphteuse - Tendance des risques</a:t>
            </a:r>
          </a:p>
        </p:txBody>
      </p:sp>
      <p:sp>
        <p:nvSpPr>
          <p:cNvPr id="5" name="Slide Number Placeholder 4">
            <a:extLst>
              <a:ext uri="{FF2B5EF4-FFF2-40B4-BE49-F238E27FC236}">
                <a16:creationId xmlns:a16="http://schemas.microsoft.com/office/drawing/2014/main" id="{DF2A89AB-3640-FA45-997A-A6BE8E9F6A79}"/>
              </a:ext>
            </a:extLst>
          </p:cNvPr>
          <p:cNvSpPr>
            <a:spLocks noGrp="1"/>
          </p:cNvSpPr>
          <p:nvPr>
            <p:ph type="sldNum" sz="quarter" idx="12"/>
          </p:nvPr>
        </p:nvSpPr>
        <p:spPr/>
        <p:txBody>
          <a:bodyPr/>
          <a:lstStyle/>
          <a:p>
            <a:fld id="{C4E7A136-B623-44AA-A653-F7B0DDAA2C31}" type="slidenum">
              <a:rPr lang="en-US" smtClean="0"/>
              <a:t>15</a:t>
            </a:fld>
            <a:endParaRPr lang="en-US"/>
          </a:p>
        </p:txBody>
      </p:sp>
      <p:pic>
        <p:nvPicPr>
          <p:cNvPr id="8" name="Content Placeholder 7">
            <a:extLst>
              <a:ext uri="{FF2B5EF4-FFF2-40B4-BE49-F238E27FC236}">
                <a16:creationId xmlns:a16="http://schemas.microsoft.com/office/drawing/2014/main" id="{6982E2EB-A2EF-F1D2-81E8-E4D89616BC94}"/>
              </a:ext>
            </a:extLst>
          </p:cNvPr>
          <p:cNvPicPr>
            <a:picLocks noGrp="1" noChangeAspect="1"/>
          </p:cNvPicPr>
          <p:nvPr>
            <p:ph sz="half" idx="1"/>
          </p:nvPr>
        </p:nvPicPr>
        <p:blipFill>
          <a:blip r:embed="rId3"/>
          <a:stretch>
            <a:fillRect/>
          </a:stretch>
        </p:blipFill>
        <p:spPr>
          <a:xfrm>
            <a:off x="18651" y="1412112"/>
            <a:ext cx="8072052" cy="4690856"/>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7EF7EC93-04F2-80D5-0F85-636A051C1CD4}"/>
              </a:ext>
            </a:extLst>
          </p:cNvPr>
          <p:cNvSpPr txBox="1"/>
          <p:nvPr/>
        </p:nvSpPr>
        <p:spPr>
          <a:xfrm>
            <a:off x="6135903" y="2460675"/>
            <a:ext cx="1144548" cy="923330"/>
          </a:xfrm>
          <a:prstGeom prst="rect">
            <a:avLst/>
          </a:prstGeom>
          <a:noFill/>
        </p:spPr>
        <p:txBody>
          <a:bodyPr wrap="square" rtlCol="0">
            <a:spAutoFit/>
          </a:bodyPr>
          <a:lstStyle/>
          <a:p>
            <a:r>
              <a:rPr lang="en-CA" b="1" dirty="0"/>
              <a:t>SAT-2 au Moyen-Orient</a:t>
            </a:r>
          </a:p>
        </p:txBody>
      </p:sp>
      <p:sp>
        <p:nvSpPr>
          <p:cNvPr id="11" name="TextBox 10">
            <a:extLst>
              <a:ext uri="{FF2B5EF4-FFF2-40B4-BE49-F238E27FC236}">
                <a16:creationId xmlns:a16="http://schemas.microsoft.com/office/drawing/2014/main" id="{B97C65FF-BF65-1D94-CD70-76356AADF295}"/>
              </a:ext>
            </a:extLst>
          </p:cNvPr>
          <p:cNvSpPr txBox="1"/>
          <p:nvPr/>
        </p:nvSpPr>
        <p:spPr>
          <a:xfrm>
            <a:off x="5188735" y="2599175"/>
            <a:ext cx="1144548" cy="584775"/>
          </a:xfrm>
          <a:prstGeom prst="rect">
            <a:avLst/>
          </a:prstGeom>
          <a:noFill/>
        </p:spPr>
        <p:txBody>
          <a:bodyPr wrap="square" rtlCol="0">
            <a:spAutoFit/>
          </a:bodyPr>
          <a:lstStyle/>
          <a:p>
            <a:r>
              <a:rPr lang="en-CA" sz="1600" b="1" dirty="0"/>
              <a:t>Fièvre aphteuse en Indonésie</a:t>
            </a:r>
          </a:p>
        </p:txBody>
      </p:sp>
      <p:sp>
        <p:nvSpPr>
          <p:cNvPr id="22" name="Rectangle 21">
            <a:extLst>
              <a:ext uri="{FF2B5EF4-FFF2-40B4-BE49-F238E27FC236}">
                <a16:creationId xmlns:a16="http://schemas.microsoft.com/office/drawing/2014/main" id="{9175C65F-2BF1-188F-6D04-AEFD88E21A28}"/>
              </a:ext>
            </a:extLst>
          </p:cNvPr>
          <p:cNvSpPr/>
          <p:nvPr/>
        </p:nvSpPr>
        <p:spPr>
          <a:xfrm>
            <a:off x="5254907" y="2292081"/>
            <a:ext cx="841094" cy="3165025"/>
          </a:xfrm>
          <a:prstGeom prst="rect">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Rectangle 20">
            <a:extLst>
              <a:ext uri="{FF2B5EF4-FFF2-40B4-BE49-F238E27FC236}">
                <a16:creationId xmlns:a16="http://schemas.microsoft.com/office/drawing/2014/main" id="{0DB910EB-5381-92EA-E8C1-2DFB86005F1E}"/>
              </a:ext>
            </a:extLst>
          </p:cNvPr>
          <p:cNvSpPr/>
          <p:nvPr/>
        </p:nvSpPr>
        <p:spPr>
          <a:xfrm>
            <a:off x="3750197" y="2280863"/>
            <a:ext cx="841094" cy="3165025"/>
          </a:xfrm>
          <a:prstGeom prst="rect">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0A99D940-62E6-91BC-17A5-D01734DB0B42}"/>
              </a:ext>
            </a:extLst>
          </p:cNvPr>
          <p:cNvSpPr txBox="1"/>
          <p:nvPr/>
        </p:nvSpPr>
        <p:spPr>
          <a:xfrm>
            <a:off x="3806209" y="2599175"/>
            <a:ext cx="1144548" cy="369332"/>
          </a:xfrm>
          <a:prstGeom prst="rect">
            <a:avLst/>
          </a:prstGeom>
          <a:noFill/>
        </p:spPr>
        <p:txBody>
          <a:bodyPr wrap="square" rtlCol="0">
            <a:spAutoFit/>
          </a:bodyPr>
          <a:lstStyle/>
          <a:p>
            <a:r>
              <a:rPr lang="en-CA" b="1" dirty="0"/>
              <a:t>COVID</a:t>
            </a:r>
          </a:p>
        </p:txBody>
      </p:sp>
      <p:sp>
        <p:nvSpPr>
          <p:cNvPr id="23" name="Rectangle 22">
            <a:extLst>
              <a:ext uri="{FF2B5EF4-FFF2-40B4-BE49-F238E27FC236}">
                <a16:creationId xmlns:a16="http://schemas.microsoft.com/office/drawing/2014/main" id="{62A534F4-1C3D-4319-E94B-A32CE3429BFC}"/>
              </a:ext>
            </a:extLst>
          </p:cNvPr>
          <p:cNvSpPr/>
          <p:nvPr/>
        </p:nvSpPr>
        <p:spPr>
          <a:xfrm>
            <a:off x="6177025" y="2280862"/>
            <a:ext cx="766824" cy="3165025"/>
          </a:xfrm>
          <a:prstGeom prst="rect">
            <a:avLst/>
          </a:prstGeom>
          <a:solidFill>
            <a:schemeClr val="accent3">
              <a:lumMod val="75000"/>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692444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6C3B91F-763B-D57F-48D9-AF2643F2A864}"/>
              </a:ext>
            </a:extLst>
          </p:cNvPr>
          <p:cNvSpPr>
            <a:spLocks noGrp="1"/>
          </p:cNvSpPr>
          <p:nvPr>
            <p:ph type="title"/>
          </p:nvPr>
        </p:nvSpPr>
        <p:spPr/>
        <p:txBody>
          <a:bodyPr/>
          <a:lstStyle/>
          <a:p>
            <a:r>
              <a:rPr lang="en-CA" b="1" dirty="0">
                <a:latin typeface="+mn-lt"/>
              </a:rPr>
              <a:t>Cas de fièvre aphteuse</a:t>
            </a:r>
          </a:p>
        </p:txBody>
      </p:sp>
      <p:pic>
        <p:nvPicPr>
          <p:cNvPr id="7" name="Content Placeholder 6">
            <a:extLst>
              <a:ext uri="{FF2B5EF4-FFF2-40B4-BE49-F238E27FC236}">
                <a16:creationId xmlns:a16="http://schemas.microsoft.com/office/drawing/2014/main" id="{9932CB8E-69A6-6D93-CAA7-953C3F908DA1}"/>
              </a:ext>
            </a:extLst>
          </p:cNvPr>
          <p:cNvPicPr>
            <a:picLocks noGrp="1" noChangeAspect="1"/>
          </p:cNvPicPr>
          <p:nvPr>
            <p:ph sz="half" idx="1"/>
          </p:nvPr>
        </p:nvPicPr>
        <p:blipFill>
          <a:blip r:embed="rId3"/>
          <a:stretch>
            <a:fillRect/>
          </a:stretch>
        </p:blipFill>
        <p:spPr>
          <a:xfrm>
            <a:off x="41607" y="1535717"/>
            <a:ext cx="7124601" cy="5185773"/>
          </a:xfrm>
        </p:spPr>
      </p:pic>
      <p:sp>
        <p:nvSpPr>
          <p:cNvPr id="4" name="Content Placeholder 3">
            <a:extLst>
              <a:ext uri="{FF2B5EF4-FFF2-40B4-BE49-F238E27FC236}">
                <a16:creationId xmlns:a16="http://schemas.microsoft.com/office/drawing/2014/main" id="{F9F0C421-E55F-2166-C202-135EA4236133}"/>
              </a:ext>
            </a:extLst>
          </p:cNvPr>
          <p:cNvSpPr>
            <a:spLocks noGrp="1"/>
          </p:cNvSpPr>
          <p:nvPr>
            <p:ph sz="half" idx="2"/>
          </p:nvPr>
        </p:nvSpPr>
        <p:spPr>
          <a:xfrm>
            <a:off x="7560649" y="1535717"/>
            <a:ext cx="4291263" cy="4351338"/>
          </a:xfrm>
        </p:spPr>
        <p:txBody>
          <a:bodyPr>
            <a:normAutofit fontScale="92500" lnSpcReduction="10000"/>
          </a:bodyPr>
          <a:lstStyle/>
          <a:p>
            <a:r>
              <a:rPr lang="en-CA" dirty="0"/>
              <a:t>20 cas au troisième trimestre</a:t>
            </a:r>
          </a:p>
          <a:p>
            <a:pPr lvl="1"/>
            <a:r>
              <a:rPr lang="en-CA" dirty="0"/>
              <a:t>17 Afrique</a:t>
            </a:r>
          </a:p>
          <a:p>
            <a:pPr lvl="2"/>
            <a:r>
              <a:rPr lang="en-CA" dirty="0"/>
              <a:t>S. Afrique SAT-3</a:t>
            </a:r>
          </a:p>
          <a:p>
            <a:pPr lvl="2"/>
            <a:r>
              <a:rPr lang="en-CA" dirty="0"/>
              <a:t>Mozambique SAT-1 + non identifié</a:t>
            </a:r>
          </a:p>
          <a:p>
            <a:pPr lvl="1"/>
            <a:r>
              <a:rPr lang="en-CA" dirty="0"/>
              <a:t>3 Asie</a:t>
            </a:r>
          </a:p>
          <a:p>
            <a:pPr lvl="2"/>
            <a:r>
              <a:rPr lang="en-CA" dirty="0"/>
              <a:t>Chine O + non identifié</a:t>
            </a:r>
          </a:p>
          <a:p>
            <a:pPr lvl="2"/>
            <a:r>
              <a:rPr lang="en-CA" dirty="0"/>
              <a:t>Turquie A</a:t>
            </a:r>
          </a:p>
          <a:p>
            <a:r>
              <a:rPr lang="en-CA" dirty="0"/>
              <a:t>10 jusqu'à présent au quatrième trimestre en Asie</a:t>
            </a:r>
          </a:p>
          <a:p>
            <a:pPr lvl="2"/>
            <a:r>
              <a:rPr lang="en-CA" dirty="0"/>
              <a:t>Indonésie non identifié</a:t>
            </a:r>
          </a:p>
          <a:p>
            <a:pPr lvl="2"/>
            <a:r>
              <a:rPr lang="en-CA" dirty="0"/>
              <a:t>Chine O</a:t>
            </a:r>
          </a:p>
        </p:txBody>
      </p:sp>
      <p:sp>
        <p:nvSpPr>
          <p:cNvPr id="5" name="Slide Number Placeholder 4">
            <a:extLst>
              <a:ext uri="{FF2B5EF4-FFF2-40B4-BE49-F238E27FC236}">
                <a16:creationId xmlns:a16="http://schemas.microsoft.com/office/drawing/2014/main" id="{29B9F51D-5907-F509-BA40-A27CC6005AAD}"/>
              </a:ext>
            </a:extLst>
          </p:cNvPr>
          <p:cNvSpPr>
            <a:spLocks noGrp="1"/>
          </p:cNvSpPr>
          <p:nvPr>
            <p:ph type="sldNum" sz="quarter" idx="12"/>
          </p:nvPr>
        </p:nvSpPr>
        <p:spPr/>
        <p:txBody>
          <a:bodyPr/>
          <a:lstStyle/>
          <a:p>
            <a:fld id="{C4E7A136-B623-44AA-A653-F7B0DDAA2C31}" type="slidenum">
              <a:rPr lang="en-US" smtClean="0"/>
              <a:t>16</a:t>
            </a:fld>
            <a:endParaRPr lang="en-US"/>
          </a:p>
        </p:txBody>
      </p:sp>
    </p:spTree>
    <p:extLst>
      <p:ext uri="{BB962C8B-B14F-4D97-AF65-F5344CB8AC3E}">
        <p14:creationId xmlns:p14="http://schemas.microsoft.com/office/powerpoint/2010/main" val="1642397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D08B8-F15C-B834-A710-A2F114C80650}"/>
              </a:ext>
            </a:extLst>
          </p:cNvPr>
          <p:cNvSpPr>
            <a:spLocks noGrp="1"/>
          </p:cNvSpPr>
          <p:nvPr>
            <p:ph type="title"/>
          </p:nvPr>
        </p:nvSpPr>
        <p:spPr>
          <a:xfrm>
            <a:off x="838200" y="136510"/>
            <a:ext cx="10515600" cy="1090548"/>
          </a:xfrm>
        </p:spPr>
        <p:txBody>
          <a:bodyPr/>
          <a:lstStyle/>
          <a:p>
            <a:r>
              <a:rPr lang="en-CA" b="1" dirty="0">
                <a:latin typeface="+mn-lt"/>
              </a:rPr>
              <a:t>Cas notables de fièvre aphteuse T3</a:t>
            </a:r>
          </a:p>
        </p:txBody>
      </p:sp>
      <p:pic>
        <p:nvPicPr>
          <p:cNvPr id="7" name="Content Placeholder 6">
            <a:extLst>
              <a:ext uri="{FF2B5EF4-FFF2-40B4-BE49-F238E27FC236}">
                <a16:creationId xmlns:a16="http://schemas.microsoft.com/office/drawing/2014/main" id="{249EB561-21F7-AA7C-55E7-320254434A91}"/>
              </a:ext>
            </a:extLst>
          </p:cNvPr>
          <p:cNvPicPr>
            <a:picLocks noGrp="1" noChangeAspect="1"/>
          </p:cNvPicPr>
          <p:nvPr>
            <p:ph sz="half" idx="1"/>
          </p:nvPr>
        </p:nvPicPr>
        <p:blipFill>
          <a:blip r:embed="rId2"/>
          <a:stretch>
            <a:fillRect/>
          </a:stretch>
        </p:blipFill>
        <p:spPr>
          <a:xfrm>
            <a:off x="169083" y="903892"/>
            <a:ext cx="7590671" cy="5153470"/>
          </a:xfrm>
        </p:spPr>
      </p:pic>
      <p:sp>
        <p:nvSpPr>
          <p:cNvPr id="4" name="Content Placeholder 3">
            <a:extLst>
              <a:ext uri="{FF2B5EF4-FFF2-40B4-BE49-F238E27FC236}">
                <a16:creationId xmlns:a16="http://schemas.microsoft.com/office/drawing/2014/main" id="{4771898B-7F58-2E2C-F335-22C616F430D8}"/>
              </a:ext>
            </a:extLst>
          </p:cNvPr>
          <p:cNvSpPr>
            <a:spLocks noGrp="1"/>
          </p:cNvSpPr>
          <p:nvPr>
            <p:ph sz="half" idx="2"/>
          </p:nvPr>
        </p:nvSpPr>
        <p:spPr>
          <a:xfrm>
            <a:off x="7824486" y="1339404"/>
            <a:ext cx="4291314" cy="5269740"/>
          </a:xfrm>
        </p:spPr>
        <p:txBody>
          <a:bodyPr/>
          <a:lstStyle/>
          <a:p>
            <a:r>
              <a:rPr lang="en-CA" dirty="0"/>
              <a:t>Sérotype A en Turquie (1</a:t>
            </a:r>
            <a:r>
              <a:rPr lang="en-CA" baseline="30000" dirty="0"/>
              <a:t>st</a:t>
            </a:r>
            <a:r>
              <a:rPr lang="en-CA" dirty="0"/>
              <a:t> fois en 6 ans)</a:t>
            </a:r>
          </a:p>
          <a:p>
            <a:endParaRPr lang="en-CA" dirty="0"/>
          </a:p>
          <a:p>
            <a:r>
              <a:rPr lang="en-CA" dirty="0"/>
              <a:t>SAT-2/XIV pas de nouveaux pays mais des cas en cours en </a:t>
            </a:r>
            <a:r>
              <a:rPr lang="en-CA" dirty="0" err="1"/>
              <a:t>Turquie </a:t>
            </a:r>
            <a:r>
              <a:rPr lang="en-CA" dirty="0"/>
              <a:t>et en Irak, mais pas de nouveaux pays.</a:t>
            </a:r>
          </a:p>
          <a:p>
            <a:endParaRPr lang="en-CA" dirty="0"/>
          </a:p>
          <a:p>
            <a:r>
              <a:rPr lang="en-CA" dirty="0"/>
              <a:t>Mouvements fréquents du pool 4 vers le pool 3</a:t>
            </a:r>
          </a:p>
        </p:txBody>
      </p:sp>
      <p:sp>
        <p:nvSpPr>
          <p:cNvPr id="5" name="Slide Number Placeholder 4">
            <a:extLst>
              <a:ext uri="{FF2B5EF4-FFF2-40B4-BE49-F238E27FC236}">
                <a16:creationId xmlns:a16="http://schemas.microsoft.com/office/drawing/2014/main" id="{ED1F6BA1-BD37-F161-D3FA-7F451B98CB16}"/>
              </a:ext>
            </a:extLst>
          </p:cNvPr>
          <p:cNvSpPr>
            <a:spLocks noGrp="1"/>
          </p:cNvSpPr>
          <p:nvPr>
            <p:ph type="sldNum" sz="quarter" idx="12"/>
          </p:nvPr>
        </p:nvSpPr>
        <p:spPr/>
        <p:txBody>
          <a:bodyPr/>
          <a:lstStyle/>
          <a:p>
            <a:fld id="{C4E7A136-B623-44AA-A653-F7B0DDAA2C31}" type="slidenum">
              <a:rPr lang="en-US" smtClean="0"/>
              <a:t>17</a:t>
            </a:fld>
            <a:endParaRPr lang="en-US"/>
          </a:p>
        </p:txBody>
      </p:sp>
      <p:sp>
        <p:nvSpPr>
          <p:cNvPr id="9" name="TextBox 8">
            <a:extLst>
              <a:ext uri="{FF2B5EF4-FFF2-40B4-BE49-F238E27FC236}">
                <a16:creationId xmlns:a16="http://schemas.microsoft.com/office/drawing/2014/main" id="{5B039F32-4F59-7F7A-99A3-62CD0584BFED}"/>
              </a:ext>
            </a:extLst>
          </p:cNvPr>
          <p:cNvSpPr txBox="1"/>
          <p:nvPr/>
        </p:nvSpPr>
        <p:spPr>
          <a:xfrm>
            <a:off x="964714" y="6081451"/>
            <a:ext cx="6097772" cy="646331"/>
          </a:xfrm>
          <a:prstGeom prst="rect">
            <a:avLst/>
          </a:prstGeom>
          <a:noFill/>
        </p:spPr>
        <p:txBody>
          <a:bodyPr wrap="square">
            <a:spAutoFit/>
          </a:bodyPr>
          <a:lstStyle/>
          <a:p>
            <a:r>
              <a:rPr lang="en-US" dirty="0">
                <a:hlinkClick r:id="rId3"/>
              </a:rPr>
              <a:t>Rapports des laboratoires de référence | Laboratoire mondial de référence pour la fièvre aphteuse</a:t>
            </a:r>
            <a:endParaRPr lang="en-CA" dirty="0"/>
          </a:p>
        </p:txBody>
      </p:sp>
    </p:spTree>
    <p:extLst>
      <p:ext uri="{BB962C8B-B14F-4D97-AF65-F5344CB8AC3E}">
        <p14:creationId xmlns:p14="http://schemas.microsoft.com/office/powerpoint/2010/main" val="2550610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9D4FE-B52E-3741-9C18-FCB3B44C182E}"/>
              </a:ext>
            </a:extLst>
          </p:cNvPr>
          <p:cNvSpPr>
            <a:spLocks noGrp="1"/>
          </p:cNvSpPr>
          <p:nvPr>
            <p:ph type="title"/>
          </p:nvPr>
        </p:nvSpPr>
        <p:spPr/>
        <p:txBody>
          <a:bodyPr>
            <a:normAutofit/>
          </a:bodyPr>
          <a:lstStyle/>
          <a:p>
            <a:r>
              <a:rPr lang="en-US" sz="3600" dirty="0">
                <a:latin typeface="+mn-lt"/>
                <a:hlinkClick r:id="rId3"/>
              </a:rPr>
              <a:t>Un vaccin contre la fièvre aphteuse : une victoire pour l'Afrique de l'Est</a:t>
            </a:r>
            <a:endParaRPr lang="en-CA" sz="3600" dirty="0">
              <a:latin typeface="+mn-lt"/>
            </a:endParaRPr>
          </a:p>
        </p:txBody>
      </p:sp>
      <p:sp>
        <p:nvSpPr>
          <p:cNvPr id="3" name="Content Placeholder 2">
            <a:extLst>
              <a:ext uri="{FF2B5EF4-FFF2-40B4-BE49-F238E27FC236}">
                <a16:creationId xmlns:a16="http://schemas.microsoft.com/office/drawing/2014/main" id="{1526B9F0-98AC-2738-4721-13AD5A027F26}"/>
              </a:ext>
            </a:extLst>
          </p:cNvPr>
          <p:cNvSpPr>
            <a:spLocks noGrp="1"/>
          </p:cNvSpPr>
          <p:nvPr>
            <p:ph sz="half" idx="1"/>
          </p:nvPr>
        </p:nvSpPr>
        <p:spPr/>
        <p:txBody>
          <a:bodyPr>
            <a:normAutofit fontScale="92500" lnSpcReduction="20000"/>
          </a:bodyPr>
          <a:lstStyle/>
          <a:p>
            <a:r>
              <a:rPr lang="en-US" b="0" i="0" dirty="0">
                <a:solidFill>
                  <a:srgbClr val="000000"/>
                </a:solidFill>
                <a:effectLst/>
                <a:latin typeface="CaeciliaCom-55Roman"/>
              </a:rPr>
              <a:t>Le vaccin a été développé dans le cadre du projet </a:t>
            </a:r>
            <a:r>
              <a:rPr lang="en-US" b="0" i="0" dirty="0" err="1">
                <a:solidFill>
                  <a:srgbClr val="000000"/>
                </a:solidFill>
                <a:effectLst/>
                <a:latin typeface="CaeciliaCom-55Roman"/>
              </a:rPr>
              <a:t>AgResults </a:t>
            </a:r>
            <a:r>
              <a:rPr lang="en-US" b="0" i="0" dirty="0">
                <a:solidFill>
                  <a:srgbClr val="000000"/>
                </a:solidFill>
                <a:effectLst/>
                <a:latin typeface="CaeciliaCom-55Roman"/>
              </a:rPr>
              <a:t>Vaccine Challenge, </a:t>
            </a:r>
          </a:p>
          <a:p>
            <a:r>
              <a:rPr lang="en-US" b="0" i="0" dirty="0">
                <a:solidFill>
                  <a:srgbClr val="000000"/>
                </a:solidFill>
                <a:effectLst/>
                <a:latin typeface="CaeciliaCom-55Roman"/>
              </a:rPr>
              <a:t>Un concours d'une durée de huit ans et d'un montant de 17,34 millions de dollars US, organisé par l'organisation caritative </a:t>
            </a:r>
            <a:r>
              <a:rPr lang="en-US" b="0" i="0" dirty="0">
                <a:solidFill>
                  <a:srgbClr val="000000"/>
                </a:solidFill>
                <a:effectLst/>
                <a:latin typeface="CaeciliaCom-55Roman"/>
                <a:hlinkClick r:id="rId4"/>
              </a:rPr>
              <a:t>GALVmed</a:t>
            </a:r>
            <a:r>
              <a:rPr lang="en-US" b="0" i="0" dirty="0">
                <a:solidFill>
                  <a:srgbClr val="000000"/>
                </a:solidFill>
                <a:effectLst/>
                <a:latin typeface="CaeciliaCom-55Roman"/>
              </a:rPr>
              <a:t>, spécialisée dans l'élevage de bétail, vise à récompenser les résultats obtenus.</a:t>
            </a:r>
            <a:endParaRPr lang="en-CA" dirty="0"/>
          </a:p>
        </p:txBody>
      </p:sp>
      <p:sp>
        <p:nvSpPr>
          <p:cNvPr id="4" name="Content Placeholder 3">
            <a:extLst>
              <a:ext uri="{FF2B5EF4-FFF2-40B4-BE49-F238E27FC236}">
                <a16:creationId xmlns:a16="http://schemas.microsoft.com/office/drawing/2014/main" id="{782CEDE8-538C-4F06-2238-8E45185638DD}"/>
              </a:ext>
            </a:extLst>
          </p:cNvPr>
          <p:cNvSpPr>
            <a:spLocks noGrp="1"/>
          </p:cNvSpPr>
          <p:nvPr>
            <p:ph sz="half" idx="2"/>
          </p:nvPr>
        </p:nvSpPr>
        <p:spPr/>
        <p:txBody>
          <a:bodyPr>
            <a:normAutofit fontScale="92500" lnSpcReduction="20000"/>
          </a:bodyPr>
          <a:lstStyle/>
          <a:p>
            <a:pPr algn="l"/>
            <a:r>
              <a:rPr lang="en-US" b="0" i="0" dirty="0">
                <a:solidFill>
                  <a:srgbClr val="000000"/>
                </a:solidFill>
                <a:effectLst/>
                <a:latin typeface="CaeciliaCom-55Roman"/>
              </a:rPr>
              <a:t>Le vaccin quadrivalent, fabriqué par la société Biopharma basée au Maroc</a:t>
            </a:r>
          </a:p>
          <a:p>
            <a:pPr algn="l"/>
            <a:r>
              <a:rPr lang="en-US" b="0" i="0" dirty="0">
                <a:solidFill>
                  <a:srgbClr val="000000"/>
                </a:solidFill>
                <a:effectLst/>
                <a:latin typeface="CaeciliaCom-55Roman"/>
              </a:rPr>
              <a:t>Vaccin </a:t>
            </a:r>
            <a:r>
              <a:rPr lang="en-US" dirty="0">
                <a:solidFill>
                  <a:srgbClr val="000000"/>
                </a:solidFill>
                <a:latin typeface="CaeciliaCom-55Roman"/>
              </a:rPr>
              <a:t>contre les </a:t>
            </a:r>
            <a:r>
              <a:rPr lang="en-US" b="0" i="0" dirty="0">
                <a:solidFill>
                  <a:srgbClr val="000000"/>
                </a:solidFill>
                <a:effectLst/>
                <a:latin typeface="CaeciliaCom-55Roman"/>
              </a:rPr>
              <a:t>virus O, A, SAT1 et SAT2, dont on sait qu'ils circulent en Afrique de l'Est.</a:t>
            </a:r>
          </a:p>
          <a:p>
            <a:pPr algn="l"/>
            <a:r>
              <a:rPr lang="en-US" b="0" i="0" dirty="0">
                <a:solidFill>
                  <a:srgbClr val="000000"/>
                </a:solidFill>
                <a:effectLst/>
                <a:latin typeface="CaeciliaCom-55Roman"/>
              </a:rPr>
              <a:t>Il s'agit du premier vaccin quadrivalent contre la fièvre aphteuse à être enregistré dans la région.</a:t>
            </a:r>
          </a:p>
          <a:p>
            <a:pPr algn="l"/>
            <a:r>
              <a:rPr lang="en-US" dirty="0">
                <a:solidFill>
                  <a:srgbClr val="000000"/>
                </a:solidFill>
                <a:latin typeface="CaeciliaCom-55Roman"/>
              </a:rPr>
              <a:t>Toute diminution de l'activité de la fièvre aphteuse dans les zones d'endémie signifie que la charge virale mondiale diminuera et que notre propre risque d'introduction sera moindre</a:t>
            </a:r>
            <a:endParaRPr lang="en-US" b="0" i="0" dirty="0">
              <a:solidFill>
                <a:srgbClr val="000000"/>
              </a:solidFill>
              <a:effectLst/>
              <a:latin typeface="CaeciliaCom-55Roman"/>
            </a:endParaRPr>
          </a:p>
        </p:txBody>
      </p:sp>
      <p:sp>
        <p:nvSpPr>
          <p:cNvPr id="5" name="Slide Number Placeholder 4">
            <a:extLst>
              <a:ext uri="{FF2B5EF4-FFF2-40B4-BE49-F238E27FC236}">
                <a16:creationId xmlns:a16="http://schemas.microsoft.com/office/drawing/2014/main" id="{B6BF2D31-710E-332D-81B4-87F172FA1F7D}"/>
              </a:ext>
            </a:extLst>
          </p:cNvPr>
          <p:cNvSpPr>
            <a:spLocks noGrp="1"/>
          </p:cNvSpPr>
          <p:nvPr>
            <p:ph type="sldNum" sz="quarter" idx="12"/>
          </p:nvPr>
        </p:nvSpPr>
        <p:spPr/>
        <p:txBody>
          <a:bodyPr/>
          <a:lstStyle/>
          <a:p>
            <a:fld id="{C4E7A136-B623-44AA-A653-F7B0DDAA2C31}" type="slidenum">
              <a:rPr lang="en-US" smtClean="0"/>
              <a:t>18</a:t>
            </a:fld>
            <a:endParaRPr lang="en-US"/>
          </a:p>
        </p:txBody>
      </p:sp>
      <p:pic>
        <p:nvPicPr>
          <p:cNvPr id="8" name="Picture 7">
            <a:extLst>
              <a:ext uri="{FF2B5EF4-FFF2-40B4-BE49-F238E27FC236}">
                <a16:creationId xmlns:a16="http://schemas.microsoft.com/office/drawing/2014/main" id="{5BCF24A6-4402-D3E8-9F14-97780F1694A7}"/>
              </a:ext>
            </a:extLst>
          </p:cNvPr>
          <p:cNvPicPr>
            <a:picLocks noChangeAspect="1"/>
          </p:cNvPicPr>
          <p:nvPr/>
        </p:nvPicPr>
        <p:blipFill>
          <a:blip r:embed="rId5"/>
          <a:stretch>
            <a:fillRect/>
          </a:stretch>
        </p:blipFill>
        <p:spPr>
          <a:xfrm>
            <a:off x="1121805" y="4970401"/>
            <a:ext cx="3835597" cy="1206562"/>
          </a:xfrm>
          <a:prstGeom prst="rect">
            <a:avLst/>
          </a:prstGeom>
        </p:spPr>
      </p:pic>
    </p:spTree>
    <p:extLst>
      <p:ext uri="{BB962C8B-B14F-4D97-AF65-F5344CB8AC3E}">
        <p14:creationId xmlns:p14="http://schemas.microsoft.com/office/powerpoint/2010/main" val="3481912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955B2-CAE3-FAC4-B2E2-12658B82E223}"/>
              </a:ext>
            </a:extLst>
          </p:cNvPr>
          <p:cNvSpPr>
            <a:spLocks noGrp="1"/>
          </p:cNvSpPr>
          <p:nvPr>
            <p:ph type="title"/>
          </p:nvPr>
        </p:nvSpPr>
        <p:spPr/>
        <p:txBody>
          <a:bodyPr/>
          <a:lstStyle/>
          <a:p>
            <a:r>
              <a:rPr lang="en-CA" b="1" dirty="0">
                <a:latin typeface="+mn-lt"/>
              </a:rPr>
              <a:t>IAHP chez 2 porcs en Oregon</a:t>
            </a:r>
          </a:p>
        </p:txBody>
      </p:sp>
      <p:sp>
        <p:nvSpPr>
          <p:cNvPr id="3" name="Content Placeholder 2">
            <a:extLst>
              <a:ext uri="{FF2B5EF4-FFF2-40B4-BE49-F238E27FC236}">
                <a16:creationId xmlns:a16="http://schemas.microsoft.com/office/drawing/2014/main" id="{E38E7F99-3B85-3E3D-83CA-6809DE608159}"/>
              </a:ext>
            </a:extLst>
          </p:cNvPr>
          <p:cNvSpPr>
            <a:spLocks noGrp="1"/>
          </p:cNvSpPr>
          <p:nvPr>
            <p:ph sz="half" idx="1"/>
          </p:nvPr>
        </p:nvSpPr>
        <p:spPr/>
        <p:txBody>
          <a:bodyPr>
            <a:normAutofit fontScale="92500" lnSpcReduction="20000"/>
          </a:bodyPr>
          <a:lstStyle/>
          <a:p>
            <a:r>
              <a:rPr lang="en-CA" dirty="0"/>
              <a:t>Petite ferme</a:t>
            </a:r>
          </a:p>
          <a:p>
            <a:r>
              <a:rPr lang="en-CA" dirty="0"/>
              <a:t>Les porcs cohabitent avec les volailles, partagent l'équipement, l'eau, </a:t>
            </a:r>
            <a:r>
              <a:rPr lang="en-CA" dirty="0" err="1"/>
              <a:t>etc</a:t>
            </a:r>
            <a:r>
              <a:rPr lang="en-CA" dirty="0"/>
              <a:t>.</a:t>
            </a:r>
          </a:p>
          <a:p>
            <a:r>
              <a:rPr lang="en-CA" dirty="0"/>
              <a:t>5 porcs sur le site (tous détruits)</a:t>
            </a:r>
          </a:p>
          <a:p>
            <a:r>
              <a:rPr lang="en-CA" dirty="0"/>
              <a:t>Pas de maladie clinique</a:t>
            </a:r>
          </a:p>
          <a:p>
            <a:r>
              <a:rPr lang="en-CA" dirty="0"/>
              <a:t>2 confirmés positifs avec une faible charge virale</a:t>
            </a:r>
          </a:p>
          <a:p>
            <a:r>
              <a:rPr lang="en-CA" dirty="0"/>
              <a:t>Génotype D1.2 provenant d'oiseaux sauvages des environs</a:t>
            </a:r>
          </a:p>
        </p:txBody>
      </p:sp>
      <p:sp>
        <p:nvSpPr>
          <p:cNvPr id="4" name="Content Placeholder 3">
            <a:extLst>
              <a:ext uri="{FF2B5EF4-FFF2-40B4-BE49-F238E27FC236}">
                <a16:creationId xmlns:a16="http://schemas.microsoft.com/office/drawing/2014/main" id="{F7AC57DB-B8D8-7ADB-3913-44F080EA6FAD}"/>
              </a:ext>
            </a:extLst>
          </p:cNvPr>
          <p:cNvSpPr>
            <a:spLocks noGrp="1"/>
          </p:cNvSpPr>
          <p:nvPr>
            <p:ph sz="half" idx="2"/>
          </p:nvPr>
        </p:nvSpPr>
        <p:spPr/>
        <p:txBody>
          <a:bodyPr>
            <a:normAutofit fontScale="92500" lnSpcReduction="20000"/>
          </a:bodyPr>
          <a:lstStyle/>
          <a:p>
            <a:r>
              <a:rPr lang="en-US" dirty="0">
                <a:hlinkClick r:id="rId3"/>
              </a:rPr>
              <a:t>Podcasts sur </a:t>
            </a:r>
            <a:r>
              <a:rPr lang="en-CA" dirty="0">
                <a:latin typeface="+mn-lt"/>
              </a:rPr>
              <a:t>le risque H5N1 pour les porcs </a:t>
            </a:r>
            <a:r>
              <a:rPr lang="en-US" dirty="0">
                <a:hlinkClick r:id="rId3"/>
              </a:rPr>
              <a:t>- SHIC Talk - Swine Health Information Center</a:t>
            </a:r>
            <a:endParaRPr lang="en-CA" dirty="0">
              <a:latin typeface="+mn-lt"/>
            </a:endParaRPr>
          </a:p>
          <a:p>
            <a:r>
              <a:rPr lang="en-CA" dirty="0"/>
              <a:t>Plus d'informations sur le cas des porcs de l'Oregon</a:t>
            </a:r>
            <a:endParaRPr lang="en-CA" dirty="0">
              <a:latin typeface="+mn-lt"/>
            </a:endParaRPr>
          </a:p>
          <a:p>
            <a:endParaRPr lang="en-CA" dirty="0"/>
          </a:p>
          <a:p>
            <a:r>
              <a:rPr lang="en-CA" dirty="0"/>
              <a:t>Il est important de comprendre le H5N1 et sa capacité à infecter les espèces de mammifères.</a:t>
            </a:r>
          </a:p>
          <a:p>
            <a:r>
              <a:rPr lang="en-CA" dirty="0"/>
              <a:t>Toute espèce infectée par plusieurs souches de grippe peut donner naissance à de nouveaux virus </a:t>
            </a:r>
            <a:r>
              <a:rPr lang="en-CA" dirty="0" err="1"/>
              <a:t>réassortis.</a:t>
            </a:r>
          </a:p>
        </p:txBody>
      </p:sp>
      <p:sp>
        <p:nvSpPr>
          <p:cNvPr id="5" name="Slide Number Placeholder 4">
            <a:extLst>
              <a:ext uri="{FF2B5EF4-FFF2-40B4-BE49-F238E27FC236}">
                <a16:creationId xmlns:a16="http://schemas.microsoft.com/office/drawing/2014/main" id="{3F301E89-374B-B6F3-266B-5B8992743700}"/>
              </a:ext>
            </a:extLst>
          </p:cNvPr>
          <p:cNvSpPr>
            <a:spLocks noGrp="1"/>
          </p:cNvSpPr>
          <p:nvPr>
            <p:ph type="sldNum" sz="quarter" idx="12"/>
          </p:nvPr>
        </p:nvSpPr>
        <p:spPr/>
        <p:txBody>
          <a:bodyPr/>
          <a:lstStyle/>
          <a:p>
            <a:fld id="{C4E7A136-B623-44AA-A653-F7B0DDAA2C31}" type="slidenum">
              <a:rPr lang="en-US" smtClean="0"/>
              <a:t>19</a:t>
            </a:fld>
            <a:endParaRPr lang="en-US"/>
          </a:p>
        </p:txBody>
      </p:sp>
    </p:spTree>
    <p:extLst>
      <p:ext uri="{BB962C8B-B14F-4D97-AF65-F5344CB8AC3E}">
        <p14:creationId xmlns:p14="http://schemas.microsoft.com/office/powerpoint/2010/main" val="1177552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07" y="65706"/>
            <a:ext cx="10515600" cy="860269"/>
          </a:xfrm>
        </p:spPr>
        <p:txBody>
          <a:bodyPr>
            <a:normAutofit/>
          </a:bodyPr>
          <a:lstStyle/>
          <a:p>
            <a:r>
              <a:rPr lang="en-CA" b="1" dirty="0">
                <a:latin typeface="+mn-lt"/>
              </a:rPr>
              <a:t>Tendances de la peste porcine africaine</a:t>
            </a:r>
            <a:endParaRPr lang="en-US" b="1" dirty="0">
              <a:latin typeface="+mn-lt"/>
            </a:endParaRPr>
          </a:p>
        </p:txBody>
      </p:sp>
      <p:sp>
        <p:nvSpPr>
          <p:cNvPr id="4" name="Slide Number Placeholder 3"/>
          <p:cNvSpPr>
            <a:spLocks noGrp="1"/>
          </p:cNvSpPr>
          <p:nvPr>
            <p:ph type="sldNum" sz="quarter" idx="12"/>
          </p:nvPr>
        </p:nvSpPr>
        <p:spPr/>
        <p:txBody>
          <a:bodyPr/>
          <a:lstStyle/>
          <a:p>
            <a:fld id="{C4E7A136-B623-44AA-A653-F7B0DDAA2C31}" type="slidenum">
              <a:rPr lang="en-US" smtClean="0"/>
              <a:t>2</a:t>
            </a:fld>
            <a:endParaRPr lang="en-US"/>
          </a:p>
        </p:txBody>
      </p:sp>
      <p:sp>
        <p:nvSpPr>
          <p:cNvPr id="14" name="TextBox 13">
            <a:extLst>
              <a:ext uri="{FF2B5EF4-FFF2-40B4-BE49-F238E27FC236}">
                <a16:creationId xmlns:a16="http://schemas.microsoft.com/office/drawing/2014/main" id="{615DC5C9-1CB4-D682-969F-D962B84EB7B8}"/>
              </a:ext>
            </a:extLst>
          </p:cNvPr>
          <p:cNvSpPr txBox="1"/>
          <p:nvPr/>
        </p:nvSpPr>
        <p:spPr>
          <a:xfrm>
            <a:off x="1594201" y="6178457"/>
            <a:ext cx="7196691" cy="369332"/>
          </a:xfrm>
          <a:prstGeom prst="rect">
            <a:avLst/>
          </a:prstGeom>
          <a:noFill/>
        </p:spPr>
        <p:txBody>
          <a:bodyPr wrap="square">
            <a:spAutoFit/>
          </a:bodyPr>
          <a:lstStyle/>
          <a:p>
            <a:r>
              <a:rPr lang="en-US" dirty="0">
                <a:hlinkClick r:id="rId3"/>
              </a:rPr>
              <a:t>Peste porcine africaine - WOAH - World Organization for Animal Health</a:t>
            </a:r>
            <a:endParaRPr lang="en-CA" dirty="0"/>
          </a:p>
        </p:txBody>
      </p:sp>
      <p:pic>
        <p:nvPicPr>
          <p:cNvPr id="7" name="Content Placeholder 6">
            <a:extLst>
              <a:ext uri="{FF2B5EF4-FFF2-40B4-BE49-F238E27FC236}">
                <a16:creationId xmlns:a16="http://schemas.microsoft.com/office/drawing/2014/main" id="{4C07F5E4-1B57-50A0-800A-200FDF1A3D0C}"/>
              </a:ext>
            </a:extLst>
          </p:cNvPr>
          <p:cNvPicPr>
            <a:picLocks noGrp="1" noChangeAspect="1"/>
          </p:cNvPicPr>
          <p:nvPr>
            <p:ph sz="half" idx="2"/>
          </p:nvPr>
        </p:nvPicPr>
        <p:blipFill>
          <a:blip r:embed="rId4"/>
          <a:stretch>
            <a:fillRect/>
          </a:stretch>
        </p:blipFill>
        <p:spPr>
          <a:xfrm>
            <a:off x="4132162" y="1443542"/>
            <a:ext cx="8001000" cy="4138232"/>
          </a:xfrm>
        </p:spPr>
      </p:pic>
      <p:sp>
        <p:nvSpPr>
          <p:cNvPr id="8" name="TextBox 7">
            <a:extLst>
              <a:ext uri="{FF2B5EF4-FFF2-40B4-BE49-F238E27FC236}">
                <a16:creationId xmlns:a16="http://schemas.microsoft.com/office/drawing/2014/main" id="{9F9AC441-9F9F-8F7F-BBF0-1A50566B028A}"/>
              </a:ext>
            </a:extLst>
          </p:cNvPr>
          <p:cNvSpPr txBox="1"/>
          <p:nvPr/>
        </p:nvSpPr>
        <p:spPr>
          <a:xfrm>
            <a:off x="335667" y="1782501"/>
            <a:ext cx="3414530" cy="4832092"/>
          </a:xfrm>
          <a:prstGeom prst="rect">
            <a:avLst/>
          </a:prstGeom>
          <a:noFill/>
        </p:spPr>
        <p:txBody>
          <a:bodyPr wrap="square" rtlCol="0">
            <a:spAutoFit/>
          </a:bodyPr>
          <a:lstStyle/>
          <a:p>
            <a:r>
              <a:rPr lang="en-CA" sz="2800" dirty="0"/>
              <a:t>L'augmentation du nombre de cas de porcs d'élevage observée au troisième trimestre 2023 ne s'est pas produite en 2024.</a:t>
            </a:r>
          </a:p>
          <a:p>
            <a:endParaRPr lang="en-CA" sz="2800" dirty="0"/>
          </a:p>
          <a:p>
            <a:r>
              <a:rPr lang="en-CA" sz="2800" dirty="0"/>
              <a:t>Encore un grand </a:t>
            </a:r>
            <a:r>
              <a:rPr lang="en-CA" sz="2800" dirty="0" err="1"/>
              <a:t>nombre</a:t>
            </a:r>
            <a:r>
              <a:rPr lang="en-CA" sz="2800" dirty="0"/>
              <a:t> des </a:t>
            </a:r>
            <a:r>
              <a:rPr lang="en-CA" sz="2800" dirty="0" err="1"/>
              <a:t>cas</a:t>
            </a:r>
            <a:r>
              <a:rPr lang="en-CA" sz="2800" dirty="0"/>
              <a:t> en cours</a:t>
            </a:r>
          </a:p>
        </p:txBody>
      </p:sp>
    </p:spTree>
    <p:extLst>
      <p:ext uri="{BB962C8B-B14F-4D97-AF65-F5344CB8AC3E}">
        <p14:creationId xmlns:p14="http://schemas.microsoft.com/office/powerpoint/2010/main" val="2736757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AC31F-93C1-D741-3606-57C3AF6D151E}"/>
              </a:ext>
            </a:extLst>
          </p:cNvPr>
          <p:cNvSpPr>
            <a:spLocks noGrp="1"/>
          </p:cNvSpPr>
          <p:nvPr>
            <p:ph type="title"/>
          </p:nvPr>
        </p:nvSpPr>
        <p:spPr/>
        <p:txBody>
          <a:bodyPr>
            <a:normAutofit fontScale="90000"/>
          </a:bodyPr>
          <a:lstStyle/>
          <a:p>
            <a:pPr algn="ctr"/>
            <a:r>
              <a:rPr lang="pt-BR" b="1" i="0" dirty="0">
                <a:effectLst/>
                <a:latin typeface="__Lato_2ee282"/>
                <a:hlinkClick r:id="rId3"/>
              </a:rPr>
              <a:t>Homme - Grippe A(H3N2)v</a:t>
            </a:r>
            <a:br>
              <a:rPr lang="pt-BR" b="1" i="0" dirty="0">
                <a:effectLst/>
                <a:latin typeface="__Lato_2ee282"/>
                <a:hlinkClick r:id="rId3"/>
              </a:rPr>
            </a:br>
            <a:r>
              <a:rPr lang="pt-BR" b="1" i="0" dirty="0">
                <a:effectLst/>
                <a:latin typeface="__Lato_2ee282"/>
                <a:hlinkClick r:id="rId3"/>
              </a:rPr>
              <a:t>Canada (Saskatchewan)</a:t>
            </a:r>
            <a:br>
              <a:rPr lang="pt-BR" b="1" i="0" dirty="0">
                <a:effectLst/>
                <a:latin typeface="__Lato_2ee282"/>
              </a:rPr>
            </a:br>
            <a:endParaRPr lang="en-CA" b="1" dirty="0">
              <a:latin typeface="+mn-lt"/>
            </a:endParaRPr>
          </a:p>
        </p:txBody>
      </p:sp>
      <p:sp>
        <p:nvSpPr>
          <p:cNvPr id="3" name="Content Placeholder 2">
            <a:extLst>
              <a:ext uri="{FF2B5EF4-FFF2-40B4-BE49-F238E27FC236}">
                <a16:creationId xmlns:a16="http://schemas.microsoft.com/office/drawing/2014/main" id="{9523F3FC-D0B5-3A54-2870-2FA3A29B528D}"/>
              </a:ext>
            </a:extLst>
          </p:cNvPr>
          <p:cNvSpPr>
            <a:spLocks noGrp="1"/>
          </p:cNvSpPr>
          <p:nvPr>
            <p:ph sz="half" idx="1"/>
          </p:nvPr>
        </p:nvSpPr>
        <p:spPr/>
        <p:txBody>
          <a:bodyPr>
            <a:normAutofit fontScale="62500" lnSpcReduction="20000"/>
          </a:bodyPr>
          <a:lstStyle/>
          <a:p>
            <a:r>
              <a:rPr lang="en-CA" dirty="0"/>
              <a:t>Nouveau cas humain de grippe A d'origine porcine en Slovaquie</a:t>
            </a:r>
          </a:p>
          <a:p>
            <a:r>
              <a:rPr lang="en-CA" dirty="0"/>
              <a:t>Enfant &lt;18 ans </a:t>
            </a:r>
          </a:p>
          <a:p>
            <a:pPr lvl="1"/>
            <a:r>
              <a:rPr lang="en-CA" dirty="0"/>
              <a:t>Diminution de l'appétit</a:t>
            </a:r>
          </a:p>
          <a:p>
            <a:pPr lvl="1"/>
            <a:r>
              <a:rPr lang="en-CA" dirty="0"/>
              <a:t>Arthralgie</a:t>
            </a:r>
          </a:p>
          <a:p>
            <a:pPr lvl="1"/>
            <a:r>
              <a:rPr lang="en-CA" dirty="0"/>
              <a:t>Vertiges</a:t>
            </a:r>
          </a:p>
          <a:p>
            <a:pPr lvl="1"/>
            <a:r>
              <a:rPr lang="en-CA" dirty="0"/>
              <a:t>Fatigue</a:t>
            </a:r>
          </a:p>
          <a:p>
            <a:pPr lvl="1"/>
            <a:r>
              <a:rPr lang="en-CA" dirty="0"/>
              <a:t>Otite</a:t>
            </a:r>
          </a:p>
          <a:p>
            <a:pPr lvl="1"/>
            <a:r>
              <a:rPr lang="en-CA" dirty="0"/>
              <a:t>Rhinorrhée</a:t>
            </a:r>
          </a:p>
          <a:p>
            <a:pPr lvl="1"/>
            <a:r>
              <a:rPr lang="en-CA" dirty="0"/>
              <a:t>Congestion nasale</a:t>
            </a:r>
          </a:p>
          <a:p>
            <a:pPr lvl="1"/>
            <a:r>
              <a:rPr lang="en-CA" dirty="0"/>
              <a:t>Maux de gorge</a:t>
            </a:r>
          </a:p>
        </p:txBody>
      </p:sp>
      <p:sp>
        <p:nvSpPr>
          <p:cNvPr id="4" name="Content Placeholder 3">
            <a:extLst>
              <a:ext uri="{FF2B5EF4-FFF2-40B4-BE49-F238E27FC236}">
                <a16:creationId xmlns:a16="http://schemas.microsoft.com/office/drawing/2014/main" id="{3A5E4C8E-9A6A-C5DA-DDC9-9DF3E543D298}"/>
              </a:ext>
            </a:extLst>
          </p:cNvPr>
          <p:cNvSpPr>
            <a:spLocks noGrp="1"/>
          </p:cNvSpPr>
          <p:nvPr>
            <p:ph sz="half" idx="2"/>
          </p:nvPr>
        </p:nvSpPr>
        <p:spPr>
          <a:xfrm>
            <a:off x="6096000" y="1690689"/>
            <a:ext cx="5181600" cy="4351338"/>
          </a:xfrm>
        </p:spPr>
        <p:txBody>
          <a:bodyPr>
            <a:normAutofit fontScale="62500" lnSpcReduction="20000"/>
          </a:bodyPr>
          <a:lstStyle/>
          <a:p>
            <a:r>
              <a:rPr lang="en-CA" dirty="0"/>
              <a:t>N'a pas été hospitalisé</a:t>
            </a:r>
          </a:p>
          <a:p>
            <a:r>
              <a:rPr lang="en-CA" dirty="0"/>
              <a:t>Entièrement récupéré</a:t>
            </a:r>
          </a:p>
          <a:p>
            <a:r>
              <a:rPr lang="en-CA" dirty="0"/>
              <a:t>Pas d'exposition connue à des personnes ou des animaux symptomatiques avant la maladie</a:t>
            </a:r>
          </a:p>
          <a:p>
            <a:r>
              <a:rPr lang="en-CA" dirty="0"/>
              <a:t>Vit dans une ferme avec du bétail sans contact direct déclaré</a:t>
            </a:r>
          </a:p>
          <a:p>
            <a:r>
              <a:rPr lang="en-CA" dirty="0"/>
              <a:t>Pas de bétail symptomatique dans l'exploitation</a:t>
            </a:r>
          </a:p>
          <a:p>
            <a:pPr marL="0" indent="0">
              <a:buNone/>
            </a:pPr>
            <a:endParaRPr lang="en-CA" dirty="0"/>
          </a:p>
          <a:p>
            <a:r>
              <a:rPr lang="en-CA" dirty="0"/>
              <a:t>Bien que les cas soient rares au Canada, ils restent importants pour la sécurité des travailleurs.</a:t>
            </a:r>
          </a:p>
          <a:p>
            <a:r>
              <a:rPr lang="en-CA" dirty="0"/>
              <a:t>Les humains transmettent la grippe aux porcs plus souvent que les porcs ne transmettent la grippe aux humains !</a:t>
            </a:r>
          </a:p>
        </p:txBody>
      </p:sp>
      <p:sp>
        <p:nvSpPr>
          <p:cNvPr id="5" name="Slide Number Placeholder 4">
            <a:extLst>
              <a:ext uri="{FF2B5EF4-FFF2-40B4-BE49-F238E27FC236}">
                <a16:creationId xmlns:a16="http://schemas.microsoft.com/office/drawing/2014/main" id="{D929747E-A4D9-67DE-4E5C-10A6A619A79D}"/>
              </a:ext>
            </a:extLst>
          </p:cNvPr>
          <p:cNvSpPr>
            <a:spLocks noGrp="1"/>
          </p:cNvSpPr>
          <p:nvPr>
            <p:ph type="sldNum" sz="quarter" idx="12"/>
          </p:nvPr>
        </p:nvSpPr>
        <p:spPr/>
        <p:txBody>
          <a:bodyPr/>
          <a:lstStyle/>
          <a:p>
            <a:fld id="{C4E7A136-B623-44AA-A653-F7B0DDAA2C31}" type="slidenum">
              <a:rPr lang="en-US" smtClean="0"/>
              <a:t>20</a:t>
            </a:fld>
            <a:endParaRPr lang="en-US"/>
          </a:p>
        </p:txBody>
      </p:sp>
    </p:spTree>
    <p:extLst>
      <p:ext uri="{BB962C8B-B14F-4D97-AF65-F5344CB8AC3E}">
        <p14:creationId xmlns:p14="http://schemas.microsoft.com/office/powerpoint/2010/main" val="3163079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AC31F-93C1-D741-3606-57C3AF6D151E}"/>
              </a:ext>
            </a:extLst>
          </p:cNvPr>
          <p:cNvSpPr>
            <a:spLocks noGrp="1"/>
          </p:cNvSpPr>
          <p:nvPr>
            <p:ph type="title"/>
          </p:nvPr>
        </p:nvSpPr>
        <p:spPr/>
        <p:txBody>
          <a:bodyPr>
            <a:normAutofit fontScale="90000"/>
          </a:bodyPr>
          <a:lstStyle/>
          <a:p>
            <a:r>
              <a:rPr lang="pt-BR" b="1" i="0" dirty="0">
                <a:effectLst/>
                <a:latin typeface="__Lato_2ee282"/>
              </a:rPr>
              <a:t>Cas de grippe porcine chez l'homme (cas de variante humaine de la grippe A)</a:t>
            </a:r>
            <a:br>
              <a:rPr lang="pt-BR" b="1" i="0" dirty="0">
                <a:effectLst/>
                <a:latin typeface="__Lato_2ee282"/>
              </a:rPr>
            </a:br>
            <a:endParaRPr lang="en-CA" b="1" dirty="0">
              <a:latin typeface="+mn-lt"/>
            </a:endParaRPr>
          </a:p>
        </p:txBody>
      </p:sp>
      <p:sp>
        <p:nvSpPr>
          <p:cNvPr id="3" name="Content Placeholder 2">
            <a:extLst>
              <a:ext uri="{FF2B5EF4-FFF2-40B4-BE49-F238E27FC236}">
                <a16:creationId xmlns:a16="http://schemas.microsoft.com/office/drawing/2014/main" id="{9523F3FC-D0B5-3A54-2870-2FA3A29B528D}"/>
              </a:ext>
            </a:extLst>
          </p:cNvPr>
          <p:cNvSpPr>
            <a:spLocks noGrp="1"/>
          </p:cNvSpPr>
          <p:nvPr>
            <p:ph sz="half" idx="1"/>
          </p:nvPr>
        </p:nvSpPr>
        <p:spPr/>
        <p:txBody>
          <a:bodyPr>
            <a:normAutofit lnSpcReduction="10000"/>
          </a:bodyPr>
          <a:lstStyle/>
          <a:p>
            <a:r>
              <a:rPr lang="en-CA" dirty="0">
                <a:hlinkClick r:id="rId3"/>
              </a:rPr>
              <a:t>ÉTATS-UNIS </a:t>
            </a:r>
            <a:endParaRPr lang="en-CA" dirty="0"/>
          </a:p>
          <a:p>
            <a:pPr lvl="1"/>
            <a:r>
              <a:rPr lang="en-CA" dirty="0"/>
              <a:t>H1N1v dans l'Ohio</a:t>
            </a:r>
          </a:p>
          <a:p>
            <a:pPr lvl="1"/>
            <a:r>
              <a:rPr lang="en-CA" dirty="0"/>
              <a:t>H1N2v en Pennsylvanie</a:t>
            </a:r>
          </a:p>
          <a:p>
            <a:r>
              <a:rPr lang="en-CA" dirty="0"/>
              <a:t>Les deux patients ont plus de 18 </a:t>
            </a:r>
            <a:r>
              <a:rPr lang="en-CA" dirty="0" err="1"/>
              <a:t>ans</a:t>
            </a:r>
            <a:endParaRPr lang="en-CA" dirty="0"/>
          </a:p>
          <a:p>
            <a:r>
              <a:rPr lang="en-CA" dirty="0"/>
              <a:t>Symptômes apparus en août</a:t>
            </a:r>
          </a:p>
          <a:p>
            <a:r>
              <a:rPr lang="en-CA" dirty="0"/>
              <a:t>Exposition déclarée aux porcs</a:t>
            </a:r>
          </a:p>
          <a:p>
            <a:r>
              <a:rPr lang="en-CA" dirty="0"/>
              <a:t>Hospitalisé brièvement et rétabli</a:t>
            </a:r>
          </a:p>
        </p:txBody>
      </p:sp>
      <p:sp>
        <p:nvSpPr>
          <p:cNvPr id="4" name="Content Placeholder 3">
            <a:extLst>
              <a:ext uri="{FF2B5EF4-FFF2-40B4-BE49-F238E27FC236}">
                <a16:creationId xmlns:a16="http://schemas.microsoft.com/office/drawing/2014/main" id="{3A5E4C8E-9A6A-C5DA-DDC9-9DF3E543D298}"/>
              </a:ext>
            </a:extLst>
          </p:cNvPr>
          <p:cNvSpPr>
            <a:spLocks noGrp="1"/>
          </p:cNvSpPr>
          <p:nvPr>
            <p:ph sz="half" idx="2"/>
          </p:nvPr>
        </p:nvSpPr>
        <p:spPr>
          <a:xfrm>
            <a:off x="6172200" y="1825625"/>
            <a:ext cx="5181600" cy="4895866"/>
          </a:xfrm>
        </p:spPr>
        <p:txBody>
          <a:bodyPr>
            <a:normAutofit lnSpcReduction="10000"/>
          </a:bodyPr>
          <a:lstStyle/>
          <a:p>
            <a:r>
              <a:rPr lang="en-CA" dirty="0"/>
              <a:t>ÉTATS-UNIS</a:t>
            </a:r>
          </a:p>
          <a:p>
            <a:pPr lvl="1"/>
            <a:r>
              <a:rPr lang="en-CA" dirty="0"/>
              <a:t>H3N2v - </a:t>
            </a:r>
            <a:r>
              <a:rPr lang="en-CA" dirty="0">
                <a:hlinkClick r:id="rId4"/>
              </a:rPr>
              <a:t>Colorado</a:t>
            </a:r>
            <a:endParaRPr lang="en-CA" dirty="0"/>
          </a:p>
          <a:p>
            <a:pPr lvl="2"/>
            <a:r>
              <a:rPr lang="en-CA" dirty="0"/>
              <a:t>&lt;18 ans a participé à une foire agricole</a:t>
            </a:r>
          </a:p>
          <a:p>
            <a:pPr lvl="1"/>
            <a:r>
              <a:rPr lang="en-CA" dirty="0"/>
              <a:t>H3N2v - </a:t>
            </a:r>
            <a:r>
              <a:rPr lang="en-CA" dirty="0">
                <a:hlinkClick r:id="rId5"/>
              </a:rPr>
              <a:t>Michigan</a:t>
            </a:r>
            <a:endParaRPr lang="en-CA" dirty="0"/>
          </a:p>
          <a:p>
            <a:pPr lvl="2"/>
            <a:r>
              <a:rPr lang="en-CA" dirty="0"/>
              <a:t>Détails inconnus</a:t>
            </a:r>
          </a:p>
          <a:p>
            <a:pPr marL="914400" lvl="2" indent="0">
              <a:buNone/>
            </a:pPr>
            <a:endParaRPr lang="en-CA" dirty="0"/>
          </a:p>
          <a:p>
            <a:r>
              <a:rPr lang="en-CA" dirty="0">
                <a:hlinkClick r:id="rId6"/>
              </a:rPr>
              <a:t>Vietnam </a:t>
            </a:r>
            <a:r>
              <a:rPr lang="en-CA" dirty="0"/>
              <a:t>H1N1v</a:t>
            </a:r>
          </a:p>
          <a:p>
            <a:pPr lvl="1"/>
            <a:r>
              <a:rPr lang="en-CA" dirty="0"/>
              <a:t>Femme de 70 ans</a:t>
            </a:r>
          </a:p>
          <a:p>
            <a:pPr lvl="1"/>
            <a:r>
              <a:rPr lang="en-CA" dirty="0"/>
              <a:t>Conditions médicales sous-jacentes</a:t>
            </a:r>
          </a:p>
          <a:p>
            <a:pPr lvl="1"/>
            <a:r>
              <a:rPr lang="en-CA" dirty="0"/>
              <a:t>A développé une pneumonie et est décédée</a:t>
            </a:r>
          </a:p>
          <a:p>
            <a:pPr lvl="1"/>
            <a:r>
              <a:rPr lang="en-CA" dirty="0"/>
              <a:t>Source d'exposition inconnue</a:t>
            </a:r>
          </a:p>
          <a:p>
            <a:endParaRPr lang="en-CA" dirty="0"/>
          </a:p>
          <a:p>
            <a:endParaRPr lang="en-CA" dirty="0"/>
          </a:p>
        </p:txBody>
      </p:sp>
      <p:sp>
        <p:nvSpPr>
          <p:cNvPr id="5" name="Slide Number Placeholder 4">
            <a:extLst>
              <a:ext uri="{FF2B5EF4-FFF2-40B4-BE49-F238E27FC236}">
                <a16:creationId xmlns:a16="http://schemas.microsoft.com/office/drawing/2014/main" id="{D929747E-A4D9-67DE-4E5C-10A6A619A79D}"/>
              </a:ext>
            </a:extLst>
          </p:cNvPr>
          <p:cNvSpPr>
            <a:spLocks noGrp="1"/>
          </p:cNvSpPr>
          <p:nvPr>
            <p:ph type="sldNum" sz="quarter" idx="12"/>
          </p:nvPr>
        </p:nvSpPr>
        <p:spPr/>
        <p:txBody>
          <a:bodyPr/>
          <a:lstStyle/>
          <a:p>
            <a:fld id="{C4E7A136-B623-44AA-A653-F7B0DDAA2C31}" type="slidenum">
              <a:rPr lang="en-US" smtClean="0"/>
              <a:t>21</a:t>
            </a:fld>
            <a:endParaRPr lang="en-US"/>
          </a:p>
        </p:txBody>
      </p:sp>
    </p:spTree>
    <p:extLst>
      <p:ext uri="{BB962C8B-B14F-4D97-AF65-F5344CB8AC3E}">
        <p14:creationId xmlns:p14="http://schemas.microsoft.com/office/powerpoint/2010/main" val="2476583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976"/>
            <a:ext cx="10515600" cy="1028700"/>
          </a:xfrm>
        </p:spPr>
        <p:txBody>
          <a:bodyPr/>
          <a:lstStyle/>
          <a:p>
            <a:r>
              <a:rPr lang="en-CA" b="1" dirty="0">
                <a:latin typeface="+mn-lt"/>
              </a:rPr>
              <a:t>Résultats scientifiques</a:t>
            </a:r>
          </a:p>
        </p:txBody>
      </p:sp>
      <p:sp>
        <p:nvSpPr>
          <p:cNvPr id="3" name="Content Placeholder 2"/>
          <p:cNvSpPr>
            <a:spLocks noGrp="1"/>
          </p:cNvSpPr>
          <p:nvPr>
            <p:ph idx="1"/>
          </p:nvPr>
        </p:nvSpPr>
        <p:spPr>
          <a:xfrm>
            <a:off x="226141" y="1092200"/>
            <a:ext cx="11857703" cy="5264166"/>
          </a:xfrm>
        </p:spPr>
        <p:txBody>
          <a:bodyPr>
            <a:normAutofit/>
          </a:bodyPr>
          <a:lstStyle/>
          <a:p>
            <a:r>
              <a:rPr lang="en-US" sz="1600" dirty="0">
                <a:hlinkClick r:id="rId3"/>
              </a:rPr>
              <a:t>Article complet : Modèles spatiaux de propagation du virus de l'influenza A à travers les compartiments dans les élevages commerciaux de porcs aux États-Unis</a:t>
            </a:r>
            <a:endParaRPr lang="en-US" sz="1600" dirty="0"/>
          </a:p>
          <a:p>
            <a:r>
              <a:rPr lang="en-US" sz="1600" dirty="0">
                <a:hlinkClick r:id="rId4"/>
              </a:rPr>
              <a:t>Exploration des intermédiaires potentiels dans la transmission inter-espèces du virus de la grippe A à l'homme</a:t>
            </a:r>
            <a:endParaRPr lang="en-US" sz="1600" dirty="0"/>
          </a:p>
          <a:p>
            <a:r>
              <a:rPr lang="en-US" sz="1600" dirty="0">
                <a:hlinkClick r:id="rId5"/>
              </a:rPr>
              <a:t>Les services vétérinaires de l'APHIS publient une version révisée de la stratégie de réponse à la maladie de l'encéphalite japonaise (EJ) pour 2024 | Animal and Plant Health Inspection Service</a:t>
            </a:r>
            <a:endParaRPr lang="en-US" sz="1600" dirty="0"/>
          </a:p>
          <a:p>
            <a:r>
              <a:rPr lang="en-US" sz="1600" dirty="0">
                <a:hlinkClick r:id="rId6"/>
              </a:rPr>
              <a:t>Isolement et caractérisation de Leptospira </a:t>
            </a:r>
            <a:r>
              <a:rPr lang="en-US" sz="1600" dirty="0" err="1">
                <a:hlinkClick r:id="rId6"/>
              </a:rPr>
              <a:t>licerasiae </a:t>
            </a:r>
            <a:r>
              <a:rPr lang="en-US" sz="1600" dirty="0">
                <a:hlinkClick r:id="rId6"/>
              </a:rPr>
              <a:t>chez des porcs autrichiens - un premier rapport de cas en Europe - PubMed</a:t>
            </a:r>
            <a:endParaRPr lang="en-US" sz="1600" dirty="0"/>
          </a:p>
          <a:p>
            <a:r>
              <a:rPr lang="en-US" sz="1600" dirty="0">
                <a:hlinkClick r:id="rId7"/>
              </a:rPr>
              <a:t>La caractérisation de trois virus de la peste porcine africaine provenant de différents contextes cliniques a révélé un mécanisme d'atténuation potentiel | Maladies animales | </a:t>
            </a:r>
            <a:r>
              <a:rPr lang="en-US" sz="1600" dirty="0"/>
              <a:t>Texte</a:t>
            </a:r>
            <a:r>
              <a:rPr lang="en-US" sz="1600" dirty="0">
                <a:hlinkClick r:id="rId7"/>
              </a:rPr>
              <a:t> intégral </a:t>
            </a:r>
          </a:p>
          <a:p>
            <a:r>
              <a:rPr lang="en-US" sz="1600" dirty="0">
                <a:hlinkClick r:id="rId8"/>
              </a:rPr>
              <a:t>Zoonose inversée du virus H3N2 saisonnier 2022-2023 détecté chez les porcs | </a:t>
            </a:r>
            <a:r>
              <a:rPr lang="en-US" sz="1600" dirty="0" err="1">
                <a:hlinkClick r:id="rId8"/>
              </a:rPr>
              <a:t>npj </a:t>
            </a:r>
            <a:r>
              <a:rPr lang="en-US" sz="1600" dirty="0"/>
              <a:t>Viruses </a:t>
            </a:r>
          </a:p>
          <a:p>
            <a:r>
              <a:rPr lang="en-US" sz="1600" dirty="0">
                <a:hlinkClick r:id="rId9"/>
              </a:rPr>
              <a:t>Modélisation de la dynamique de transmission du virus de la peste porcine africaine dans les porcheries commerciales : Quantifier la contribution des multiples voies de transmission | </a:t>
            </a:r>
            <a:r>
              <a:rPr lang="en-US" sz="1600" dirty="0" err="1">
                <a:hlinkClick r:id="rId9"/>
              </a:rPr>
              <a:t>bioRxiv</a:t>
            </a:r>
            <a:endParaRPr lang="en-US" sz="1600" dirty="0"/>
          </a:p>
          <a:p>
            <a:r>
              <a:rPr lang="en-US" sz="1600" dirty="0">
                <a:hlinkClick r:id="rId10"/>
              </a:rPr>
              <a:t>Intégration de relevés systématiques et de données historiques pour modéliser la distribution d'</a:t>
            </a:r>
            <a:r>
              <a:rPr lang="en-US" sz="1600" dirty="0" err="1">
                <a:hlinkClick r:id="rId10"/>
              </a:rPr>
              <a:t>Ornithodoros turicata </a:t>
            </a:r>
            <a:r>
              <a:rPr lang="en-US" sz="1600" dirty="0">
                <a:hlinkClick r:id="rId10"/>
              </a:rPr>
              <a:t>americanus, un vecteur de préoccupation épidémiologique en Amérique du Nord </a:t>
            </a:r>
            <a:endParaRPr lang="en-US" sz="1600" dirty="0"/>
          </a:p>
          <a:p>
            <a:r>
              <a:rPr lang="en-US" sz="1600" dirty="0">
                <a:hlinkClick r:id="rId11"/>
              </a:rPr>
              <a:t>Nouveau virus de la </a:t>
            </a:r>
            <a:r>
              <a:rPr lang="en-US" sz="1600" dirty="0" err="1">
                <a:hlinkClick r:id="rId11"/>
              </a:rPr>
              <a:t>gastro </a:t>
            </a:r>
            <a:r>
              <a:rPr lang="en-US" sz="1600" dirty="0">
                <a:hlinkClick r:id="rId11"/>
              </a:rPr>
              <a:t>porcine chez des porcelets diarrhéiques dans la province de Jiangxi, en Chine : Prévalence, séquence du génome et pathogénicité</a:t>
            </a:r>
          </a:p>
        </p:txBody>
      </p:sp>
      <p:sp>
        <p:nvSpPr>
          <p:cNvPr id="5" name="Slide Number Placeholder 4"/>
          <p:cNvSpPr>
            <a:spLocks noGrp="1"/>
          </p:cNvSpPr>
          <p:nvPr>
            <p:ph type="sldNum" sz="quarter" idx="12"/>
          </p:nvPr>
        </p:nvSpPr>
        <p:spPr/>
        <p:txBody>
          <a:bodyPr/>
          <a:lstStyle/>
          <a:p>
            <a:fld id="{C4E7A136-B623-44AA-A653-F7B0DDAA2C31}" type="slidenum">
              <a:rPr lang="en-US" smtClean="0"/>
              <a:t>22</a:t>
            </a:fld>
            <a:endParaRPr lang="en-US" dirty="0"/>
          </a:p>
        </p:txBody>
      </p:sp>
    </p:spTree>
    <p:extLst>
      <p:ext uri="{BB962C8B-B14F-4D97-AF65-F5344CB8AC3E}">
        <p14:creationId xmlns:p14="http://schemas.microsoft.com/office/powerpoint/2010/main" val="3806110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62F6A39-81D7-2708-7526-712682C38140}"/>
              </a:ext>
            </a:extLst>
          </p:cNvPr>
          <p:cNvSpPr>
            <a:spLocks noGrp="1"/>
          </p:cNvSpPr>
          <p:nvPr>
            <p:ph type="title"/>
          </p:nvPr>
        </p:nvSpPr>
        <p:spPr>
          <a:xfrm>
            <a:off x="838200" y="136509"/>
            <a:ext cx="10515600" cy="1325563"/>
          </a:xfrm>
        </p:spPr>
        <p:txBody>
          <a:bodyPr/>
          <a:lstStyle/>
          <a:p>
            <a:r>
              <a:rPr lang="en-CA" b="1" dirty="0" err="1">
                <a:latin typeface="+mn-lt"/>
              </a:rPr>
              <a:t>Peste</a:t>
            </a:r>
            <a:r>
              <a:rPr lang="en-CA" b="1" dirty="0">
                <a:latin typeface="+mn-lt"/>
              </a:rPr>
              <a:t> porcine africaine au T3/T4 par région</a:t>
            </a:r>
          </a:p>
        </p:txBody>
      </p:sp>
      <p:sp>
        <p:nvSpPr>
          <p:cNvPr id="5" name="Slide Number Placeholder 4">
            <a:extLst>
              <a:ext uri="{FF2B5EF4-FFF2-40B4-BE49-F238E27FC236}">
                <a16:creationId xmlns:a16="http://schemas.microsoft.com/office/drawing/2014/main" id="{5BD755C0-D5C7-F987-90AC-E0E3F627FAC2}"/>
              </a:ext>
            </a:extLst>
          </p:cNvPr>
          <p:cNvSpPr>
            <a:spLocks noGrp="1"/>
          </p:cNvSpPr>
          <p:nvPr>
            <p:ph type="sldNum" sz="quarter" idx="12"/>
          </p:nvPr>
        </p:nvSpPr>
        <p:spPr/>
        <p:txBody>
          <a:bodyPr/>
          <a:lstStyle/>
          <a:p>
            <a:fld id="{C4E7A136-B623-44AA-A653-F7B0DDAA2C31}" type="slidenum">
              <a:rPr lang="en-US" smtClean="0"/>
              <a:t>3</a:t>
            </a:fld>
            <a:endParaRPr lang="en-US"/>
          </a:p>
        </p:txBody>
      </p:sp>
      <p:pic>
        <p:nvPicPr>
          <p:cNvPr id="7" name="Picture 6">
            <a:extLst>
              <a:ext uri="{FF2B5EF4-FFF2-40B4-BE49-F238E27FC236}">
                <a16:creationId xmlns:a16="http://schemas.microsoft.com/office/drawing/2014/main" id="{4F6374AC-1F18-51B1-E654-B8E42B2140F5}"/>
              </a:ext>
            </a:extLst>
          </p:cNvPr>
          <p:cNvPicPr>
            <a:picLocks noChangeAspect="1"/>
          </p:cNvPicPr>
          <p:nvPr/>
        </p:nvPicPr>
        <p:blipFill>
          <a:blip r:embed="rId3"/>
          <a:stretch>
            <a:fillRect/>
          </a:stretch>
        </p:blipFill>
        <p:spPr>
          <a:xfrm>
            <a:off x="207604" y="1396950"/>
            <a:ext cx="6894136" cy="4064099"/>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AD113702-1EE3-7E1F-3E3C-14DD1C2BDA48}"/>
              </a:ext>
            </a:extLst>
          </p:cNvPr>
          <p:cNvPicPr>
            <a:picLocks noChangeAspect="1"/>
          </p:cNvPicPr>
          <p:nvPr/>
        </p:nvPicPr>
        <p:blipFill>
          <a:blip r:embed="rId4"/>
          <a:stretch>
            <a:fillRect/>
          </a:stretch>
        </p:blipFill>
        <p:spPr>
          <a:xfrm>
            <a:off x="5227686" y="3417571"/>
            <a:ext cx="6765828" cy="3440429"/>
          </a:xfrm>
          <a:prstGeom prst="rect">
            <a:avLst/>
          </a:prstGeom>
        </p:spPr>
      </p:pic>
      <p:sp>
        <p:nvSpPr>
          <p:cNvPr id="4" name="TextBox 3">
            <a:extLst>
              <a:ext uri="{FF2B5EF4-FFF2-40B4-BE49-F238E27FC236}">
                <a16:creationId xmlns:a16="http://schemas.microsoft.com/office/drawing/2014/main" id="{97E4F69F-391F-8608-3FD3-06A38FCD6A50}"/>
              </a:ext>
            </a:extLst>
          </p:cNvPr>
          <p:cNvSpPr txBox="1"/>
          <p:nvPr/>
        </p:nvSpPr>
        <p:spPr>
          <a:xfrm>
            <a:off x="3450209" y="2098541"/>
            <a:ext cx="1573957" cy="1477328"/>
          </a:xfrm>
          <a:prstGeom prst="rect">
            <a:avLst/>
          </a:prstGeom>
          <a:noFill/>
        </p:spPr>
        <p:txBody>
          <a:bodyPr wrap="none" rtlCol="0">
            <a:spAutoFit/>
          </a:bodyPr>
          <a:lstStyle/>
          <a:p>
            <a:pPr marL="0" indent="0">
              <a:buNone/>
            </a:pPr>
            <a:r>
              <a:rPr lang="en-CA" b="1" u="sng" dirty="0"/>
              <a:t>Q3</a:t>
            </a:r>
          </a:p>
          <a:p>
            <a:r>
              <a:rPr lang="en-CA" dirty="0"/>
              <a:t>Europe (1 009)</a:t>
            </a:r>
          </a:p>
          <a:p>
            <a:r>
              <a:rPr lang="en-CA" dirty="0"/>
              <a:t>Asie (206)</a:t>
            </a:r>
          </a:p>
          <a:p>
            <a:r>
              <a:rPr lang="en-CA" dirty="0"/>
              <a:t>Afrique (5)</a:t>
            </a:r>
          </a:p>
          <a:p>
            <a:endParaRPr lang="en-CA" dirty="0"/>
          </a:p>
        </p:txBody>
      </p:sp>
      <p:sp>
        <p:nvSpPr>
          <p:cNvPr id="12" name="TextBox 11">
            <a:extLst>
              <a:ext uri="{FF2B5EF4-FFF2-40B4-BE49-F238E27FC236}">
                <a16:creationId xmlns:a16="http://schemas.microsoft.com/office/drawing/2014/main" id="{E78BFC6D-FCD2-5B7F-B841-F650109F84BD}"/>
              </a:ext>
            </a:extLst>
          </p:cNvPr>
          <p:cNvSpPr txBox="1"/>
          <p:nvPr/>
        </p:nvSpPr>
        <p:spPr>
          <a:xfrm>
            <a:off x="9120826" y="4425304"/>
            <a:ext cx="1722748" cy="923330"/>
          </a:xfrm>
          <a:prstGeom prst="rect">
            <a:avLst/>
          </a:prstGeom>
          <a:noFill/>
        </p:spPr>
        <p:txBody>
          <a:bodyPr wrap="square">
            <a:spAutoFit/>
          </a:bodyPr>
          <a:lstStyle/>
          <a:p>
            <a:pPr marL="0" indent="0">
              <a:buNone/>
            </a:pPr>
            <a:r>
              <a:rPr lang="en-CA" b="1" u="sng" dirty="0"/>
              <a:t>T4 </a:t>
            </a:r>
            <a:r>
              <a:rPr lang="en-CA" dirty="0"/>
              <a:t>à ce jour</a:t>
            </a:r>
          </a:p>
          <a:p>
            <a:r>
              <a:rPr lang="en-CA" dirty="0"/>
              <a:t>Europe (282)</a:t>
            </a:r>
          </a:p>
          <a:p>
            <a:r>
              <a:rPr lang="en-CA" dirty="0"/>
              <a:t>Asie (55)</a:t>
            </a:r>
          </a:p>
        </p:txBody>
      </p:sp>
      <p:sp>
        <p:nvSpPr>
          <p:cNvPr id="2" name="TextBox 1">
            <a:extLst>
              <a:ext uri="{FF2B5EF4-FFF2-40B4-BE49-F238E27FC236}">
                <a16:creationId xmlns:a16="http://schemas.microsoft.com/office/drawing/2014/main" id="{8FC814AB-E78B-2ACD-9B1E-BD438A2E71B0}"/>
              </a:ext>
            </a:extLst>
          </p:cNvPr>
          <p:cNvSpPr txBox="1"/>
          <p:nvPr/>
        </p:nvSpPr>
        <p:spPr>
          <a:xfrm>
            <a:off x="7373074" y="1462072"/>
            <a:ext cx="4620440" cy="1631216"/>
          </a:xfrm>
          <a:prstGeom prst="rect">
            <a:avLst/>
          </a:prstGeom>
          <a:noFill/>
        </p:spPr>
        <p:txBody>
          <a:bodyPr wrap="square" rtlCol="0">
            <a:spAutoFit/>
          </a:bodyPr>
          <a:lstStyle/>
          <a:p>
            <a:r>
              <a:rPr lang="en-CA" sz="2000" b="1" dirty="0"/>
              <a:t>Les cas en Europe sont des chiffres fiables</a:t>
            </a:r>
          </a:p>
          <a:p>
            <a:endParaRPr lang="en-CA" sz="2000" b="1" dirty="0"/>
          </a:p>
          <a:p>
            <a:r>
              <a:rPr lang="en-CA" sz="2000" b="1" dirty="0"/>
              <a:t>Les cas d'Asie sont largement sous-estimés, la Chine et l'Inde n'étant pas incluses dans les données de l'Empressi.</a:t>
            </a:r>
          </a:p>
        </p:txBody>
      </p:sp>
      <p:sp>
        <p:nvSpPr>
          <p:cNvPr id="9" name="TextBox 8">
            <a:extLst>
              <a:ext uri="{FF2B5EF4-FFF2-40B4-BE49-F238E27FC236}">
                <a16:creationId xmlns:a16="http://schemas.microsoft.com/office/drawing/2014/main" id="{DA8CBC07-5625-858A-12B5-E937082201E9}"/>
              </a:ext>
            </a:extLst>
          </p:cNvPr>
          <p:cNvSpPr txBox="1"/>
          <p:nvPr/>
        </p:nvSpPr>
        <p:spPr>
          <a:xfrm>
            <a:off x="401353" y="6034307"/>
            <a:ext cx="6097712" cy="369332"/>
          </a:xfrm>
          <a:prstGeom prst="rect">
            <a:avLst/>
          </a:prstGeom>
          <a:noFill/>
        </p:spPr>
        <p:txBody>
          <a:bodyPr wrap="square">
            <a:spAutoFit/>
          </a:bodyPr>
          <a:lstStyle/>
          <a:p>
            <a:r>
              <a:rPr lang="en-CA" dirty="0">
                <a:hlinkClick r:id="rId5"/>
              </a:rPr>
              <a:t>https://empres-i.apps.fao.org/general </a:t>
            </a:r>
          </a:p>
        </p:txBody>
      </p:sp>
    </p:spTree>
    <p:extLst>
      <p:ext uri="{BB962C8B-B14F-4D97-AF65-F5344CB8AC3E}">
        <p14:creationId xmlns:p14="http://schemas.microsoft.com/office/powerpoint/2010/main" val="119645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701" y="177133"/>
            <a:ext cx="10515600" cy="1325563"/>
          </a:xfrm>
        </p:spPr>
        <p:txBody>
          <a:bodyPr/>
          <a:lstStyle/>
          <a:p>
            <a:r>
              <a:rPr lang="en-CA" b="1" dirty="0">
                <a:latin typeface="+mn-lt"/>
              </a:rPr>
              <a:t>Cas notables de peste porcine africaine - Europe</a:t>
            </a:r>
          </a:p>
        </p:txBody>
      </p:sp>
      <p:sp>
        <p:nvSpPr>
          <p:cNvPr id="3" name="Content Placeholder 2"/>
          <p:cNvSpPr>
            <a:spLocks noGrp="1"/>
          </p:cNvSpPr>
          <p:nvPr>
            <p:ph sz="half" idx="1"/>
          </p:nvPr>
        </p:nvSpPr>
        <p:spPr>
          <a:xfrm>
            <a:off x="593204" y="1360714"/>
            <a:ext cx="4117694" cy="4866327"/>
          </a:xfrm>
        </p:spPr>
        <p:txBody>
          <a:bodyPr>
            <a:normAutofit fontScale="92500" lnSpcReduction="20000"/>
          </a:bodyPr>
          <a:lstStyle/>
          <a:p>
            <a:r>
              <a:rPr lang="en-CA" sz="2400" dirty="0"/>
              <a:t>Cas allemands en Hesse près de la frontière française (cas domestiques et sauvages)</a:t>
            </a:r>
          </a:p>
          <a:p>
            <a:pPr lvl="1"/>
            <a:r>
              <a:rPr lang="en-CA" sz="2000" dirty="0"/>
              <a:t>Génotypes du sud-est de l'Europe et de l'est de l'Allemagne</a:t>
            </a:r>
          </a:p>
          <a:p>
            <a:r>
              <a:rPr lang="en-CA" sz="2400" dirty="0">
                <a:hlinkClick r:id="rId3"/>
              </a:rPr>
              <a:t>La France </a:t>
            </a:r>
            <a:r>
              <a:rPr lang="en-CA" sz="2400" dirty="0"/>
              <a:t>a renforcé la surveillance et envisage de construire une clôture pour éloigner les sangliers.</a:t>
            </a:r>
          </a:p>
          <a:p>
            <a:r>
              <a:rPr lang="en-CA" sz="2400" dirty="0"/>
              <a:t>C'est en Pologne que l'on trouve le plus grand nombre de cas, principalement chez les sangliers.</a:t>
            </a:r>
          </a:p>
          <a:p>
            <a:r>
              <a:rPr lang="en-CA" sz="2400" dirty="0"/>
              <a:t>L'Ukraine réussit à continuer à faire des reportages alors qu'elle est constamment assiégée</a:t>
            </a:r>
          </a:p>
          <a:p>
            <a:endParaRPr lang="en-CA" sz="2400" dirty="0"/>
          </a:p>
          <a:p>
            <a:pPr marL="0" indent="0">
              <a:buNone/>
            </a:pPr>
            <a:r>
              <a:rPr lang="en-CA" sz="2400" dirty="0"/>
              <a:t>Sanglier</a:t>
            </a:r>
          </a:p>
          <a:p>
            <a:pPr marL="0" indent="0">
              <a:buNone/>
            </a:pPr>
            <a:r>
              <a:rPr lang="en-CA" sz="2400" dirty="0"/>
              <a:t>Porcs domestiques</a:t>
            </a:r>
          </a:p>
        </p:txBody>
      </p:sp>
      <p:sp>
        <p:nvSpPr>
          <p:cNvPr id="5" name="Slide Number Placeholder 4"/>
          <p:cNvSpPr>
            <a:spLocks noGrp="1"/>
          </p:cNvSpPr>
          <p:nvPr>
            <p:ph type="sldNum" sz="quarter" idx="12"/>
          </p:nvPr>
        </p:nvSpPr>
        <p:spPr/>
        <p:txBody>
          <a:bodyPr/>
          <a:lstStyle/>
          <a:p>
            <a:fld id="{C4E7A136-B623-44AA-A653-F7B0DDAA2C31}" type="slidenum">
              <a:rPr lang="en-US" smtClean="0"/>
              <a:t>4</a:t>
            </a:fld>
            <a:endParaRPr lang="en-US"/>
          </a:p>
        </p:txBody>
      </p:sp>
      <p:pic>
        <p:nvPicPr>
          <p:cNvPr id="7" name="Content Placeholder 6">
            <a:extLst>
              <a:ext uri="{FF2B5EF4-FFF2-40B4-BE49-F238E27FC236}">
                <a16:creationId xmlns:a16="http://schemas.microsoft.com/office/drawing/2014/main" id="{A86C3E48-8AF0-5EC8-39F4-C583AE698E9E}"/>
              </a:ext>
            </a:extLst>
          </p:cNvPr>
          <p:cNvPicPr>
            <a:picLocks noGrp="1" noChangeAspect="1"/>
          </p:cNvPicPr>
          <p:nvPr>
            <p:ph sz="half" idx="2"/>
          </p:nvPr>
        </p:nvPicPr>
        <p:blipFill>
          <a:blip r:embed="rId4"/>
          <a:stretch>
            <a:fillRect/>
          </a:stretch>
        </p:blipFill>
        <p:spPr>
          <a:xfrm>
            <a:off x="4954772" y="1247499"/>
            <a:ext cx="7088372" cy="5193928"/>
          </a:xfrm>
          <a:prstGeom prst="rect">
            <a:avLst/>
          </a:prstGeom>
          <a:ln>
            <a:noFill/>
          </a:ln>
          <a:effectLst>
            <a:outerShdw blurRad="292100" dist="139700" dir="2700000" algn="tl" rotWithShape="0">
              <a:srgbClr val="333333">
                <a:alpha val="65000"/>
              </a:srgbClr>
            </a:outerShdw>
          </a:effectLst>
        </p:spPr>
      </p:pic>
      <p:sp>
        <p:nvSpPr>
          <p:cNvPr id="6" name="Flowchart: Connector 5">
            <a:extLst>
              <a:ext uri="{FF2B5EF4-FFF2-40B4-BE49-F238E27FC236}">
                <a16:creationId xmlns:a16="http://schemas.microsoft.com/office/drawing/2014/main" id="{39E00E99-DA1D-DAB2-8D1A-A7997AE038EC}"/>
              </a:ext>
            </a:extLst>
          </p:cNvPr>
          <p:cNvSpPr/>
          <p:nvPr/>
        </p:nvSpPr>
        <p:spPr>
          <a:xfrm>
            <a:off x="451701" y="5497975"/>
            <a:ext cx="141503" cy="137281"/>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lowchart: Connector 7">
            <a:extLst>
              <a:ext uri="{FF2B5EF4-FFF2-40B4-BE49-F238E27FC236}">
                <a16:creationId xmlns:a16="http://schemas.microsoft.com/office/drawing/2014/main" id="{4C2CF956-1C6D-41BC-81B5-FA9F3868EA3A}"/>
              </a:ext>
            </a:extLst>
          </p:cNvPr>
          <p:cNvSpPr/>
          <p:nvPr/>
        </p:nvSpPr>
        <p:spPr>
          <a:xfrm>
            <a:off x="451700" y="5939622"/>
            <a:ext cx="141503" cy="137281"/>
          </a:xfrm>
          <a:prstGeom prst="flowChartConnector">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77CBF129-49A6-45A8-BF4E-7D7CEE6108F0}"/>
              </a:ext>
            </a:extLst>
          </p:cNvPr>
          <p:cNvSpPr txBox="1"/>
          <p:nvPr/>
        </p:nvSpPr>
        <p:spPr>
          <a:xfrm>
            <a:off x="10475089" y="1724628"/>
            <a:ext cx="457176" cy="369332"/>
          </a:xfrm>
          <a:prstGeom prst="rect">
            <a:avLst/>
          </a:prstGeom>
          <a:noFill/>
        </p:spPr>
        <p:txBody>
          <a:bodyPr wrap="none" rtlCol="0">
            <a:spAutoFit/>
          </a:bodyPr>
          <a:lstStyle/>
          <a:p>
            <a:r>
              <a:rPr lang="en-CA" b="1" dirty="0"/>
              <a:t>Q3</a:t>
            </a:r>
          </a:p>
        </p:txBody>
      </p:sp>
      <p:sp>
        <p:nvSpPr>
          <p:cNvPr id="12" name="Oval 11">
            <a:extLst>
              <a:ext uri="{FF2B5EF4-FFF2-40B4-BE49-F238E27FC236}">
                <a16:creationId xmlns:a16="http://schemas.microsoft.com/office/drawing/2014/main" id="{83FD00BF-A499-D003-C533-9018041C7472}"/>
              </a:ext>
            </a:extLst>
          </p:cNvPr>
          <p:cNvSpPr/>
          <p:nvPr/>
        </p:nvSpPr>
        <p:spPr>
          <a:xfrm>
            <a:off x="7126941" y="3729318"/>
            <a:ext cx="448235" cy="29583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18103077-442C-9BCD-C39A-6498FD1D2293}"/>
              </a:ext>
            </a:extLst>
          </p:cNvPr>
          <p:cNvSpPr txBox="1"/>
          <p:nvPr/>
        </p:nvSpPr>
        <p:spPr>
          <a:xfrm>
            <a:off x="5132798" y="6432453"/>
            <a:ext cx="6221002" cy="369332"/>
          </a:xfrm>
          <a:prstGeom prst="rect">
            <a:avLst/>
          </a:prstGeom>
          <a:noFill/>
        </p:spPr>
        <p:txBody>
          <a:bodyPr wrap="square">
            <a:spAutoFit/>
          </a:bodyPr>
          <a:lstStyle/>
          <a:p>
            <a:r>
              <a:rPr lang="en-CA" dirty="0">
                <a:solidFill>
                  <a:schemeClr val="accent5">
                    <a:lumMod val="50000"/>
                  </a:schemeClr>
                </a:solidFill>
                <a:hlinkClick r:id="rId5">
                  <a:extLst>
                    <a:ext uri="{A12FA001-AC4F-418D-AE19-62706E023703}">
                      <ahyp:hlinkClr xmlns:ahyp="http://schemas.microsoft.com/office/drawing/2018/hyperlinkcolor" val="tx"/>
                    </a:ext>
                  </a:extLst>
                </a:hlinkClick>
              </a:rPr>
              <a:t>https://empres-i.apps.fao.org/general </a:t>
            </a:r>
          </a:p>
        </p:txBody>
      </p:sp>
    </p:spTree>
    <p:extLst>
      <p:ext uri="{BB962C8B-B14F-4D97-AF65-F5344CB8AC3E}">
        <p14:creationId xmlns:p14="http://schemas.microsoft.com/office/powerpoint/2010/main" val="765652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87" y="160500"/>
            <a:ext cx="10515600" cy="1325563"/>
          </a:xfrm>
        </p:spPr>
        <p:txBody>
          <a:bodyPr/>
          <a:lstStyle/>
          <a:p>
            <a:r>
              <a:rPr lang="en-CA" b="1" dirty="0">
                <a:latin typeface="+mn-lt"/>
              </a:rPr>
              <a:t>ASF Freedom - Europe</a:t>
            </a:r>
          </a:p>
        </p:txBody>
      </p:sp>
      <p:sp>
        <p:nvSpPr>
          <p:cNvPr id="3" name="Content Placeholder 2"/>
          <p:cNvSpPr>
            <a:spLocks noGrp="1"/>
          </p:cNvSpPr>
          <p:nvPr>
            <p:ph sz="half" idx="1"/>
          </p:nvPr>
        </p:nvSpPr>
        <p:spPr>
          <a:xfrm>
            <a:off x="148856" y="2459420"/>
            <a:ext cx="4562042" cy="2795751"/>
          </a:xfrm>
        </p:spPr>
        <p:txBody>
          <a:bodyPr>
            <a:normAutofit/>
          </a:bodyPr>
          <a:lstStyle/>
          <a:p>
            <a:r>
              <a:rPr lang="en-CA" sz="2400" dirty="0"/>
              <a:t>La Suède a fait une </a:t>
            </a:r>
            <a:r>
              <a:rPr lang="en-CA" sz="2400" dirty="0">
                <a:hlinkClick r:id="rId3"/>
              </a:rPr>
              <a:t>auto-déclaration </a:t>
            </a:r>
            <a:r>
              <a:rPr lang="en-CA" sz="2400" dirty="0"/>
              <a:t>de liberté d'ASF dans tous les </a:t>
            </a:r>
            <a:r>
              <a:rPr lang="en-CA" sz="2400" dirty="0" err="1"/>
              <a:t>suids </a:t>
            </a:r>
            <a:r>
              <a:rPr lang="en-CA" sz="2400" dirty="0"/>
              <a:t>à WOAH.</a:t>
            </a:r>
            <a:endParaRPr lang="en-CA" sz="2400" dirty="0">
              <a:solidFill>
                <a:srgbClr val="FF0000"/>
              </a:solidFill>
            </a:endParaRPr>
          </a:p>
          <a:p>
            <a:pPr lvl="1"/>
            <a:r>
              <a:rPr lang="en-CA" sz="2000" dirty="0"/>
              <a:t>Le cas signalé en </a:t>
            </a:r>
            <a:r>
              <a:rPr lang="en-CA" sz="2000" dirty="0">
                <a:hlinkClick r:id="rId4"/>
              </a:rPr>
              <a:t>juillet 2024 </a:t>
            </a:r>
            <a:r>
              <a:rPr lang="en-CA" sz="2000" dirty="0"/>
              <a:t>provenait d'un sanglier dont on pensait qu'il était mort près d'un an plus tôt</a:t>
            </a:r>
          </a:p>
          <a:p>
            <a:pPr lvl="1"/>
            <a:endParaRPr lang="en-CA" sz="2000" dirty="0"/>
          </a:p>
          <a:p>
            <a:pPr lvl="1"/>
            <a:endParaRPr lang="en-CA" sz="2000" dirty="0"/>
          </a:p>
        </p:txBody>
      </p:sp>
      <p:sp>
        <p:nvSpPr>
          <p:cNvPr id="5" name="Slide Number Placeholder 4"/>
          <p:cNvSpPr>
            <a:spLocks noGrp="1"/>
          </p:cNvSpPr>
          <p:nvPr>
            <p:ph type="sldNum" sz="quarter" idx="12"/>
          </p:nvPr>
        </p:nvSpPr>
        <p:spPr/>
        <p:txBody>
          <a:bodyPr/>
          <a:lstStyle/>
          <a:p>
            <a:fld id="{C4E7A136-B623-44AA-A653-F7B0DDAA2C31}" type="slidenum">
              <a:rPr lang="en-US" smtClean="0"/>
              <a:t>5</a:t>
            </a:fld>
            <a:endParaRPr lang="en-US"/>
          </a:p>
        </p:txBody>
      </p:sp>
      <p:pic>
        <p:nvPicPr>
          <p:cNvPr id="7" name="Content Placeholder 6">
            <a:extLst>
              <a:ext uri="{FF2B5EF4-FFF2-40B4-BE49-F238E27FC236}">
                <a16:creationId xmlns:a16="http://schemas.microsoft.com/office/drawing/2014/main" id="{A86C3E48-8AF0-5EC8-39F4-C583AE698E9E}"/>
              </a:ext>
            </a:extLst>
          </p:cNvPr>
          <p:cNvPicPr>
            <a:picLocks noGrp="1" noChangeAspect="1"/>
          </p:cNvPicPr>
          <p:nvPr>
            <p:ph sz="half" idx="2"/>
          </p:nvPr>
        </p:nvPicPr>
        <p:blipFill>
          <a:blip r:embed="rId5"/>
          <a:stretch>
            <a:fillRect/>
          </a:stretch>
        </p:blipFill>
        <p:spPr>
          <a:xfrm>
            <a:off x="4954772" y="1247499"/>
            <a:ext cx="7088372" cy="5193928"/>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77CBF129-49A6-45A8-BF4E-7D7CEE6108F0}"/>
              </a:ext>
            </a:extLst>
          </p:cNvPr>
          <p:cNvSpPr txBox="1"/>
          <p:nvPr/>
        </p:nvSpPr>
        <p:spPr>
          <a:xfrm>
            <a:off x="10475089" y="1724628"/>
            <a:ext cx="457176" cy="369332"/>
          </a:xfrm>
          <a:prstGeom prst="rect">
            <a:avLst/>
          </a:prstGeom>
          <a:noFill/>
        </p:spPr>
        <p:txBody>
          <a:bodyPr wrap="none" rtlCol="0">
            <a:spAutoFit/>
          </a:bodyPr>
          <a:lstStyle/>
          <a:p>
            <a:r>
              <a:rPr lang="en-CA" b="1" dirty="0"/>
              <a:t>Q3</a:t>
            </a:r>
          </a:p>
        </p:txBody>
      </p:sp>
      <p:sp>
        <p:nvSpPr>
          <p:cNvPr id="9" name="Oval 8">
            <a:extLst>
              <a:ext uri="{FF2B5EF4-FFF2-40B4-BE49-F238E27FC236}">
                <a16:creationId xmlns:a16="http://schemas.microsoft.com/office/drawing/2014/main" id="{7A00C45A-EE5A-8811-30C5-F5B4E17F5130}"/>
              </a:ext>
            </a:extLst>
          </p:cNvPr>
          <p:cNvSpPr/>
          <p:nvPr/>
        </p:nvSpPr>
        <p:spPr>
          <a:xfrm>
            <a:off x="7888525" y="1821459"/>
            <a:ext cx="376934" cy="299239"/>
          </a:xfrm>
          <a:prstGeom prst="ellipse">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85036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67618"/>
            <a:ext cx="10515600" cy="1325563"/>
          </a:xfrm>
        </p:spPr>
        <p:txBody>
          <a:bodyPr/>
          <a:lstStyle/>
          <a:p>
            <a:r>
              <a:rPr lang="en-CA" b="1" dirty="0">
                <a:latin typeface="+mn-lt"/>
              </a:rPr>
              <a:t>ASF Freedom - Europe</a:t>
            </a:r>
          </a:p>
        </p:txBody>
      </p:sp>
      <p:sp>
        <p:nvSpPr>
          <p:cNvPr id="3" name="Content Placeholder 2"/>
          <p:cNvSpPr>
            <a:spLocks noGrp="1"/>
          </p:cNvSpPr>
          <p:nvPr>
            <p:ph sz="half" idx="1"/>
          </p:nvPr>
        </p:nvSpPr>
        <p:spPr>
          <a:xfrm>
            <a:off x="148856" y="486031"/>
            <a:ext cx="5337544" cy="5559053"/>
          </a:xfrm>
        </p:spPr>
        <p:txBody>
          <a:bodyPr>
            <a:normAutofit fontScale="92500" lnSpcReduction="10000"/>
          </a:bodyPr>
          <a:lstStyle/>
          <a:p>
            <a:pPr marL="457200" lvl="1" indent="0">
              <a:buNone/>
            </a:pPr>
            <a:r>
              <a:rPr lang="en-CA" dirty="0"/>
              <a:t>La Commission européenne a reconnu la Sardaigne indemne du génotype I de la peste porcine africaine (sangliers et porcs domestiques).</a:t>
            </a:r>
          </a:p>
          <a:p>
            <a:pPr marL="457200" lvl="1" indent="0">
              <a:buNone/>
            </a:pPr>
            <a:endParaRPr lang="en-CA" dirty="0"/>
          </a:p>
          <a:p>
            <a:pPr marL="457200" lvl="1" indent="0">
              <a:buNone/>
            </a:pPr>
            <a:r>
              <a:rPr lang="en-CA" dirty="0"/>
              <a:t>Génotype I (endémique en Afrique) introduit en Sardaigne en 1978</a:t>
            </a:r>
          </a:p>
          <a:p>
            <a:pPr marL="457200" lvl="1" indent="0">
              <a:buNone/>
            </a:pPr>
            <a:endParaRPr lang="en-CA" dirty="0"/>
          </a:p>
          <a:p>
            <a:pPr marL="457200" lvl="1" indent="0">
              <a:buNone/>
            </a:pPr>
            <a:r>
              <a:rPr lang="en-CA" dirty="0"/>
              <a:t>Nécessité d'une collaboration entre tous les acteurs de la société : agriculteurs, communautés locales et forces de l'ordre.</a:t>
            </a:r>
          </a:p>
          <a:p>
            <a:pPr marL="457200" lvl="1" indent="0">
              <a:buNone/>
            </a:pPr>
            <a:endParaRPr lang="en-CA" dirty="0"/>
          </a:p>
          <a:p>
            <a:pPr marL="457200" lvl="1" indent="0">
              <a:buNone/>
            </a:pPr>
            <a:r>
              <a:rPr lang="en-CA" dirty="0"/>
              <a:t>L'éradication a nécessité une surveillance intense, des mesures de biosécurité et une formation pour les agriculteurs et les chasseurs.</a:t>
            </a:r>
          </a:p>
          <a:p>
            <a:pPr marL="457200" lvl="1" indent="0">
              <a:buNone/>
            </a:pPr>
            <a:r>
              <a:rPr lang="en-US" sz="1600" dirty="0">
                <a:hlinkClick r:id="rId3"/>
              </a:rPr>
              <a:t>SHIC Global Disease Monitoring Reports - Centre d'information sur la santé porcine </a:t>
            </a:r>
            <a:r>
              <a:rPr lang="en-US" sz="1600" dirty="0"/>
              <a:t>- Rapport d'octobre 2024</a:t>
            </a:r>
            <a:endParaRPr lang="en-CA" sz="2000" dirty="0">
              <a:hlinkClick r:id="rId4"/>
            </a:endParaRPr>
          </a:p>
          <a:p>
            <a:pPr marL="457200" lvl="1" indent="0">
              <a:buNone/>
            </a:pPr>
            <a:endParaRPr lang="en-CA" sz="1600" dirty="0">
              <a:hlinkClick r:id="rId4"/>
            </a:endParaRPr>
          </a:p>
        </p:txBody>
      </p:sp>
      <p:sp>
        <p:nvSpPr>
          <p:cNvPr id="5" name="Slide Number Placeholder 4"/>
          <p:cNvSpPr>
            <a:spLocks noGrp="1"/>
          </p:cNvSpPr>
          <p:nvPr>
            <p:ph type="sldNum" sz="quarter" idx="12"/>
          </p:nvPr>
        </p:nvSpPr>
        <p:spPr/>
        <p:txBody>
          <a:bodyPr/>
          <a:lstStyle/>
          <a:p>
            <a:fld id="{C4E7A136-B623-44AA-A653-F7B0DDAA2C31}" type="slidenum">
              <a:rPr lang="en-US" smtClean="0"/>
              <a:t>6</a:t>
            </a:fld>
            <a:endParaRPr lang="en-US"/>
          </a:p>
        </p:txBody>
      </p:sp>
      <p:pic>
        <p:nvPicPr>
          <p:cNvPr id="7" name="Content Placeholder 6">
            <a:extLst>
              <a:ext uri="{FF2B5EF4-FFF2-40B4-BE49-F238E27FC236}">
                <a16:creationId xmlns:a16="http://schemas.microsoft.com/office/drawing/2014/main" id="{A86C3E48-8AF0-5EC8-39F4-C583AE698E9E}"/>
              </a:ext>
            </a:extLst>
          </p:cNvPr>
          <p:cNvPicPr>
            <a:picLocks noGrp="1" noChangeAspect="1"/>
          </p:cNvPicPr>
          <p:nvPr>
            <p:ph sz="half" idx="2"/>
          </p:nvPr>
        </p:nvPicPr>
        <p:blipFill>
          <a:blip r:embed="rId5"/>
          <a:stretch>
            <a:fillRect/>
          </a:stretch>
        </p:blipFill>
        <p:spPr>
          <a:xfrm>
            <a:off x="5605930" y="1724627"/>
            <a:ext cx="6437214" cy="4716799"/>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77CBF129-49A6-45A8-BF4E-7D7CEE6108F0}"/>
              </a:ext>
            </a:extLst>
          </p:cNvPr>
          <p:cNvSpPr txBox="1"/>
          <p:nvPr/>
        </p:nvSpPr>
        <p:spPr>
          <a:xfrm>
            <a:off x="10475089" y="1724628"/>
            <a:ext cx="457176" cy="369332"/>
          </a:xfrm>
          <a:prstGeom prst="rect">
            <a:avLst/>
          </a:prstGeom>
          <a:noFill/>
        </p:spPr>
        <p:txBody>
          <a:bodyPr wrap="none" rtlCol="0">
            <a:spAutoFit/>
          </a:bodyPr>
          <a:lstStyle/>
          <a:p>
            <a:r>
              <a:rPr lang="en-CA" b="1" dirty="0"/>
              <a:t>Q3</a:t>
            </a:r>
          </a:p>
        </p:txBody>
      </p:sp>
      <p:sp>
        <p:nvSpPr>
          <p:cNvPr id="4" name="Oval 3">
            <a:extLst>
              <a:ext uri="{FF2B5EF4-FFF2-40B4-BE49-F238E27FC236}">
                <a16:creationId xmlns:a16="http://schemas.microsoft.com/office/drawing/2014/main" id="{AF4D47E3-5C25-1680-2A3F-9ECF943B9CCA}"/>
              </a:ext>
            </a:extLst>
          </p:cNvPr>
          <p:cNvSpPr/>
          <p:nvPr/>
        </p:nvSpPr>
        <p:spPr>
          <a:xfrm>
            <a:off x="7442245" y="5260566"/>
            <a:ext cx="627530" cy="412376"/>
          </a:xfrm>
          <a:prstGeom prst="ellipse">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16191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55342E36-EA6B-E1BE-03A1-49367F26C13A}"/>
              </a:ext>
            </a:extLst>
          </p:cNvPr>
          <p:cNvGrpSpPr/>
          <p:nvPr/>
        </p:nvGrpSpPr>
        <p:grpSpPr>
          <a:xfrm>
            <a:off x="3997362" y="896070"/>
            <a:ext cx="7989918" cy="5460296"/>
            <a:chOff x="4051140" y="1021571"/>
            <a:chExt cx="8116739" cy="5225846"/>
          </a:xfrm>
        </p:grpSpPr>
        <p:grpSp>
          <p:nvGrpSpPr>
            <p:cNvPr id="18" name="Group 17">
              <a:extLst>
                <a:ext uri="{FF2B5EF4-FFF2-40B4-BE49-F238E27FC236}">
                  <a16:creationId xmlns:a16="http://schemas.microsoft.com/office/drawing/2014/main" id="{4E310BDD-9F61-4EC5-19B5-11449D6B091B}"/>
                </a:ext>
              </a:extLst>
            </p:cNvPr>
            <p:cNvGrpSpPr/>
            <p:nvPr/>
          </p:nvGrpSpPr>
          <p:grpSpPr>
            <a:xfrm>
              <a:off x="4051140" y="1021571"/>
              <a:ext cx="8116739" cy="5225846"/>
              <a:chOff x="4051140" y="1021571"/>
              <a:chExt cx="8116739" cy="5225846"/>
            </a:xfrm>
          </p:grpSpPr>
          <p:pic>
            <p:nvPicPr>
              <p:cNvPr id="12" name="Picture 11">
                <a:extLst>
                  <a:ext uri="{FF2B5EF4-FFF2-40B4-BE49-F238E27FC236}">
                    <a16:creationId xmlns:a16="http://schemas.microsoft.com/office/drawing/2014/main" id="{E04775F8-4001-ACE9-508E-98CA03C38975}"/>
                  </a:ext>
                </a:extLst>
              </p:cNvPr>
              <p:cNvPicPr>
                <a:picLocks noChangeAspect="1"/>
              </p:cNvPicPr>
              <p:nvPr/>
            </p:nvPicPr>
            <p:blipFill>
              <a:blip r:embed="rId3"/>
              <a:stretch>
                <a:fillRect/>
              </a:stretch>
            </p:blipFill>
            <p:spPr>
              <a:xfrm>
                <a:off x="4051140" y="1021571"/>
                <a:ext cx="8116739" cy="5225846"/>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45E73E95-1B31-7588-CEFF-2F37969B407D}"/>
                  </a:ext>
                </a:extLst>
              </p:cNvPr>
              <p:cNvSpPr txBox="1"/>
              <p:nvPr/>
            </p:nvSpPr>
            <p:spPr>
              <a:xfrm>
                <a:off x="10498238" y="1516284"/>
                <a:ext cx="457176" cy="369332"/>
              </a:xfrm>
              <a:prstGeom prst="rect">
                <a:avLst/>
              </a:prstGeom>
              <a:noFill/>
            </p:spPr>
            <p:txBody>
              <a:bodyPr wrap="none" rtlCol="0">
                <a:spAutoFit/>
              </a:bodyPr>
              <a:lstStyle/>
              <a:p>
                <a:r>
                  <a:rPr lang="en-CA" b="1" dirty="0"/>
                  <a:t>Q3</a:t>
                </a:r>
              </a:p>
            </p:txBody>
          </p:sp>
        </p:grpSp>
        <p:sp>
          <p:nvSpPr>
            <p:cNvPr id="19" name="Oval 18">
              <a:extLst>
                <a:ext uri="{FF2B5EF4-FFF2-40B4-BE49-F238E27FC236}">
                  <a16:creationId xmlns:a16="http://schemas.microsoft.com/office/drawing/2014/main" id="{874F3BD6-8AF5-4058-CBD8-04B3F7687AF3}"/>
                </a:ext>
              </a:extLst>
            </p:cNvPr>
            <p:cNvSpPr/>
            <p:nvPr/>
          </p:nvSpPr>
          <p:spPr>
            <a:xfrm>
              <a:off x="6786390" y="1885616"/>
              <a:ext cx="1079653" cy="180503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b="1" dirty="0"/>
            </a:p>
          </p:txBody>
        </p:sp>
      </p:grpSp>
      <p:sp>
        <p:nvSpPr>
          <p:cNvPr id="2" name="Title 1"/>
          <p:cNvSpPr>
            <a:spLocks noGrp="1"/>
          </p:cNvSpPr>
          <p:nvPr>
            <p:ph type="title"/>
          </p:nvPr>
        </p:nvSpPr>
        <p:spPr>
          <a:xfrm>
            <a:off x="0" y="473316"/>
            <a:ext cx="4199681" cy="1325563"/>
          </a:xfrm>
        </p:spPr>
        <p:txBody>
          <a:bodyPr>
            <a:normAutofit fontScale="90000"/>
          </a:bodyPr>
          <a:lstStyle/>
          <a:p>
            <a:r>
              <a:rPr lang="en-CA" b="1" dirty="0">
                <a:latin typeface="+mn-lt"/>
              </a:rPr>
              <a:t>Cas notables de peste porcine africaine - Asie</a:t>
            </a:r>
          </a:p>
        </p:txBody>
      </p:sp>
      <p:sp>
        <p:nvSpPr>
          <p:cNvPr id="3" name="Content Placeholder 2"/>
          <p:cNvSpPr>
            <a:spLocks noGrp="1"/>
          </p:cNvSpPr>
          <p:nvPr>
            <p:ph sz="half" idx="1"/>
          </p:nvPr>
        </p:nvSpPr>
        <p:spPr>
          <a:xfrm>
            <a:off x="302024" y="2543175"/>
            <a:ext cx="3595632" cy="3016972"/>
          </a:xfrm>
        </p:spPr>
        <p:txBody>
          <a:bodyPr>
            <a:noAutofit/>
          </a:bodyPr>
          <a:lstStyle/>
          <a:p>
            <a:r>
              <a:rPr lang="en-US" sz="3200" dirty="0"/>
              <a:t>La grande majorité des cas recensés au cours des troisième et quatrième trimestres ont été signalés au Viêt Nam.</a:t>
            </a:r>
          </a:p>
          <a:p>
            <a:pPr marL="0" indent="0">
              <a:buNone/>
            </a:pPr>
            <a:endParaRPr lang="en-CA" sz="1600" dirty="0"/>
          </a:p>
        </p:txBody>
      </p:sp>
      <p:sp>
        <p:nvSpPr>
          <p:cNvPr id="5" name="Slide Number Placeholder 4"/>
          <p:cNvSpPr>
            <a:spLocks noGrp="1"/>
          </p:cNvSpPr>
          <p:nvPr>
            <p:ph type="sldNum" sz="quarter" idx="12"/>
          </p:nvPr>
        </p:nvSpPr>
        <p:spPr/>
        <p:txBody>
          <a:bodyPr/>
          <a:lstStyle/>
          <a:p>
            <a:fld id="{C4E7A136-B623-44AA-A653-F7B0DDAA2C31}" type="slidenum">
              <a:rPr lang="en-US" smtClean="0"/>
              <a:t>7</a:t>
            </a:fld>
            <a:endParaRPr lang="en-US"/>
          </a:p>
        </p:txBody>
      </p:sp>
    </p:spTree>
    <p:extLst>
      <p:ext uri="{BB962C8B-B14F-4D97-AF65-F5344CB8AC3E}">
        <p14:creationId xmlns:p14="http://schemas.microsoft.com/office/powerpoint/2010/main" val="4054518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067"/>
            <a:ext cx="5323562" cy="1325563"/>
          </a:xfrm>
        </p:spPr>
        <p:txBody>
          <a:bodyPr>
            <a:normAutofit fontScale="90000"/>
          </a:bodyPr>
          <a:lstStyle/>
          <a:p>
            <a:r>
              <a:rPr lang="en-CA" b="1" dirty="0">
                <a:latin typeface="+mn-lt"/>
              </a:rPr>
              <a:t>Cas notables de peste porcine africaine - Asie</a:t>
            </a:r>
          </a:p>
        </p:txBody>
      </p:sp>
      <p:sp>
        <p:nvSpPr>
          <p:cNvPr id="3" name="Content Placeholder 2"/>
          <p:cNvSpPr>
            <a:spLocks noGrp="1"/>
          </p:cNvSpPr>
          <p:nvPr>
            <p:ph sz="half" idx="1"/>
          </p:nvPr>
        </p:nvSpPr>
        <p:spPr>
          <a:xfrm>
            <a:off x="73405" y="1264174"/>
            <a:ext cx="4541457" cy="4329651"/>
          </a:xfrm>
        </p:spPr>
        <p:txBody>
          <a:bodyPr>
            <a:noAutofit/>
          </a:bodyPr>
          <a:lstStyle/>
          <a:p>
            <a:pPr>
              <a:spcBef>
                <a:spcPts val="1200"/>
              </a:spcBef>
              <a:spcAft>
                <a:spcPts val="600"/>
              </a:spcAft>
            </a:pPr>
            <a:r>
              <a:rPr lang="en-US" dirty="0">
                <a:hlinkClick r:id="rId3"/>
              </a:rPr>
              <a:t>Sri Lanka </a:t>
            </a:r>
            <a:r>
              <a:rPr lang="en-US" dirty="0"/>
              <a:t>- 1</a:t>
            </a:r>
            <a:r>
              <a:rPr lang="en-US" baseline="30000" dirty="0"/>
              <a:t>st</a:t>
            </a:r>
            <a:r>
              <a:rPr lang="en-US" dirty="0"/>
              <a:t> Détection</a:t>
            </a:r>
            <a:endParaRPr lang="en-US" dirty="0">
              <a:hlinkClick r:id="rId3"/>
            </a:endParaRPr>
          </a:p>
          <a:p>
            <a:pPr>
              <a:spcBef>
                <a:spcPts val="1200"/>
              </a:spcBef>
              <a:spcAft>
                <a:spcPts val="600"/>
              </a:spcAft>
            </a:pPr>
            <a:r>
              <a:rPr lang="en-US" dirty="0"/>
              <a:t>Les détections en Inde ne sont pas signalées immédiatement au WOAH mais font régulièrement l'objet de reportages (</a:t>
            </a:r>
            <a:r>
              <a:rPr lang="en-US" dirty="0" err="1"/>
              <a:t>notamment au </a:t>
            </a:r>
            <a:r>
              <a:rPr lang="en-US" dirty="0"/>
              <a:t>Mizoram).</a:t>
            </a:r>
          </a:p>
          <a:p>
            <a:pPr>
              <a:spcBef>
                <a:spcPts val="1200"/>
              </a:spcBef>
              <a:spcAft>
                <a:spcPts val="600"/>
              </a:spcAft>
            </a:pPr>
            <a:r>
              <a:rPr lang="en-US" dirty="0"/>
              <a:t>De nombreux autres pays asiatiques n'adressent pas de rapports immédiats à l'OMSA, y compris la Chine (certains incluent des rapports semestriels).</a:t>
            </a:r>
          </a:p>
          <a:p>
            <a:endParaRPr lang="en-US" sz="2000" dirty="0"/>
          </a:p>
          <a:p>
            <a:endParaRPr lang="en-CA" sz="1600" dirty="0"/>
          </a:p>
        </p:txBody>
      </p:sp>
      <p:sp>
        <p:nvSpPr>
          <p:cNvPr id="5" name="Slide Number Placeholder 4"/>
          <p:cNvSpPr>
            <a:spLocks noGrp="1"/>
          </p:cNvSpPr>
          <p:nvPr>
            <p:ph type="sldNum" sz="quarter" idx="12"/>
          </p:nvPr>
        </p:nvSpPr>
        <p:spPr/>
        <p:txBody>
          <a:bodyPr/>
          <a:lstStyle/>
          <a:p>
            <a:fld id="{C4E7A136-B623-44AA-A653-F7B0DDAA2C31}" type="slidenum">
              <a:rPr lang="en-US" smtClean="0"/>
              <a:t>8</a:t>
            </a:fld>
            <a:endParaRPr lang="en-US"/>
          </a:p>
        </p:txBody>
      </p:sp>
      <p:grpSp>
        <p:nvGrpSpPr>
          <p:cNvPr id="23" name="Group 22">
            <a:extLst>
              <a:ext uri="{FF2B5EF4-FFF2-40B4-BE49-F238E27FC236}">
                <a16:creationId xmlns:a16="http://schemas.microsoft.com/office/drawing/2014/main" id="{1316399C-9213-9BB9-7320-74BFEC6308EF}"/>
              </a:ext>
            </a:extLst>
          </p:cNvPr>
          <p:cNvGrpSpPr/>
          <p:nvPr/>
        </p:nvGrpSpPr>
        <p:grpSpPr>
          <a:xfrm>
            <a:off x="5100657" y="397182"/>
            <a:ext cx="7017938" cy="5397166"/>
            <a:chOff x="3880939" y="681245"/>
            <a:chExt cx="8116738" cy="6040246"/>
          </a:xfrm>
        </p:grpSpPr>
        <p:grpSp>
          <p:nvGrpSpPr>
            <p:cNvPr id="17" name="Group 16">
              <a:extLst>
                <a:ext uri="{FF2B5EF4-FFF2-40B4-BE49-F238E27FC236}">
                  <a16:creationId xmlns:a16="http://schemas.microsoft.com/office/drawing/2014/main" id="{828D7EBF-32F1-1A1A-0942-FEA7033457B1}"/>
                </a:ext>
              </a:extLst>
            </p:cNvPr>
            <p:cNvGrpSpPr/>
            <p:nvPr/>
          </p:nvGrpSpPr>
          <p:grpSpPr>
            <a:xfrm>
              <a:off x="3880939" y="681245"/>
              <a:ext cx="8116738" cy="6040246"/>
              <a:chOff x="4051140" y="912622"/>
              <a:chExt cx="8140860" cy="5869645"/>
            </a:xfrm>
          </p:grpSpPr>
          <p:sp>
            <p:nvSpPr>
              <p:cNvPr id="16" name="TextBox 15">
                <a:extLst>
                  <a:ext uri="{FF2B5EF4-FFF2-40B4-BE49-F238E27FC236}">
                    <a16:creationId xmlns:a16="http://schemas.microsoft.com/office/drawing/2014/main" id="{559D2864-CB84-961E-C55D-4C5C9A687534}"/>
                  </a:ext>
                </a:extLst>
              </p:cNvPr>
              <p:cNvSpPr txBox="1"/>
              <p:nvPr/>
            </p:nvSpPr>
            <p:spPr>
              <a:xfrm>
                <a:off x="10955414" y="1319514"/>
                <a:ext cx="457176" cy="369332"/>
              </a:xfrm>
              <a:prstGeom prst="rect">
                <a:avLst/>
              </a:prstGeom>
              <a:noFill/>
            </p:spPr>
            <p:txBody>
              <a:bodyPr wrap="none" rtlCol="0">
                <a:spAutoFit/>
              </a:bodyPr>
              <a:lstStyle/>
              <a:p>
                <a:r>
                  <a:rPr lang="en-CA" b="1" dirty="0"/>
                  <a:t>Q4</a:t>
                </a:r>
              </a:p>
            </p:txBody>
          </p:sp>
          <p:pic>
            <p:nvPicPr>
              <p:cNvPr id="15" name="Picture 14">
                <a:extLst>
                  <a:ext uri="{FF2B5EF4-FFF2-40B4-BE49-F238E27FC236}">
                    <a16:creationId xmlns:a16="http://schemas.microsoft.com/office/drawing/2014/main" id="{1D78DE48-55C8-7FA1-1650-8DE46B7870BB}"/>
                  </a:ext>
                </a:extLst>
              </p:cNvPr>
              <p:cNvPicPr>
                <a:picLocks noChangeAspect="1"/>
              </p:cNvPicPr>
              <p:nvPr/>
            </p:nvPicPr>
            <p:blipFill>
              <a:blip r:embed="rId4"/>
              <a:stretch>
                <a:fillRect/>
              </a:stretch>
            </p:blipFill>
            <p:spPr>
              <a:xfrm>
                <a:off x="4051140" y="912622"/>
                <a:ext cx="8140860" cy="5869645"/>
              </a:xfrm>
              <a:prstGeom prst="rect">
                <a:avLst/>
              </a:prstGeom>
              <a:ln>
                <a:noFill/>
              </a:ln>
              <a:effectLst>
                <a:outerShdw blurRad="292100" dist="139700" dir="2700000" algn="tl" rotWithShape="0">
                  <a:srgbClr val="333333">
                    <a:alpha val="65000"/>
                  </a:srgbClr>
                </a:outerShdw>
              </a:effectLst>
            </p:spPr>
          </p:pic>
        </p:grpSp>
        <p:sp>
          <p:nvSpPr>
            <p:cNvPr id="21" name="TextBox 20">
              <a:extLst>
                <a:ext uri="{FF2B5EF4-FFF2-40B4-BE49-F238E27FC236}">
                  <a16:creationId xmlns:a16="http://schemas.microsoft.com/office/drawing/2014/main" id="{8F75F5C2-7BD9-1C2B-48BC-2C9EE0F8F8BD}"/>
                </a:ext>
              </a:extLst>
            </p:cNvPr>
            <p:cNvSpPr txBox="1"/>
            <p:nvPr/>
          </p:nvSpPr>
          <p:spPr>
            <a:xfrm>
              <a:off x="10556624" y="920664"/>
              <a:ext cx="1195392" cy="369332"/>
            </a:xfrm>
            <a:prstGeom prst="rect">
              <a:avLst/>
            </a:prstGeom>
            <a:noFill/>
          </p:spPr>
          <p:txBody>
            <a:bodyPr wrap="none" rtlCol="0">
              <a:spAutoFit/>
            </a:bodyPr>
            <a:lstStyle/>
            <a:p>
              <a:r>
                <a:rPr lang="en-CA" b="1" dirty="0"/>
                <a:t>T4 à ce jour</a:t>
              </a:r>
            </a:p>
          </p:txBody>
        </p:sp>
        <p:sp>
          <p:nvSpPr>
            <p:cNvPr id="22" name="Oval 21">
              <a:extLst>
                <a:ext uri="{FF2B5EF4-FFF2-40B4-BE49-F238E27FC236}">
                  <a16:creationId xmlns:a16="http://schemas.microsoft.com/office/drawing/2014/main" id="{61BD1D31-755E-D58B-7159-5EFAC34B2AD4}"/>
                </a:ext>
              </a:extLst>
            </p:cNvPr>
            <p:cNvSpPr/>
            <p:nvPr/>
          </p:nvSpPr>
          <p:spPr>
            <a:xfrm>
              <a:off x="4976037" y="4029740"/>
              <a:ext cx="616689" cy="52099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544839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067"/>
            <a:ext cx="4199681" cy="1325563"/>
          </a:xfrm>
        </p:spPr>
        <p:txBody>
          <a:bodyPr/>
          <a:lstStyle/>
          <a:p>
            <a:r>
              <a:rPr lang="en-CA" b="1" dirty="0">
                <a:latin typeface="+mn-lt"/>
              </a:rPr>
              <a:t>ASF Freedom - Taiwan</a:t>
            </a:r>
          </a:p>
        </p:txBody>
      </p:sp>
      <p:sp>
        <p:nvSpPr>
          <p:cNvPr id="3" name="Content Placeholder 2"/>
          <p:cNvSpPr>
            <a:spLocks noGrp="1"/>
          </p:cNvSpPr>
          <p:nvPr>
            <p:ph sz="half" idx="1"/>
          </p:nvPr>
        </p:nvSpPr>
        <p:spPr>
          <a:xfrm>
            <a:off x="302024" y="1428751"/>
            <a:ext cx="3595632" cy="3657600"/>
          </a:xfrm>
        </p:spPr>
        <p:txBody>
          <a:bodyPr>
            <a:noAutofit/>
          </a:bodyPr>
          <a:lstStyle/>
          <a:p>
            <a:endParaRPr lang="en-US" dirty="0"/>
          </a:p>
          <a:p>
            <a:r>
              <a:rPr lang="en-CA" b="1" dirty="0">
                <a:hlinkClick r:id="rId3"/>
              </a:rPr>
              <a:t>Autodéclaration de liberté </a:t>
            </a:r>
            <a:r>
              <a:rPr lang="en-CA" b="1" dirty="0"/>
              <a:t>faite à l'OMAH</a:t>
            </a:r>
          </a:p>
          <a:p>
            <a:r>
              <a:rPr lang="en-CA" b="1" dirty="0"/>
              <a:t>Porcs domestiques et sangliers</a:t>
            </a:r>
          </a:p>
        </p:txBody>
      </p:sp>
      <p:sp>
        <p:nvSpPr>
          <p:cNvPr id="5" name="Slide Number Placeholder 4"/>
          <p:cNvSpPr>
            <a:spLocks noGrp="1"/>
          </p:cNvSpPr>
          <p:nvPr>
            <p:ph type="sldNum" sz="quarter" idx="12"/>
          </p:nvPr>
        </p:nvSpPr>
        <p:spPr/>
        <p:txBody>
          <a:bodyPr/>
          <a:lstStyle/>
          <a:p>
            <a:fld id="{C4E7A136-B623-44AA-A653-F7B0DDAA2C31}" type="slidenum">
              <a:rPr lang="en-US" smtClean="0"/>
              <a:t>9</a:t>
            </a:fld>
            <a:endParaRPr lang="en-US"/>
          </a:p>
        </p:txBody>
      </p:sp>
      <p:grpSp>
        <p:nvGrpSpPr>
          <p:cNvPr id="23" name="Group 22">
            <a:extLst>
              <a:ext uri="{FF2B5EF4-FFF2-40B4-BE49-F238E27FC236}">
                <a16:creationId xmlns:a16="http://schemas.microsoft.com/office/drawing/2014/main" id="{1316399C-9213-9BB9-7320-74BFEC6308EF}"/>
              </a:ext>
            </a:extLst>
          </p:cNvPr>
          <p:cNvGrpSpPr/>
          <p:nvPr/>
        </p:nvGrpSpPr>
        <p:grpSpPr>
          <a:xfrm>
            <a:off x="4346490" y="397182"/>
            <a:ext cx="7543486" cy="5830719"/>
            <a:chOff x="3880939" y="681245"/>
            <a:chExt cx="8116738" cy="6040246"/>
          </a:xfrm>
        </p:grpSpPr>
        <p:grpSp>
          <p:nvGrpSpPr>
            <p:cNvPr id="17" name="Group 16">
              <a:extLst>
                <a:ext uri="{FF2B5EF4-FFF2-40B4-BE49-F238E27FC236}">
                  <a16:creationId xmlns:a16="http://schemas.microsoft.com/office/drawing/2014/main" id="{828D7EBF-32F1-1A1A-0942-FEA7033457B1}"/>
                </a:ext>
              </a:extLst>
            </p:cNvPr>
            <p:cNvGrpSpPr/>
            <p:nvPr/>
          </p:nvGrpSpPr>
          <p:grpSpPr>
            <a:xfrm>
              <a:off x="3880939" y="681245"/>
              <a:ext cx="8116738" cy="6040246"/>
              <a:chOff x="4051140" y="912622"/>
              <a:chExt cx="8140860" cy="5869645"/>
            </a:xfrm>
          </p:grpSpPr>
          <p:sp>
            <p:nvSpPr>
              <p:cNvPr id="16" name="TextBox 15">
                <a:extLst>
                  <a:ext uri="{FF2B5EF4-FFF2-40B4-BE49-F238E27FC236}">
                    <a16:creationId xmlns:a16="http://schemas.microsoft.com/office/drawing/2014/main" id="{559D2864-CB84-961E-C55D-4C5C9A687534}"/>
                  </a:ext>
                </a:extLst>
              </p:cNvPr>
              <p:cNvSpPr txBox="1"/>
              <p:nvPr/>
            </p:nvSpPr>
            <p:spPr>
              <a:xfrm>
                <a:off x="10955414" y="1319514"/>
                <a:ext cx="457176" cy="369332"/>
              </a:xfrm>
              <a:prstGeom prst="rect">
                <a:avLst/>
              </a:prstGeom>
              <a:noFill/>
            </p:spPr>
            <p:txBody>
              <a:bodyPr wrap="none" rtlCol="0">
                <a:spAutoFit/>
              </a:bodyPr>
              <a:lstStyle/>
              <a:p>
                <a:r>
                  <a:rPr lang="en-CA" b="1" dirty="0"/>
                  <a:t>Q4</a:t>
                </a:r>
              </a:p>
            </p:txBody>
          </p:sp>
          <p:pic>
            <p:nvPicPr>
              <p:cNvPr id="15" name="Picture 14">
                <a:extLst>
                  <a:ext uri="{FF2B5EF4-FFF2-40B4-BE49-F238E27FC236}">
                    <a16:creationId xmlns:a16="http://schemas.microsoft.com/office/drawing/2014/main" id="{1D78DE48-55C8-7FA1-1650-8DE46B7870BB}"/>
                  </a:ext>
                </a:extLst>
              </p:cNvPr>
              <p:cNvPicPr>
                <a:picLocks noChangeAspect="1"/>
              </p:cNvPicPr>
              <p:nvPr/>
            </p:nvPicPr>
            <p:blipFill>
              <a:blip r:embed="rId4"/>
              <a:stretch>
                <a:fillRect/>
              </a:stretch>
            </p:blipFill>
            <p:spPr>
              <a:xfrm>
                <a:off x="4051140" y="912622"/>
                <a:ext cx="8140860" cy="5869645"/>
              </a:xfrm>
              <a:prstGeom prst="rect">
                <a:avLst/>
              </a:prstGeom>
              <a:ln>
                <a:noFill/>
              </a:ln>
              <a:effectLst>
                <a:outerShdw blurRad="292100" dist="139700" dir="2700000" algn="tl" rotWithShape="0">
                  <a:srgbClr val="333333">
                    <a:alpha val="65000"/>
                  </a:srgbClr>
                </a:outerShdw>
              </a:effectLst>
            </p:spPr>
          </p:pic>
        </p:grpSp>
        <p:sp>
          <p:nvSpPr>
            <p:cNvPr id="21" name="TextBox 20">
              <a:extLst>
                <a:ext uri="{FF2B5EF4-FFF2-40B4-BE49-F238E27FC236}">
                  <a16:creationId xmlns:a16="http://schemas.microsoft.com/office/drawing/2014/main" id="{8F75F5C2-7BD9-1C2B-48BC-2C9EE0F8F8BD}"/>
                </a:ext>
              </a:extLst>
            </p:cNvPr>
            <p:cNvSpPr txBox="1"/>
            <p:nvPr/>
          </p:nvSpPr>
          <p:spPr>
            <a:xfrm>
              <a:off x="10556624" y="920664"/>
              <a:ext cx="1195392" cy="369332"/>
            </a:xfrm>
            <a:prstGeom prst="rect">
              <a:avLst/>
            </a:prstGeom>
            <a:noFill/>
          </p:spPr>
          <p:txBody>
            <a:bodyPr wrap="none" rtlCol="0">
              <a:spAutoFit/>
            </a:bodyPr>
            <a:lstStyle/>
            <a:p>
              <a:r>
                <a:rPr lang="en-CA" b="1" dirty="0"/>
                <a:t>T4 à ce jour</a:t>
              </a:r>
            </a:p>
          </p:txBody>
        </p:sp>
      </p:grpSp>
      <p:sp>
        <p:nvSpPr>
          <p:cNvPr id="24" name="Oval 23">
            <a:extLst>
              <a:ext uri="{FF2B5EF4-FFF2-40B4-BE49-F238E27FC236}">
                <a16:creationId xmlns:a16="http://schemas.microsoft.com/office/drawing/2014/main" id="{4BD76CA9-4498-432C-A514-F8E5F463395C}"/>
              </a:ext>
            </a:extLst>
          </p:cNvPr>
          <p:cNvSpPr/>
          <p:nvPr/>
        </p:nvSpPr>
        <p:spPr>
          <a:xfrm>
            <a:off x="8610600" y="2321583"/>
            <a:ext cx="405441" cy="362309"/>
          </a:xfrm>
          <a:prstGeom prst="ellipse">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28996269"/>
      </p:ext>
    </p:extLst>
  </p:cSld>
  <p:clrMapOvr>
    <a:masterClrMapping/>
  </p:clrMapOvr>
</p:sld>
</file>

<file path=ppt/theme/theme1.xml><?xml version="1.0" encoding="utf-8"?>
<a:theme xmlns:a="http://schemas.openxmlformats.org/drawingml/2006/main" name="1_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19776</TotalTime>
  <Words>3355</Words>
  <Application>Microsoft Office PowerPoint</Application>
  <PresentationFormat>Widescreen</PresentationFormat>
  <Paragraphs>318</Paragraphs>
  <Slides>22</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__Lato_2ee282</vt:lpstr>
      <vt:lpstr>Arial</vt:lpstr>
      <vt:lpstr>Arial-BoldMT</vt:lpstr>
      <vt:lpstr>ArialMT</vt:lpstr>
      <vt:lpstr>CaeciliaCom-55Roman</vt:lpstr>
      <vt:lpstr>Calibri</vt:lpstr>
      <vt:lpstr>Calibri Light</vt:lpstr>
      <vt:lpstr>Noto Sans</vt:lpstr>
      <vt:lpstr>URWPalladioL-Roma</vt:lpstr>
      <vt:lpstr>1_Office Theme</vt:lpstr>
      <vt:lpstr>Communauté des maladies émergentes et zoonotiques Signaux d'intérêt pour CSHIN </vt:lpstr>
      <vt:lpstr>Tendances de la peste porcine africaine</vt:lpstr>
      <vt:lpstr>Peste porcine africaine au T3/T4 par région</vt:lpstr>
      <vt:lpstr>Cas notables de peste porcine africaine - Europe</vt:lpstr>
      <vt:lpstr>ASF Freedom - Europe</vt:lpstr>
      <vt:lpstr>ASF Freedom - Europe</vt:lpstr>
      <vt:lpstr>Cas notables de peste porcine africaine - Asie</vt:lpstr>
      <vt:lpstr>Cas notables de peste porcine africaine - Asie</vt:lpstr>
      <vt:lpstr>ASF Freedom - Taiwan</vt:lpstr>
      <vt:lpstr>Les souches vivantes atténuées du génotype II du vaccin contre la peste porcine africaine ne peuvent pas protéger complètement les porcs contre la souche recombinante émergente du génotype I/II du virus de la peste porcine africaine au Vietnam - PubMed</vt:lpstr>
      <vt:lpstr>Les souches vivantes atténuées du génotype II du vaccin contre la peste porcine africaine ne peuvent pas protéger complètement les porcs contre la souche recombinante émergente du génotype I/II du virus de la peste porcine africaine au Vietnam - PubMed</vt:lpstr>
      <vt:lpstr>Les souches vivantes atténuées du génotype II du vaccin contre la peste porcine africaine ne peuvent pas protéger complètement les porcs contre la souche recombinante émergente du génotype I/II du virus de la peste porcine africaine au Vietnam - PubMed</vt:lpstr>
      <vt:lpstr>Les souches vivantes atténuées du génotype II du vaccin contre la peste porcine africaine ne peuvent pas protéger complètement les porcs contre la souche recombinante émergente du génotype I/II du virus de la peste porcine africaine au Vietnam - PubMed</vt:lpstr>
      <vt:lpstr>PowerPoint Presentation</vt:lpstr>
      <vt:lpstr>Fièvre aphteuse - Tendance des risques</vt:lpstr>
      <vt:lpstr>Cas de fièvre aphteuse</vt:lpstr>
      <vt:lpstr>Cas notables de fièvre aphteuse T3</vt:lpstr>
      <vt:lpstr>Un vaccin contre la fièvre aphteuse : une victoire pour l'Afrique de l'Est</vt:lpstr>
      <vt:lpstr>IAHP chez 2 porcs en Oregon</vt:lpstr>
      <vt:lpstr>Homme - Grippe A(H3N2)v Canada (Saskatchewan) </vt:lpstr>
      <vt:lpstr>Cas de grippe porcine chez l'homme (cas de variante humaine de la grippe A) </vt:lpstr>
      <vt:lpstr>Résultats scientifiques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docId:55137731B0F9549ACF8F5A3762827220</cp:keywords>
  <cp:lastModifiedBy>Murray Gillies</cp:lastModifiedBy>
  <cp:revision>277</cp:revision>
  <dcterms:created xsi:type="dcterms:W3CDTF">2020-02-07T23:34:08Z</dcterms:created>
  <dcterms:modified xsi:type="dcterms:W3CDTF">2024-12-04T17:41:10Z</dcterms:modified>
</cp:coreProperties>
</file>