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3" r:id="rId2"/>
    <p:sldId id="342" r:id="rId3"/>
    <p:sldId id="454" r:id="rId4"/>
    <p:sldId id="443" r:id="rId5"/>
    <p:sldId id="445" r:id="rId6"/>
    <p:sldId id="489" r:id="rId7"/>
    <p:sldId id="487" r:id="rId8"/>
    <p:sldId id="468" r:id="rId9"/>
    <p:sldId id="382" r:id="rId10"/>
    <p:sldId id="470" r:id="rId11"/>
    <p:sldId id="485" r:id="rId12"/>
    <p:sldId id="486" r:id="rId13"/>
    <p:sldId id="379" r:id="rId14"/>
    <p:sldId id="480" r:id="rId15"/>
    <p:sldId id="479" r:id="rId16"/>
    <p:sldId id="490" r:id="rId17"/>
    <p:sldId id="4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3" autoAdjust="0"/>
    <p:restoredTop sz="89183" autoAdjust="0"/>
  </p:normalViewPr>
  <p:slideViewPr>
    <p:cSldViewPr snapToGrid="0">
      <p:cViewPr varScale="1">
        <p:scale>
          <a:sx n="67" d="100"/>
          <a:sy n="67" d="100"/>
        </p:scale>
        <p:origin x="3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2025-02-19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ah.org/en/what-we-do/standards/codes-and-manuals/terrestrial-code-online-access/index.php?id=169&amp;L=1&amp;htmfile=glossaire.htm#terme_zone_region" TargetMode="External"/><Relationship Id="rId7" Type="http://schemas.openxmlformats.org/officeDocument/2006/relationships/hyperlink" Target="https://www.woah.org/en/what-we-do/standards/codes-and-manuals/terrestrial-code-online-access/index.php?id=169&amp;L=1&amp;htmfile=glossaire.htm#terme_statut_zoosanitair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oah.org/en/what-we-do/standards/codes-and-manuals/terrestrial-code-online-access/index.php?id=169&amp;L=1&amp;htmfile=glossaire.htm#terme_zone_indemne" TargetMode="External"/><Relationship Id="rId5" Type="http://schemas.openxmlformats.org/officeDocument/2006/relationships/hyperlink" Target="https://www.woah.org/en/what-we-do/standards/codes-and-manuals/terrestrial-code-online-access/index.php?id=169&amp;L=1&amp;htmfile=glossaire.htm#terme_mesure_sanitaire" TargetMode="External"/><Relationship Id="rId4" Type="http://schemas.openxmlformats.org/officeDocument/2006/relationships/hyperlink" Target="https://www.woah.org/en/what-we-do/standards/codes-and-manuals/terrestrial-code-online-access/index.php?id=169&amp;L=1&amp;htmfile=glossaire.htm#terme_securite_biologiq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altLang="en-US" dirty="0"/>
              <a:t>55 sheep and goats and 3 cattle from a farm in </a:t>
            </a:r>
            <a:r>
              <a:rPr lang="en-CA" altLang="en-US" dirty="0" err="1"/>
              <a:t>OderSpree</a:t>
            </a:r>
            <a:r>
              <a:rPr lang="en-CA" altLang="en-US" dirty="0"/>
              <a:t> (Yellow marker) were slaughtered on 13 January as the farm had obtained hay from the farm in </a:t>
            </a:r>
            <a:r>
              <a:rPr lang="en-CA" altLang="en-US" dirty="0" err="1"/>
              <a:t>Hönow</a:t>
            </a:r>
            <a:r>
              <a:rPr lang="en-CA" altLang="en-US" dirty="0"/>
              <a:t> where the outbreak occurred but none of the animals have shown signs of infection and have since tested negative.</a:t>
            </a:r>
            <a:endParaRPr lang="en-CA" altLang="en-US" b="1" dirty="0">
              <a:solidFill>
                <a:srgbClr val="212529"/>
              </a:solidFill>
              <a:latin typeface="Lato" panose="020F0502020204030203" pitchFamily="34" charset="0"/>
            </a:endParaRPr>
          </a:p>
          <a:p>
            <a:r>
              <a:rPr lang="en-CA" altLang="en-US" dirty="0"/>
              <a:t>- Goats in </a:t>
            </a:r>
            <a:r>
              <a:rPr lang="en-CA" altLang="en-US" dirty="0" err="1"/>
              <a:t>Barnim</a:t>
            </a:r>
            <a:r>
              <a:rPr lang="en-CA" altLang="en-US" dirty="0"/>
              <a:t> (the purple marker on the map) had clinical signs but were PCR and antibody negative</a:t>
            </a:r>
            <a:endParaRPr lang="en-CA" altLang="en-US" dirty="0">
              <a:solidFill>
                <a:srgbClr val="333333"/>
              </a:solidFill>
              <a:latin typeface="Helvetica Neue"/>
            </a:endParaRPr>
          </a:p>
          <a:p>
            <a:endParaRPr lang="en-CA" altLang="en-US" dirty="0">
              <a:latin typeface="Poppins-Regular"/>
            </a:endParaRPr>
          </a:p>
          <a:p>
            <a:endParaRPr lang="en-CA" altLang="en-US" dirty="0">
              <a:latin typeface="Poppins-Regular"/>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pPr/>
              <a:t>11</a:t>
            </a:fld>
            <a:endParaRPr lang="en-US" altLang="en-US"/>
          </a:p>
        </p:txBody>
      </p:sp>
    </p:spTree>
    <p:extLst>
      <p:ext uri="{BB962C8B-B14F-4D97-AF65-F5344CB8AC3E}">
        <p14:creationId xmlns:p14="http://schemas.microsoft.com/office/powerpoint/2010/main" val="175485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1" dirty="0">
              <a:solidFill>
                <a:srgbClr val="333333"/>
              </a:solidFill>
              <a:latin typeface="Lato" panose="020F0502020204030203" pitchFamily="34" charset="0"/>
            </a:endParaRPr>
          </a:p>
          <a:p>
            <a:r>
              <a:rPr lang="en-CA" altLang="en-US" dirty="0"/>
              <a:t>There is also a hunting ban in place in the restriction zone and berlins two zoo’s have closed.</a:t>
            </a:r>
            <a:endParaRPr lang="en-CA" altLang="en-US" dirty="0">
              <a:solidFill>
                <a:srgbClr val="212529"/>
              </a:solidFill>
              <a:latin typeface="Lato" panose="020F0502020204030203" pitchFamily="34" charset="0"/>
            </a:endParaRPr>
          </a:p>
          <a:p>
            <a:endParaRPr lang="en-CA" altLang="en-US" b="1" dirty="0">
              <a:solidFill>
                <a:srgbClr val="212529"/>
              </a:solidFill>
              <a:latin typeface="Lato" panose="020F0502020204030203" pitchFamily="34" charset="0"/>
            </a:endParaRPr>
          </a:p>
          <a:p>
            <a:r>
              <a:rPr lang="en-CA" altLang="en-US" dirty="0"/>
              <a:t>- Netherlands have implemented a national ban on the movement of veal calves (unless they are going to slaughter) and a ban on visitors to veal farms because there have been more than 3,600 calves transported from Brandenburg to the Netherlands since 1 December. These calves are located on more than 125 veal calf farms spread across the Netherlands.</a:t>
            </a:r>
            <a:endParaRPr lang="en-CA" altLang="en-US" b="1" dirty="0">
              <a:solidFill>
                <a:srgbClr val="333333"/>
              </a:solidFill>
              <a:latin typeface="Lato" panose="020F0502020204030203" pitchFamily="34" charset="0"/>
            </a:endParaRPr>
          </a:p>
          <a:p>
            <a:endParaRPr lang="en-CA" altLang="en-US" dirty="0">
              <a:solidFill>
                <a:srgbClr val="333333"/>
              </a:solidFill>
              <a:latin typeface="Helvetica Neue"/>
            </a:endParaRPr>
          </a:p>
          <a:p>
            <a:r>
              <a:rPr lang="en-CA" altLang="en-US" dirty="0"/>
              <a:t>Re-testing of samples which  tested negative for bluetongue for FMD as bluetongue can be a differential diagnosis for FMD</a:t>
            </a:r>
            <a:endParaRPr lang="en-CA" altLang="en-US" dirty="0">
              <a:solidFill>
                <a:srgbClr val="333333"/>
              </a:solidFill>
              <a:latin typeface="Helvetica Neue"/>
            </a:endParaRPr>
          </a:p>
          <a:p>
            <a:endParaRPr lang="en-CA" altLang="en-US" dirty="0">
              <a:latin typeface="Poppins-Regular"/>
            </a:endParaRPr>
          </a:p>
          <a:p>
            <a:endParaRPr lang="en-CA" altLang="en-US" dirty="0">
              <a:latin typeface="Poppins-Regular"/>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pPr/>
              <a:t>12</a:t>
            </a:fld>
            <a:endParaRPr lang="en-US" altLang="en-US"/>
          </a:p>
        </p:txBody>
      </p:sp>
    </p:spTree>
    <p:extLst>
      <p:ext uri="{BB962C8B-B14F-4D97-AF65-F5344CB8AC3E}">
        <p14:creationId xmlns:p14="http://schemas.microsoft.com/office/powerpoint/2010/main" val="249720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2E1309C-8733-14EC-E335-DA85866574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CB78504-891D-6E99-0EA4-CBBF953102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9156" name="Slide Number Placeholder 3">
            <a:extLst>
              <a:ext uri="{FF2B5EF4-FFF2-40B4-BE49-F238E27FC236}">
                <a16:creationId xmlns:a16="http://schemas.microsoft.com/office/drawing/2014/main" id="{52AFD852-6D92-63F4-7B4E-A55765799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089AA0-C84F-4D62-8AA1-B08AE8608CB0}"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122686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720"/>
            <a:r>
              <a:rPr lang="en-US" sz="1800" b="0" i="0" u="none" strike="noStrike" baseline="0" dirty="0">
                <a:solidFill>
                  <a:srgbClr val="000000"/>
                </a:solidFill>
                <a:latin typeface="Calibri" panose="020F0502020204030204" pitchFamily="34" charset="0"/>
              </a:rPr>
              <a:t>The eradication of NWS in the United States yielded annual economic benefits to producers estimated at $796 million</a:t>
            </a:r>
            <a:r>
              <a:rPr lang="en-US" sz="1800" b="0" i="0" u="none" strike="noStrike" baseline="30000" dirty="0">
                <a:solidFill>
                  <a:srgbClr val="000000"/>
                </a:solidFill>
                <a:latin typeface="Calibri" panose="020F0502020204030204" pitchFamily="34" charset="0"/>
              </a:rPr>
              <a:t>1 </a:t>
            </a:r>
            <a:r>
              <a:rPr lang="en-US" sz="1800" b="0" i="0" u="none" strike="noStrike" baseline="0" dirty="0">
                <a:solidFill>
                  <a:srgbClr val="000000"/>
                </a:solidFill>
                <a:latin typeface="Calibri" panose="020F0502020204030204" pitchFamily="34" charset="0"/>
              </a:rPr>
              <a:t>in 1996, with an estimated $2.8 billion</a:t>
            </a:r>
            <a:r>
              <a:rPr lang="en-US" sz="1800" b="0" i="0" u="none" strike="noStrike" baseline="30000" dirty="0">
                <a:solidFill>
                  <a:srgbClr val="000000"/>
                </a:solidFill>
                <a:latin typeface="Calibri" panose="020F0502020204030204" pitchFamily="34" charset="0"/>
              </a:rPr>
              <a:t>1 </a:t>
            </a:r>
            <a:r>
              <a:rPr lang="en-US" sz="1800" b="0" i="0" u="none" strike="noStrike" baseline="0" dirty="0">
                <a:solidFill>
                  <a:srgbClr val="000000"/>
                </a:solidFill>
                <a:latin typeface="Calibri" panose="020F0502020204030204" pitchFamily="34" charset="0"/>
              </a:rPr>
              <a:t>benefit to the wider economy. </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16</a:t>
            </a:fld>
            <a:endParaRPr lang="en-US"/>
          </a:p>
        </p:txBody>
      </p:sp>
    </p:spTree>
    <p:extLst>
      <p:ext uri="{BB962C8B-B14F-4D97-AF65-F5344CB8AC3E}">
        <p14:creationId xmlns:p14="http://schemas.microsoft.com/office/powerpoint/2010/main" val="336879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17</a:t>
            </a:fld>
            <a:endParaRPr lang="en-US"/>
          </a:p>
        </p:txBody>
      </p:sp>
    </p:spTree>
    <p:extLst>
      <p:ext uri="{BB962C8B-B14F-4D97-AF65-F5344CB8AC3E}">
        <p14:creationId xmlns:p14="http://schemas.microsoft.com/office/powerpoint/2010/main" val="78876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Q3 surge of ASF in domestic swine that we saw last year has not occurred this year.</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confidence there are a high number of cases continuing in Europe, but China and India are not reporting cases routinely to WOAH, yet we see evidence of ASF cases in media reports and scientific findings from those countries. India has ASF included in its 6 monthly reports but hasn’t uploaded anything since 2</a:t>
            </a:r>
            <a:r>
              <a:rPr lang="en-CA" baseline="30000" dirty="0"/>
              <a:t>nd</a:t>
            </a:r>
            <a:r>
              <a:rPr lang="en-CA" dirty="0"/>
              <a:t> trimester of 2023. China does not include cases in its 6 monthly reports, and it indicates its last detections were in 2021.</a:t>
            </a:r>
          </a:p>
          <a:p>
            <a:endParaRPr lang="en-CA" dirty="0"/>
          </a:p>
          <a:p>
            <a:endParaRPr lang="en-CA" b="1" dirty="0"/>
          </a:p>
          <a:p>
            <a:endParaRPr lang="en-CA" b="1" dirty="0"/>
          </a:p>
        </p:txBody>
      </p:sp>
      <p:sp>
        <p:nvSpPr>
          <p:cNvPr id="4" name="Slide Number Placeholder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40366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84226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427454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our FMD hazard trend, which shows the spike when FMD was reported in Germany, previous events are visible on the trendline and we really had returned to baseline FMD cases when this one occurred.</a:t>
            </a:r>
          </a:p>
        </p:txBody>
      </p:sp>
      <p:sp>
        <p:nvSpPr>
          <p:cNvPr id="4" name="Slide Number Placeholder 3"/>
          <p:cNvSpPr>
            <a:spLocks noGrp="1"/>
          </p:cNvSpPr>
          <p:nvPr>
            <p:ph type="sldNum" sz="quarter" idx="5"/>
          </p:nvPr>
        </p:nvSpPr>
        <p:spPr/>
        <p:txBody>
          <a:bodyPr/>
          <a:lstStyle/>
          <a:p>
            <a:pPr>
              <a:defRPr/>
            </a:pPr>
            <a:fld id="{8949091E-3788-4561-AD23-D8B6D497A1AF}" type="slidenum">
              <a:rPr lang="en-CA" altLang="en-US" smtClean="0"/>
              <a:pPr>
                <a:defRPr/>
              </a:pPr>
              <a:t>7</a:t>
            </a:fld>
            <a:endParaRPr lang="en-CA" altLang="en-US"/>
          </a:p>
        </p:txBody>
      </p:sp>
    </p:spTree>
    <p:extLst>
      <p:ext uri="{BB962C8B-B14F-4D97-AF65-F5344CB8AC3E}">
        <p14:creationId xmlns:p14="http://schemas.microsoft.com/office/powerpoint/2010/main" val="189231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333333"/>
                </a:solidFill>
                <a:latin typeface="Lato" panose="020F0502020204030203" pitchFamily="34" charset="0"/>
              </a:rPr>
              <a:t>Germany reported an outbreak of FMD in water buffalo in </a:t>
            </a:r>
            <a:r>
              <a:rPr lang="en-CA" altLang="en-US" dirty="0" err="1">
                <a:solidFill>
                  <a:srgbClr val="333333"/>
                </a:solidFill>
                <a:latin typeface="Lato" panose="020F0502020204030203" pitchFamily="34" charset="0"/>
              </a:rPr>
              <a:t>Honow</a:t>
            </a:r>
            <a:r>
              <a:rPr lang="en-CA" altLang="en-US" dirty="0">
                <a:solidFill>
                  <a:srgbClr val="333333"/>
                </a:solidFill>
                <a:latin typeface="Lato" panose="020F0502020204030203" pitchFamily="34" charset="0"/>
              </a:rPr>
              <a:t>, outskirts of Berlin,  on Friday (Jan 10</a:t>
            </a:r>
            <a:r>
              <a:rPr lang="en-CA" altLang="en-US" baseline="30000" dirty="0">
                <a:solidFill>
                  <a:srgbClr val="333333"/>
                </a:solidFill>
                <a:latin typeface="Lato" panose="020F0502020204030203" pitchFamily="34" charset="0"/>
              </a:rPr>
              <a:t>th</a:t>
            </a:r>
            <a:r>
              <a:rPr lang="en-CA" altLang="en-US" dirty="0">
                <a:solidFill>
                  <a:srgbClr val="333333"/>
                </a:solidFill>
                <a:latin typeface="Lato" panose="020F0502020204030203" pitchFamily="34" charset="0"/>
              </a:rPr>
              <a:t>). </a:t>
            </a:r>
          </a:p>
          <a:p>
            <a:endParaRPr lang="en-CA" altLang="en-US" dirty="0">
              <a:solidFill>
                <a:srgbClr val="333333"/>
              </a:solidFill>
              <a:latin typeface="Lato" panose="020F0502020204030203" pitchFamily="34" charset="0"/>
            </a:endParaRPr>
          </a:p>
          <a:p>
            <a:r>
              <a:rPr lang="en-CA" altLang="en-US" dirty="0">
                <a:solidFill>
                  <a:srgbClr val="333333"/>
                </a:solidFill>
                <a:latin typeface="Lato" panose="020F0502020204030203" pitchFamily="34" charset="0"/>
              </a:rPr>
              <a:t>This is the first report of FMD in the country since 1988 (which occurred in lower saxony). And the last outbreak in Europe was reported in Bulgaria in 2011. FMD remains endemic in Turkey, the Middle East, Africa, parts of Asia and South America.</a:t>
            </a:r>
          </a:p>
          <a:p>
            <a:endParaRPr lang="en-CA" altLang="en-US" dirty="0">
              <a:solidFill>
                <a:srgbClr val="333333"/>
              </a:solidFill>
              <a:latin typeface="Lato" panose="020F0502020204030203" pitchFamily="34" charset="0"/>
            </a:endParaRPr>
          </a:p>
          <a:p>
            <a:r>
              <a:rPr lang="en-CA" altLang="en-US" dirty="0">
                <a:solidFill>
                  <a:srgbClr val="333333"/>
                </a:solidFill>
                <a:latin typeface="Lato" panose="020F0502020204030203" pitchFamily="34" charset="0"/>
              </a:rPr>
              <a:t>In this event - three water buffalo in </a:t>
            </a:r>
            <a:r>
              <a:rPr lang="en-CA" altLang="en-US" dirty="0" err="1">
                <a:solidFill>
                  <a:srgbClr val="333333"/>
                </a:solidFill>
                <a:latin typeface="Lato" panose="020F0502020204030203" pitchFamily="34" charset="0"/>
              </a:rPr>
              <a:t>Honow</a:t>
            </a:r>
            <a:r>
              <a:rPr lang="en-CA" altLang="en-US" dirty="0">
                <a:solidFill>
                  <a:srgbClr val="333333"/>
                </a:solidFill>
                <a:latin typeface="Lato" panose="020F0502020204030203" pitchFamily="34" charset="0"/>
              </a:rPr>
              <a:t> have died and the entire herd (remaining 11 buffalo) were culled as a precautionary measure.  You can see on the map on the top right where this is in Germany.</a:t>
            </a:r>
          </a:p>
          <a:p>
            <a:endParaRPr lang="en-CA" altLang="en-US" b="1" dirty="0">
              <a:solidFill>
                <a:srgbClr val="333333"/>
              </a:solidFill>
              <a:latin typeface="Lato" panose="020F0502020204030203" pitchFamily="34" charset="0"/>
            </a:endParaRPr>
          </a:p>
          <a:p>
            <a:r>
              <a:rPr lang="en-CA" altLang="en-US" b="1" dirty="0">
                <a:solidFill>
                  <a:srgbClr val="333333"/>
                </a:solidFill>
                <a:latin typeface="Lato" panose="020F0502020204030203" pitchFamily="34" charset="0"/>
              </a:rPr>
              <a:t>The serotype has been identified as O – which is c</a:t>
            </a:r>
            <a:r>
              <a:rPr lang="en-CA" altLang="en-US" dirty="0">
                <a:solidFill>
                  <a:srgbClr val="212529"/>
                </a:solidFill>
                <a:latin typeface="Lato" panose="020F0502020204030203" pitchFamily="34" charset="0"/>
              </a:rPr>
              <a:t>losely related </a:t>
            </a:r>
            <a:r>
              <a:rPr lang="en-CA" altLang="en-US" dirty="0"/>
              <a:t>FMD</a:t>
            </a:r>
            <a:r>
              <a:rPr lang="en-CA" altLang="en-US" dirty="0">
                <a:solidFill>
                  <a:srgbClr val="212529"/>
                </a:solidFill>
                <a:latin typeface="Lato" panose="020F0502020204030203" pitchFamily="34" charset="0"/>
              </a:rPr>
              <a:t> viruses are found in the Middle East and Asia, </a:t>
            </a:r>
            <a:r>
              <a:rPr lang="en-US" altLang="en-US" dirty="0">
                <a:solidFill>
                  <a:srgbClr val="212529"/>
                </a:solidFill>
                <a:latin typeface="Lato" panose="020F0502020204030203" pitchFamily="34" charset="0"/>
              </a:rPr>
              <a:t>- You can see from the bottom right image the different pools for FMD worldwide and serotype O is present in all of them except for pool 6 which is in southern Africa. But the closest in proximity to Europe would be those circulating in the middle east (pool 3)</a:t>
            </a:r>
          </a:p>
          <a:p>
            <a:endParaRPr lang="en-US" altLang="en-US" dirty="0">
              <a:solidFill>
                <a:srgbClr val="212529"/>
              </a:solidFill>
              <a:latin typeface="Lato" panose="020F0502020204030203" pitchFamily="34" charset="0"/>
            </a:endParaRPr>
          </a:p>
          <a:p>
            <a:r>
              <a:rPr lang="en-US" altLang="en-US" dirty="0">
                <a:solidFill>
                  <a:srgbClr val="212529"/>
                </a:solidFill>
                <a:latin typeface="Lato" panose="020F0502020204030203" pitchFamily="34" charset="0"/>
              </a:rPr>
              <a:t>The sequence is closest to strains from </a:t>
            </a:r>
            <a:r>
              <a:rPr lang="en-US" altLang="en-US" dirty="0" err="1">
                <a:solidFill>
                  <a:srgbClr val="212529"/>
                </a:solidFill>
                <a:latin typeface="Lato" panose="020F0502020204030203" pitchFamily="34" charset="0"/>
              </a:rPr>
              <a:t>Turkiye</a:t>
            </a:r>
            <a:r>
              <a:rPr lang="en-US" altLang="en-US" dirty="0">
                <a:solidFill>
                  <a:srgbClr val="212529"/>
                </a:solidFill>
                <a:latin typeface="Lato" panose="020F0502020204030203" pitchFamily="34" charset="0"/>
              </a:rPr>
              <a:t> in December 2024 https://food.ec.europa.eu/animals/animal-diseases/diseases-and-control-measures/foot-and-mouth-disease_en but has also been found in India, Nepal and Iran</a:t>
            </a:r>
          </a:p>
          <a:p>
            <a:endParaRPr lang="en-CA" altLang="en-US" dirty="0">
              <a:solidFill>
                <a:srgbClr val="212529"/>
              </a:solidFill>
              <a:latin typeface="Lato" panose="020F0502020204030203" pitchFamily="34" charset="0"/>
            </a:endParaRPr>
          </a:p>
          <a:p>
            <a:r>
              <a:rPr lang="en-CA" altLang="en-US" dirty="0">
                <a:solidFill>
                  <a:srgbClr val="212529"/>
                </a:solidFill>
                <a:latin typeface="Lato" panose="020F0502020204030203" pitchFamily="34" charset="0"/>
              </a:rPr>
              <a:t>The exact origin and route of entry is still unknown, and it is i</a:t>
            </a:r>
            <a:r>
              <a:rPr lang="en-CA" altLang="en-US" dirty="0">
                <a:solidFill>
                  <a:srgbClr val="333333"/>
                </a:solidFill>
                <a:latin typeface="Helvetica Neue"/>
              </a:rPr>
              <a:t>nteresting that it was detected in water buffalo and its listed as a backyard farm</a:t>
            </a:r>
            <a:endParaRPr lang="en-CA" altLang="en-US" dirty="0">
              <a:solidFill>
                <a:srgbClr val="212529"/>
              </a:solidFill>
              <a:latin typeface="Lato" panose="020F0502020204030203" pitchFamily="34" charset="0"/>
            </a:endParaRPr>
          </a:p>
          <a:p>
            <a:endParaRPr lang="en-CA" altLang="en-US" dirty="0">
              <a:solidFill>
                <a:srgbClr val="212529"/>
              </a:solidFill>
              <a:latin typeface="Lato" panose="020F0502020204030203" pitchFamily="34" charset="0"/>
            </a:endParaRPr>
          </a:p>
          <a:p>
            <a:r>
              <a:rPr lang="en-CA" altLang="en-US" dirty="0">
                <a:solidFill>
                  <a:srgbClr val="333333"/>
                </a:solidFill>
                <a:latin typeface="Helvetica Neue"/>
              </a:rPr>
              <a:t>But it also shows that the risk of introduction of this virus into a susceptible population can happen anytime.</a:t>
            </a:r>
          </a:p>
          <a:p>
            <a:endParaRPr lang="en-CA" altLang="en-US" dirty="0">
              <a:solidFill>
                <a:srgbClr val="212529"/>
              </a:solidFill>
              <a:latin typeface="Lato" panose="020F0502020204030203" pitchFamily="34" charset="0"/>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Immediate transportation ban (5 days) in Brandenburg</a:t>
            </a:r>
          </a:p>
          <a:p>
            <a:r>
              <a:rPr lang="en-CA" altLang="en-US" dirty="0"/>
              <a:t>- all susceptible livestock within a 1km radius would be culled as a precaution and this includes a pigs farm with ~ 200 pigs in Ahrensfelde, near where the outbreak was detected.</a:t>
            </a:r>
          </a:p>
          <a:p>
            <a:endParaRPr lang="en-CA" altLang="en-US" dirty="0"/>
          </a:p>
          <a:p>
            <a:r>
              <a:rPr lang="en-CA" altLang="en-US" dirty="0"/>
              <a:t>-  Additionally, 55 sheep and goats and 3 cattle from a farm in OderSpree are to be slaughtered on 13 January as the farm had obtained hay from the farm in </a:t>
            </a:r>
            <a:r>
              <a:rPr lang="en-CA" altLang="en-US" dirty="0" err="1"/>
              <a:t>Hönow</a:t>
            </a:r>
            <a:r>
              <a:rPr lang="en-CA" altLang="en-US" dirty="0"/>
              <a:t> where the outbreak occurred but none of the animals have shown signs of infection.  The sampling of all establishments within the 10km Restriction Zone (RZ) is ongoing, but so far results have been negative. There is also a hunting ban in place in the restriction zone and berlins two zoo’s have closed.</a:t>
            </a:r>
            <a:endParaRPr lang="en-CA" altLang="en-US" dirty="0">
              <a:solidFill>
                <a:srgbClr val="212529"/>
              </a:solidFill>
              <a:latin typeface="Lato" panose="020F0502020204030203" pitchFamily="34" charset="0"/>
            </a:endParaRPr>
          </a:p>
          <a:p>
            <a:endParaRPr lang="en-CA" altLang="en-US" b="1" dirty="0">
              <a:solidFill>
                <a:srgbClr val="212529"/>
              </a:solidFill>
              <a:latin typeface="Lato" panose="020F0502020204030203" pitchFamily="34" charset="0"/>
            </a:endParaRPr>
          </a:p>
          <a:p>
            <a:r>
              <a:rPr lang="en-CA" altLang="en-US" dirty="0"/>
              <a:t>- Netherlands have implemented a national ban on the movement of veal calves (unless they are going to slaughter) and a ban on visitors to veal farms because there have been more than 3,600 calves transported from Brandenburg to the Netherlands since 1 December. These calves are located on more than 125 veal calf farms spread across the Netherlands.</a:t>
            </a:r>
            <a:endParaRPr lang="en-CA" altLang="en-US" b="1" dirty="0">
              <a:solidFill>
                <a:srgbClr val="333333"/>
              </a:solidFill>
              <a:latin typeface="Lato" panose="020F0502020204030203" pitchFamily="34" charset="0"/>
            </a:endParaRPr>
          </a:p>
          <a:p>
            <a:endParaRPr lang="en-CA" altLang="en-US" dirty="0">
              <a:solidFill>
                <a:srgbClr val="333333"/>
              </a:solidFill>
              <a:latin typeface="Helvetica Neue"/>
            </a:endParaRPr>
          </a:p>
          <a:p>
            <a:r>
              <a:rPr lang="en-CA" altLang="en-US" dirty="0"/>
              <a:t>Re-testing of samples which  tested negative for bluetongue for FMD as bluetongue can be a differential diagnosis for FMD</a:t>
            </a:r>
            <a:endParaRPr lang="en-CA" altLang="en-US" dirty="0">
              <a:solidFill>
                <a:srgbClr val="333333"/>
              </a:solidFill>
              <a:latin typeface="Helvetica Neue"/>
            </a:endParaRPr>
          </a:p>
          <a:p>
            <a:endParaRPr lang="en-CA" altLang="en-US" dirty="0">
              <a:latin typeface="Poppins-Regular"/>
            </a:endParaRPr>
          </a:p>
          <a:p>
            <a:r>
              <a:rPr lang="en-US" b="0" i="0" dirty="0">
                <a:solidFill>
                  <a:srgbClr val="27282A"/>
                </a:solidFill>
                <a:effectLst/>
                <a:latin typeface="Soehne"/>
              </a:rPr>
              <a:t>Protection Zone: means a </a:t>
            </a:r>
            <a:r>
              <a:rPr lang="en-US" b="0" i="1" u="sng" dirty="0">
                <a:solidFill>
                  <a:srgbClr val="27282A"/>
                </a:solidFill>
                <a:effectLst/>
                <a:latin typeface="Soehne"/>
                <a:hlinkClick r:id="rId3"/>
              </a:rPr>
              <a:t>zone</a:t>
            </a:r>
            <a:r>
              <a:rPr lang="en-US" b="0" i="0" dirty="0">
                <a:solidFill>
                  <a:srgbClr val="27282A"/>
                </a:solidFill>
                <a:effectLst/>
                <a:latin typeface="Soehne"/>
              </a:rPr>
              <a:t> where specific </a:t>
            </a:r>
            <a:r>
              <a:rPr lang="en-US" b="0" i="1" u="sng" dirty="0">
                <a:solidFill>
                  <a:srgbClr val="27282A"/>
                </a:solidFill>
                <a:effectLst/>
                <a:latin typeface="Soehne"/>
                <a:hlinkClick r:id="rId4"/>
              </a:rPr>
              <a:t>biosecurity</a:t>
            </a:r>
            <a:r>
              <a:rPr lang="en-US" b="0" i="0" dirty="0">
                <a:solidFill>
                  <a:srgbClr val="27282A"/>
                </a:solidFill>
                <a:effectLst/>
                <a:latin typeface="Soehne"/>
              </a:rPr>
              <a:t> and </a:t>
            </a:r>
            <a:r>
              <a:rPr lang="en-US" b="0" i="1" u="sng" dirty="0">
                <a:solidFill>
                  <a:srgbClr val="27282A"/>
                </a:solidFill>
                <a:effectLst/>
                <a:latin typeface="Soehne"/>
                <a:hlinkClick r:id="rId5"/>
              </a:rPr>
              <a:t>sanitary measures</a:t>
            </a:r>
            <a:r>
              <a:rPr lang="en-US" b="0" i="0" dirty="0">
                <a:solidFill>
                  <a:srgbClr val="27282A"/>
                </a:solidFill>
                <a:effectLst/>
                <a:latin typeface="Soehne"/>
              </a:rPr>
              <a:t> are implemented to prevent the entry of a pathogenic agent into a free country or </a:t>
            </a:r>
            <a:r>
              <a:rPr lang="en-US" b="0" i="1" u="sng" dirty="0">
                <a:solidFill>
                  <a:srgbClr val="27282A"/>
                </a:solidFill>
                <a:effectLst/>
                <a:latin typeface="Soehne"/>
                <a:hlinkClick r:id="rId6"/>
              </a:rPr>
              <a:t>zone</a:t>
            </a:r>
            <a:r>
              <a:rPr lang="en-US" b="0" i="0" dirty="0">
                <a:solidFill>
                  <a:srgbClr val="27282A"/>
                </a:solidFill>
                <a:effectLst/>
                <a:latin typeface="Soehne"/>
              </a:rPr>
              <a:t> from a </a:t>
            </a:r>
            <a:r>
              <a:rPr lang="en-US" b="0" i="0" dirty="0" err="1">
                <a:solidFill>
                  <a:srgbClr val="27282A"/>
                </a:solidFill>
                <a:effectLst/>
                <a:latin typeface="Soehne"/>
              </a:rPr>
              <a:t>neighbouring</a:t>
            </a:r>
            <a:r>
              <a:rPr lang="en-US" b="0" i="0" dirty="0">
                <a:solidFill>
                  <a:srgbClr val="27282A"/>
                </a:solidFill>
                <a:effectLst/>
                <a:latin typeface="Soehne"/>
              </a:rPr>
              <a:t> country or </a:t>
            </a:r>
            <a:r>
              <a:rPr lang="en-US" b="0" i="1" u="sng" dirty="0">
                <a:solidFill>
                  <a:srgbClr val="27282A"/>
                </a:solidFill>
                <a:effectLst/>
                <a:latin typeface="Soehne"/>
                <a:hlinkClick r:id="rId3"/>
              </a:rPr>
              <a:t>zone</a:t>
            </a:r>
            <a:r>
              <a:rPr lang="en-US" b="0" i="0" dirty="0">
                <a:solidFill>
                  <a:srgbClr val="27282A"/>
                </a:solidFill>
                <a:effectLst/>
                <a:latin typeface="Soehne"/>
              </a:rPr>
              <a:t> of a different </a:t>
            </a:r>
            <a:r>
              <a:rPr lang="en-US" b="0" i="1" u="sng" dirty="0">
                <a:solidFill>
                  <a:srgbClr val="27282A"/>
                </a:solidFill>
                <a:effectLst/>
                <a:latin typeface="Soehne"/>
                <a:hlinkClick r:id="rId7"/>
              </a:rPr>
              <a:t>animal health status</a:t>
            </a:r>
            <a:r>
              <a:rPr lang="en-US" b="0" i="0" dirty="0">
                <a:solidFill>
                  <a:srgbClr val="27282A"/>
                </a:solidFill>
                <a:effectLst/>
                <a:latin typeface="Soehne"/>
              </a:rPr>
              <a:t>.</a:t>
            </a:r>
            <a:endParaRPr lang="en-CA" altLang="en-US" dirty="0">
              <a:latin typeface="Poppins-Regular"/>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pPr/>
              <a:t>10</a:t>
            </a:fld>
            <a:endParaRPr lang="en-US" altLang="en-US"/>
          </a:p>
        </p:txBody>
      </p:sp>
    </p:spTree>
    <p:extLst>
      <p:ext uri="{BB962C8B-B14F-4D97-AF65-F5344CB8AC3E}">
        <p14:creationId xmlns:p14="http://schemas.microsoft.com/office/powerpoint/2010/main" val="372216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2025-02-19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2025-02-19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2025-02-19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413360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2025-02-19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2025-02-19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2025-02-19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2025-02-19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2025-02-19</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news.com/article/germany-foot-mouth-disease-outbreak-0a0e72a149e2ca5e32f66b005ca7c396"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assets.publishing.service.gov.uk/media/6786782cf041702a11ca0f65/FMD_in_Germany_Preliminary_Outbreak_Assessment.pdf" TargetMode="External"/><Relationship Id="rId5" Type="http://schemas.openxmlformats.org/officeDocument/2006/relationships/image" Target="../media/image15.png"/><Relationship Id="rId4" Type="http://schemas.openxmlformats.org/officeDocument/2006/relationships/hyperlink" Target="https://www.woah.org/en/what-we-do/standards/codes-and-manuals/terrestrial-code-online-access/?id=169&amp;L=1&amp;htmfile=glossaire.htm#terme_zone_tampo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assets.publishing.service.gov.uk/media/6786782cf041702a11ca0f65/FMD_in_Germany_Preliminary_Outbreak_Assessment.pdf"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ahis.woah.org/#/in-review/6177?fromPage=event-dashboard-url" TargetMode="External"/><Relationship Id="rId5" Type="http://schemas.openxmlformats.org/officeDocument/2006/relationships/image" Target="../media/image15.png"/><Relationship Id="rId4" Type="http://schemas.openxmlformats.org/officeDocument/2006/relationships/hyperlink" Target="https://www.fli.de/en/news/animal-disease-situation/foot-and-mouth-disea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6786782cf041702a11ca0f65/FMD_in_Germany_Preliminary_Outbreak_Assessment.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ars.usda.gov/oc/images/photos/k7576-1/"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iaea.org/services/technical-cooperation-programme/new-world-screwworm" TargetMode="External"/><Relationship Id="rId5" Type="http://schemas.openxmlformats.org/officeDocument/2006/relationships/hyperlink" Target="https://www.aphis.usda.gov/livestock-poultry-disease/cattle/ticks/screwworm"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s://republica18.com/ahora/42721-contagios-humanos-gusano-barrenador/" TargetMode="External"/><Relationship Id="rId13" Type="http://schemas.openxmlformats.org/officeDocument/2006/relationships/image" Target="../media/image22.png"/><Relationship Id="rId3" Type="http://schemas.openxmlformats.org/officeDocument/2006/relationships/hyperlink" Target="https://www.copeg.org/" TargetMode="External"/><Relationship Id="rId7" Type="http://schemas.openxmlformats.org/officeDocument/2006/relationships/hyperlink" Target="https://www.prensa-latina.cu/2024/10/02/alertan-en-panama-sobre-rebrote-epidemico-de-gusano-barrenador/" TargetMode="External"/><Relationship Id="rId12" Type="http://schemas.openxmlformats.org/officeDocument/2006/relationships/hyperlink" Target="https://www.ars.usda.gov/oc/images/photos/k7576-1/" TargetMode="Externa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hyperlink" Target="https://mexicobusiness.news/agribusiness/news/mexico-strengthens-central-american-efforts-against-screwworm#:~:text=The%20screwworm%2C%20which%20feeds%20on,powders%20to%20support%20containment%20efforts." TargetMode="External"/><Relationship Id="rId11" Type="http://schemas.openxmlformats.org/officeDocument/2006/relationships/hyperlink" Target="https://m.farms.com/news/illegal-cattle-trafficking-is-fueling-dangerous-resurgence-of-new-world-screwworm-220385.aspx" TargetMode="External"/><Relationship Id="rId5" Type="http://schemas.openxmlformats.org/officeDocument/2006/relationships/hyperlink" Target="https://wahis.woah.org/#/in-review/6163" TargetMode="External"/><Relationship Id="rId10" Type="http://schemas.openxmlformats.org/officeDocument/2006/relationships/hyperlink" Target="https://ticotimes.net/2024/08/12/increased-rainfall-may-lead-to-surge-in-screwworm-infections-in-costa-rica" TargetMode="External"/><Relationship Id="rId4" Type="http://schemas.openxmlformats.org/officeDocument/2006/relationships/hyperlink" Target="https://wahis.woah.org/#/in-review/6105" TargetMode="External"/><Relationship Id="rId9" Type="http://schemas.openxmlformats.org/officeDocument/2006/relationships/hyperlink" Target="https://www.nacion.com/economia/agro/casos-de-gusano-barrenador-se-duplican-en-un-mes/WLBYPKQASFD7LJEUE3CR3C2ZYA/story/#:~:text=Por%20Gustavo%20Ortega%2018%20de,las%20autoridades%20de%20salud%20anim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phis.usda.gov/news/agency-announcements/mexico-notifies-united-states-new-world-screwworm-detection"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ahis.woah.org/#/in-review/6059?fromPage=event-dashboard-url" TargetMode="External"/><Relationship Id="rId5" Type="http://schemas.openxmlformats.org/officeDocument/2006/relationships/hyperlink" Target="https://www.aphis.usda.gov/sites/default/files/import-alert-nws-mexico.pdf" TargetMode="External"/><Relationship Id="rId4" Type="http://schemas.openxmlformats.org/officeDocument/2006/relationships/hyperlink" Target="https://wahis.woah.org/#/in-review/605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phis.usda.gov/sites/default/files/nws-historical-economic-impact.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www.cfsph.iastate.edu/Factsheets/pdfs/screwworm_myiasis.pdf" TargetMode="External"/><Relationship Id="rId4" Type="http://schemas.openxmlformats.org/officeDocument/2006/relationships/hyperlink" Target="https://merlin.cfia-acia.inspection.gc.ca/en/inspection-and-guidance/animals/terrestrial-animal-health/regulated-diseas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38712637/" TargetMode="External"/><Relationship Id="rId3" Type="http://schemas.openxmlformats.org/officeDocument/2006/relationships/hyperlink" Target="https://www.swinehealth.org/shic-monitors-recombinant-asfv-genotype-i-ii-strain-emergence-globally/?utm_source=rss&amp;utm_medium=rss&amp;utm_campaign=shic-monitors-recombinant-asfv-genotype-i-ii-strain-emergence-globally" TargetMode="External"/><Relationship Id="rId7" Type="http://schemas.openxmlformats.org/officeDocument/2006/relationships/hyperlink" Target="https://www.sciencedirect.com/science/article/pii/S2352771424002052?via%3Dihu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ubmed.ncbi.nlm.nih.gov/39574209/" TargetMode="External"/><Relationship Id="rId5" Type="http://schemas.openxmlformats.org/officeDocument/2006/relationships/hyperlink" Target="https://www.mdpi.com/2076-2615/14/20/2980" TargetMode="External"/><Relationship Id="rId4" Type="http://schemas.openxmlformats.org/officeDocument/2006/relationships/hyperlink" Target="https://www.swinehealth.org/shic-lit-review-outlines-current-information-and-knowledge-gaps-for-h5n1-risk-to-swin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oah.org/en/disease/african-swine-fev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mpres-i.apps.fao.org/genera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mpres-i.apps.fao.org/genera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empres-i.apps.fao.org/diseases" TargetMode="External"/><Relationship Id="rId5" Type="http://schemas.openxmlformats.org/officeDocument/2006/relationships/hyperlink" Target="http://nynct.gxzf.gov.cn/xwdt/zhyyjgl/t19350489.shtml" TargetMode="External"/><Relationship Id="rId4" Type="http://schemas.openxmlformats.org/officeDocument/2006/relationships/hyperlink" Target="https://www.thehindu.com/news/national/mizoram/mizoram-incurs-rs-33649-crore-loss-due-to-african-swine-fever-in-2024/article69049366.ece#:~:text=At%20least%2014%2C950%20pigs%20have,tune%20of%20%E2%82%B910.62%20cror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ai.gov.ph/stakeholders?Rep=African%20Swine%20Fever" TargetMode="External"/><Relationship Id="rId2" Type="http://schemas.openxmlformats.org/officeDocument/2006/relationships/hyperlink" Target="https://www.fao.org/animal-health/situation-updates/asf-in-asia-pacific/en"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empres-i.apps.fao.org/epidemiolog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fli.de/en/news/animal-disease-situation/foot-and-mouth-disease/" TargetMode="External"/><Relationship Id="rId3" Type="http://schemas.openxmlformats.org/officeDocument/2006/relationships/hyperlink" Target="https://wahis.woah.org/#/in-review/6177" TargetMode="External"/><Relationship Id="rId7" Type="http://schemas.openxmlformats.org/officeDocument/2006/relationships/hyperlink" Target="https://food.ec.europa.eu/animals/animal-diseases/diseases-and-control-measures/foot-and-mouth-disease_en" TargetMode="External"/><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swinehealth.org/shic-update-on-recent-detection-of-fmdv-serotype-o-in-germany/" TargetMode="External"/><Relationship Id="rId11" Type="http://schemas.openxmlformats.org/officeDocument/2006/relationships/image" Target="../media/image13.png"/><Relationship Id="rId5" Type="http://schemas.openxmlformats.org/officeDocument/2006/relationships/hyperlink" Target="https://www.rbb24.de/panorama/beitrag/2025/01/brandenburg-laesst-impfstoff-gegen-mks-herstellen-friedrich-loef.html" TargetMode="External"/><Relationship Id="rId10" Type="http://schemas.openxmlformats.org/officeDocument/2006/relationships/hyperlink" Target="https://www.merckvetmanual.com/infectious-diseases/foot-and-mouth-disease/foot-and-mouth-disease-in-animals" TargetMode="External"/><Relationship Id="rId4" Type="http://schemas.openxmlformats.org/officeDocument/2006/relationships/hyperlink" Target="https://www.fli.de/en/news/short-messages/short-message/fmd-outbreak-in-brandenburg-serotype-o-detected/"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Community for Emerging and Zoonotic Diseases</a:t>
            </a:r>
            <a:br>
              <a:rPr lang="fr-FR" sz="2800" b="1" dirty="0">
                <a:solidFill>
                  <a:schemeClr val="bg1"/>
                </a:solidFill>
                <a:latin typeface="+mn-lt"/>
              </a:rPr>
            </a:br>
            <a:r>
              <a:rPr lang="fr-FR" sz="2800" b="1" dirty="0">
                <a:solidFill>
                  <a:schemeClr val="bg1"/>
                </a:solidFill>
                <a:latin typeface="+mn-lt"/>
              </a:rPr>
              <a:t>Q4 </a:t>
            </a:r>
            <a:r>
              <a:rPr lang="fr-FR" sz="2800" b="1" dirty="0" err="1">
                <a:solidFill>
                  <a:schemeClr val="bg1"/>
                </a:solidFill>
                <a:latin typeface="+mn-lt"/>
              </a:rPr>
              <a:t>Signals</a:t>
            </a:r>
            <a:r>
              <a:rPr lang="fr-FR" sz="2800" b="1" dirty="0">
                <a:solidFill>
                  <a:schemeClr val="bg1"/>
                </a:solidFill>
                <a:latin typeface="+mn-lt"/>
              </a:rPr>
              <a:t> of </a:t>
            </a:r>
            <a:r>
              <a:rPr lang="fr-FR" sz="2800" b="1" dirty="0" err="1">
                <a:solidFill>
                  <a:schemeClr val="bg1"/>
                </a:solidFill>
                <a:latin typeface="+mn-lt"/>
              </a:rPr>
              <a:t>Interest</a:t>
            </a:r>
            <a:r>
              <a:rPr lang="fr-FR" sz="2800" b="1" dirty="0">
                <a:solidFill>
                  <a:schemeClr val="bg1"/>
                </a:solidFill>
                <a:latin typeface="+mn-lt"/>
              </a:rPr>
              <a:t> for CSHIN </a:t>
            </a:r>
            <a:endParaRPr lang="en-CA" sz="2000" b="1" i="1" dirty="0">
              <a:solidFill>
                <a:schemeClr val="bg1"/>
              </a:solidFill>
            </a:endParaRPr>
          </a:p>
        </p:txBody>
      </p:sp>
      <p:sp>
        <p:nvSpPr>
          <p:cNvPr id="2" name="Subtitle 1"/>
          <p:cNvSpPr>
            <a:spLocks noGrp="1"/>
          </p:cNvSpPr>
          <p:nvPr>
            <p:ph type="subTitle" idx="1"/>
          </p:nvPr>
        </p:nvSpPr>
        <p:spPr>
          <a:xfrm>
            <a:off x="5600635" y="4078478"/>
            <a:ext cx="6591365" cy="1429439"/>
          </a:xfrm>
        </p:spPr>
        <p:txBody>
          <a:bodyPr>
            <a:normAutofit/>
          </a:bodyPr>
          <a:lstStyle/>
          <a:p>
            <a:pPr algn="r"/>
            <a:r>
              <a:rPr lang="en-CA" b="1" dirty="0">
                <a:solidFill>
                  <a:schemeClr val="bg1"/>
                </a:solidFill>
              </a:rPr>
              <a:t>20 February 2025</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124693"/>
            <a:ext cx="8071624" cy="1280361"/>
          </a:xfrm>
        </p:spPr>
        <p:txBody>
          <a:bodyPr/>
          <a:lstStyle/>
          <a:p>
            <a:pPr>
              <a:defRPr/>
            </a:pPr>
            <a:r>
              <a:rPr lang="en-US" altLang="en-US" sz="3600" b="1" dirty="0"/>
              <a:t>Response to date</a:t>
            </a:r>
            <a:br>
              <a:rPr lang="en-CA" sz="3600" dirty="0"/>
            </a:br>
            <a:endParaRPr lang="en-US" altLang="en-US" sz="3600" b="1"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p:txBody>
          <a:bodyPr/>
          <a:lstStyle/>
          <a:p>
            <a:pPr lvl="1"/>
            <a:endParaRPr lang="en-US" altLang="en-US" dirty="0"/>
          </a:p>
          <a:p>
            <a:endParaRPr lang="en-US" altLang="en-US" dirty="0"/>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21F80863-3A29-9541-AC18-2EFC2A9E972D}"/>
              </a:ext>
            </a:extLst>
          </p:cNvPr>
          <p:cNvSpPr txBox="1"/>
          <p:nvPr/>
        </p:nvSpPr>
        <p:spPr>
          <a:xfrm>
            <a:off x="196500" y="873045"/>
            <a:ext cx="6804801" cy="5601533"/>
          </a:xfrm>
          <a:prstGeom prst="rect">
            <a:avLst/>
          </a:prstGeom>
          <a:noFill/>
        </p:spPr>
        <p:txBody>
          <a:bodyPr wrap="square">
            <a:spAutoFit/>
          </a:bodyPr>
          <a:lstStyle/>
          <a:p>
            <a:pPr marL="742950" lvl="1" indent="-285750">
              <a:spcBef>
                <a:spcPts val="600"/>
              </a:spcBef>
              <a:buFont typeface="Arial" panose="020B0604020202020204" pitchFamily="34" charset="0"/>
              <a:buChar char="•"/>
              <a:defRPr/>
            </a:pPr>
            <a:r>
              <a:rPr lang="en-CA" sz="2800" dirty="0"/>
              <a:t>Immediate </a:t>
            </a:r>
            <a:r>
              <a:rPr lang="en-CA" sz="2800" dirty="0">
                <a:hlinkClick r:id="rId3"/>
              </a:rPr>
              <a:t>transportation ban </a:t>
            </a:r>
            <a:r>
              <a:rPr lang="en-CA" sz="2800" dirty="0"/>
              <a:t>(5 days)</a:t>
            </a:r>
          </a:p>
          <a:p>
            <a:pPr marL="742950" lvl="1" indent="-285750">
              <a:spcBef>
                <a:spcPts val="600"/>
              </a:spcBef>
              <a:buFont typeface="Arial" panose="020B0604020202020204" pitchFamily="34" charset="0"/>
              <a:buChar char="•"/>
              <a:defRPr/>
            </a:pPr>
            <a:r>
              <a:rPr lang="en-CA" sz="2800" dirty="0"/>
              <a:t>All susceptible livestock within a 1km radius culled </a:t>
            </a:r>
          </a:p>
          <a:p>
            <a:pPr marL="1657350" lvl="3" indent="-285750">
              <a:spcBef>
                <a:spcPts val="600"/>
              </a:spcBef>
              <a:buFont typeface="Arial" panose="020B0604020202020204" pitchFamily="34" charset="0"/>
              <a:buChar char="•"/>
              <a:defRPr/>
            </a:pPr>
            <a:r>
              <a:rPr lang="en-CA" sz="2800" dirty="0"/>
              <a:t> ~200 pigs in Ahrensfelde culled, all tested negative</a:t>
            </a:r>
          </a:p>
          <a:p>
            <a:pPr marL="742950" lvl="1" indent="-285750">
              <a:spcBef>
                <a:spcPts val="600"/>
              </a:spcBef>
              <a:buFont typeface="Arial" panose="020B0604020202020204" pitchFamily="34" charset="0"/>
              <a:buChar char="•"/>
              <a:defRPr/>
            </a:pPr>
            <a:r>
              <a:rPr lang="en-CA" sz="2800" dirty="0"/>
              <a:t>3km </a:t>
            </a:r>
            <a:r>
              <a:rPr lang="en-CA" sz="2800" dirty="0">
                <a:hlinkClick r:id="rId4"/>
              </a:rPr>
              <a:t>protection zone</a:t>
            </a:r>
            <a:endParaRPr lang="en-CA" sz="2800" dirty="0"/>
          </a:p>
          <a:p>
            <a:pPr marL="742950" lvl="1" indent="-285750">
              <a:spcBef>
                <a:spcPts val="600"/>
              </a:spcBef>
              <a:buFont typeface="Arial" panose="020B0604020202020204" pitchFamily="34" charset="0"/>
              <a:buChar char="•"/>
              <a:defRPr/>
            </a:pPr>
            <a:r>
              <a:rPr lang="en-CA" sz="2800" dirty="0"/>
              <a:t>10km surveillance zone</a:t>
            </a:r>
          </a:p>
          <a:p>
            <a:pPr marL="742950" lvl="1" indent="-285750">
              <a:spcBef>
                <a:spcPts val="600"/>
              </a:spcBef>
              <a:buFont typeface="Arial" panose="020B0604020202020204" pitchFamily="34" charset="0"/>
              <a:buChar char="•"/>
              <a:defRPr/>
            </a:pPr>
            <a:r>
              <a:rPr lang="en-CA" sz="2800" dirty="0"/>
              <a:t>Sampling of all establishments within the 10 km Zone complete, all results negative to date</a:t>
            </a:r>
          </a:p>
          <a:p>
            <a:pPr marL="1200150" lvl="2" indent="-285750">
              <a:spcBef>
                <a:spcPts val="600"/>
              </a:spcBef>
              <a:buFont typeface="Arial" panose="020B0604020202020204" pitchFamily="34" charset="0"/>
              <a:buChar char="•"/>
              <a:defRPr/>
            </a:pPr>
            <a:r>
              <a:rPr lang="en-CA" sz="2800" dirty="0"/>
              <a:t>All clinically normal</a:t>
            </a:r>
          </a:p>
          <a:p>
            <a:pPr marL="742950" lvl="1" indent="-285750">
              <a:buFont typeface="Arial" panose="020B0604020202020204" pitchFamily="34" charset="0"/>
              <a:buChar char="•"/>
              <a:defRPr/>
            </a:pPr>
            <a:endParaRPr lang="en-CA" sz="2000" dirty="0">
              <a:latin typeface="+mn-lt"/>
            </a:endParaRPr>
          </a:p>
        </p:txBody>
      </p:sp>
      <p:pic>
        <p:nvPicPr>
          <p:cNvPr id="2" name="Picture 1">
            <a:extLst>
              <a:ext uri="{FF2B5EF4-FFF2-40B4-BE49-F238E27FC236}">
                <a16:creationId xmlns:a16="http://schemas.microsoft.com/office/drawing/2014/main" id="{CE7C0FD1-32AB-4AEA-B998-73A8489529BD}"/>
              </a:ext>
            </a:extLst>
          </p:cNvPr>
          <p:cNvPicPr>
            <a:picLocks noChangeAspect="1"/>
          </p:cNvPicPr>
          <p:nvPr/>
        </p:nvPicPr>
        <p:blipFill>
          <a:blip r:embed="rId5"/>
          <a:stretch>
            <a:fillRect/>
          </a:stretch>
        </p:blipFill>
        <p:spPr>
          <a:xfrm>
            <a:off x="6842646" y="1325682"/>
            <a:ext cx="5510814" cy="4188014"/>
          </a:xfrm>
          <a:prstGeom prst="rect">
            <a:avLst/>
          </a:prstGeom>
        </p:spPr>
      </p:pic>
      <p:sp>
        <p:nvSpPr>
          <p:cNvPr id="5" name="TextBox 4">
            <a:extLst>
              <a:ext uri="{FF2B5EF4-FFF2-40B4-BE49-F238E27FC236}">
                <a16:creationId xmlns:a16="http://schemas.microsoft.com/office/drawing/2014/main" id="{C94010FB-9887-31E3-E763-C4BFE87D5D54}"/>
              </a:ext>
            </a:extLst>
          </p:cNvPr>
          <p:cNvSpPr txBox="1"/>
          <p:nvPr/>
        </p:nvSpPr>
        <p:spPr>
          <a:xfrm>
            <a:off x="4413325" y="5702856"/>
            <a:ext cx="6175612" cy="369332"/>
          </a:xfrm>
          <a:prstGeom prst="rect">
            <a:avLst/>
          </a:prstGeom>
          <a:noFill/>
        </p:spPr>
        <p:txBody>
          <a:bodyPr wrap="square">
            <a:spAutoFit/>
          </a:bodyPr>
          <a:lstStyle/>
          <a:p>
            <a:r>
              <a:rPr lang="en-US" altLang="en-US" sz="1800" b="1" dirty="0">
                <a:hlinkClick r:id="rId6"/>
              </a:rPr>
              <a:t>DEFRA FMD Outbreak Assessment</a:t>
            </a:r>
            <a:endParaRPr lang="en-CA" dirty="0"/>
          </a:p>
        </p:txBody>
      </p:sp>
      <p:pic>
        <p:nvPicPr>
          <p:cNvPr id="6" name="Picture 5" descr="A red location pin with a black circle&#10;&#10;Description automatically generated">
            <a:extLst>
              <a:ext uri="{FF2B5EF4-FFF2-40B4-BE49-F238E27FC236}">
                <a16:creationId xmlns:a16="http://schemas.microsoft.com/office/drawing/2014/main" id="{72A25E3D-C2C4-742C-5B60-A0630FE9CA3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490487" y="2706596"/>
            <a:ext cx="528145" cy="528145"/>
          </a:xfrm>
          <a:prstGeom prst="rect">
            <a:avLst/>
          </a:prstGeom>
        </p:spPr>
      </p:pic>
    </p:spTree>
    <p:extLst>
      <p:ext uri="{BB962C8B-B14F-4D97-AF65-F5344CB8AC3E}">
        <p14:creationId xmlns:p14="http://schemas.microsoft.com/office/powerpoint/2010/main" val="24560097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124693"/>
            <a:ext cx="8071624" cy="1280361"/>
          </a:xfrm>
        </p:spPr>
        <p:txBody>
          <a:bodyPr/>
          <a:lstStyle/>
          <a:p>
            <a:pPr>
              <a:defRPr/>
            </a:pPr>
            <a:r>
              <a:rPr lang="en-US" altLang="en-US" sz="3600" b="1" dirty="0"/>
              <a:t>Response to date</a:t>
            </a:r>
            <a:br>
              <a:rPr lang="en-CA" sz="3600" dirty="0"/>
            </a:br>
            <a:endParaRPr lang="en-US" altLang="en-US" sz="3600" b="1"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a:xfrm>
            <a:off x="-261167" y="5756884"/>
            <a:ext cx="10270357" cy="4004590"/>
          </a:xfrm>
        </p:spPr>
        <p:txBody>
          <a:bodyPr/>
          <a:lstStyle/>
          <a:p>
            <a:pPr marL="457200" lvl="1" indent="0">
              <a:buNone/>
            </a:pPr>
            <a:r>
              <a:rPr lang="en-US" altLang="en-US" b="1" dirty="0">
                <a:hlinkClick r:id="rId3"/>
              </a:rPr>
              <a:t>DEFRA FMD Outbreak Assessment</a:t>
            </a:r>
            <a:endParaRPr lang="en-US" altLang="en-US" dirty="0"/>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21F80863-3A29-9541-AC18-2EFC2A9E972D}"/>
              </a:ext>
            </a:extLst>
          </p:cNvPr>
          <p:cNvSpPr txBox="1"/>
          <p:nvPr/>
        </p:nvSpPr>
        <p:spPr>
          <a:xfrm>
            <a:off x="196500" y="1079983"/>
            <a:ext cx="5899500" cy="4139595"/>
          </a:xfrm>
          <a:prstGeom prst="rect">
            <a:avLst/>
          </a:prstGeom>
          <a:noFill/>
        </p:spPr>
        <p:txBody>
          <a:bodyPr wrap="square">
            <a:spAutoFit/>
          </a:bodyPr>
          <a:lstStyle/>
          <a:p>
            <a:pPr marL="457200" indent="-457200">
              <a:spcBef>
                <a:spcPts val="600"/>
              </a:spcBef>
              <a:buFont typeface="Arial" panose="020B0604020202020204" pitchFamily="34" charset="0"/>
              <a:buChar char="•"/>
              <a:defRPr/>
            </a:pPr>
            <a:r>
              <a:rPr lang="en-CA" sz="2800" dirty="0"/>
              <a:t>55 sheep and goats and 3 cattle from a farm outside the 10 km radius slaughtered as they had purchased hay from the index site</a:t>
            </a:r>
          </a:p>
          <a:p>
            <a:pPr marL="1657350" lvl="3" indent="-285750">
              <a:spcBef>
                <a:spcPts val="600"/>
              </a:spcBef>
              <a:buFont typeface="Arial" panose="020B0604020202020204" pitchFamily="34" charset="0"/>
              <a:buChar char="•"/>
              <a:defRPr/>
            </a:pPr>
            <a:r>
              <a:rPr lang="en-CA" sz="2000" dirty="0"/>
              <a:t>all clinically normal and tested negative</a:t>
            </a:r>
            <a:endParaRPr lang="en-CA" sz="2800" dirty="0"/>
          </a:p>
          <a:p>
            <a:pPr marL="457200" indent="-457200">
              <a:spcBef>
                <a:spcPts val="600"/>
              </a:spcBef>
              <a:buFont typeface="Arial" panose="020B0604020202020204" pitchFamily="34" charset="0"/>
              <a:buChar char="•"/>
            </a:pPr>
            <a:r>
              <a:rPr lang="en-US" altLang="en-US" sz="2800" dirty="0"/>
              <a:t>Goats (Barnim) with clinical signs tested negative on PCR and serology</a:t>
            </a:r>
          </a:p>
          <a:p>
            <a:pPr marL="1200150" lvl="2" indent="-285750">
              <a:spcBef>
                <a:spcPts val="600"/>
              </a:spcBef>
              <a:buFont typeface="Arial" panose="020B0604020202020204" pitchFamily="34" charset="0"/>
              <a:buChar char="•"/>
              <a:defRPr/>
            </a:pPr>
            <a:r>
              <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Foot and Mouth Disease | Friedrich-Loeffler-</a:t>
            </a:r>
            <a:r>
              <a:rPr lang="en-US" sz="2000" b="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Institut</a:t>
            </a:r>
            <a:endPar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E7C0FD1-32AB-4AEA-B998-73A8489529BD}"/>
              </a:ext>
            </a:extLst>
          </p:cNvPr>
          <p:cNvPicPr>
            <a:picLocks noChangeAspect="1"/>
          </p:cNvPicPr>
          <p:nvPr/>
        </p:nvPicPr>
        <p:blipFill>
          <a:blip r:embed="rId5"/>
          <a:stretch>
            <a:fillRect/>
          </a:stretch>
        </p:blipFill>
        <p:spPr>
          <a:xfrm>
            <a:off x="5957912" y="1195199"/>
            <a:ext cx="6430873" cy="4887225"/>
          </a:xfrm>
          <a:prstGeom prst="rect">
            <a:avLst/>
          </a:prstGeom>
        </p:spPr>
      </p:pic>
      <p:sp>
        <p:nvSpPr>
          <p:cNvPr id="5" name="TextBox 4">
            <a:extLst>
              <a:ext uri="{FF2B5EF4-FFF2-40B4-BE49-F238E27FC236}">
                <a16:creationId xmlns:a16="http://schemas.microsoft.com/office/drawing/2014/main" id="{8F38D04A-F828-E34E-80A8-0AEE5E4CDC60}"/>
              </a:ext>
            </a:extLst>
          </p:cNvPr>
          <p:cNvSpPr txBox="1"/>
          <p:nvPr/>
        </p:nvSpPr>
        <p:spPr>
          <a:xfrm>
            <a:off x="196500" y="5295219"/>
            <a:ext cx="6196082" cy="461665"/>
          </a:xfrm>
          <a:prstGeom prst="rect">
            <a:avLst/>
          </a:prstGeom>
          <a:noFill/>
        </p:spPr>
        <p:txBody>
          <a:bodyPr wrap="square">
            <a:spAutoFit/>
          </a:bodyPr>
          <a:lstStyle/>
          <a:p>
            <a:r>
              <a:rPr lang="en-US" sz="2400" b="1" dirty="0">
                <a:hlinkClick r:id="rId6"/>
              </a:rPr>
              <a:t>WAHIS</a:t>
            </a:r>
            <a:endParaRPr lang="en-CA" sz="2400" b="1" dirty="0"/>
          </a:p>
        </p:txBody>
      </p:sp>
      <p:pic>
        <p:nvPicPr>
          <p:cNvPr id="6" name="Picture 5" descr="A yellow pin with a black circle&#10;&#10;Description automatically generated">
            <a:extLst>
              <a:ext uri="{FF2B5EF4-FFF2-40B4-BE49-F238E27FC236}">
                <a16:creationId xmlns:a16="http://schemas.microsoft.com/office/drawing/2014/main" id="{4AEF6376-2C74-8F65-DA94-18846E50D6A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4410" y="1478326"/>
            <a:ext cx="639451" cy="639451"/>
          </a:xfrm>
          <a:prstGeom prst="rect">
            <a:avLst/>
          </a:prstGeom>
        </p:spPr>
      </p:pic>
      <p:pic>
        <p:nvPicPr>
          <p:cNvPr id="9" name="Picture 8" descr="A purple pin with a black circle&#10;&#10;Description automatically generated">
            <a:extLst>
              <a:ext uri="{FF2B5EF4-FFF2-40B4-BE49-F238E27FC236}">
                <a16:creationId xmlns:a16="http://schemas.microsoft.com/office/drawing/2014/main" id="{A9A3472A-2B31-62C2-84BE-F08C5D196C8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flipH="1">
            <a:off x="0" y="3912384"/>
            <a:ext cx="668272" cy="668272"/>
          </a:xfrm>
          <a:prstGeom prst="rect">
            <a:avLst/>
          </a:prstGeom>
        </p:spPr>
      </p:pic>
    </p:spTree>
    <p:extLst>
      <p:ext uri="{BB962C8B-B14F-4D97-AF65-F5344CB8AC3E}">
        <p14:creationId xmlns:p14="http://schemas.microsoft.com/office/powerpoint/2010/main" val="2713689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0"/>
            <a:ext cx="10515600" cy="969817"/>
          </a:xfrm>
        </p:spPr>
        <p:txBody>
          <a:bodyPr/>
          <a:lstStyle/>
          <a:p>
            <a:pPr>
              <a:defRPr/>
            </a:pPr>
            <a:r>
              <a:rPr lang="en-US" altLang="en-US" sz="3600" b="1" dirty="0"/>
              <a:t>Response to date</a:t>
            </a:r>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21F80863-3A29-9541-AC18-2EFC2A9E972D}"/>
              </a:ext>
            </a:extLst>
          </p:cNvPr>
          <p:cNvSpPr txBox="1"/>
          <p:nvPr/>
        </p:nvSpPr>
        <p:spPr>
          <a:xfrm>
            <a:off x="155592" y="1140277"/>
            <a:ext cx="7819783" cy="4401205"/>
          </a:xfrm>
          <a:prstGeom prst="rect">
            <a:avLst/>
          </a:prstGeom>
          <a:noFill/>
        </p:spPr>
        <p:txBody>
          <a:bodyPr wrap="square">
            <a:spAutoFit/>
          </a:bodyPr>
          <a:lstStyle/>
          <a:p>
            <a:pPr marL="742950" lvl="1" indent="-285750">
              <a:buFont typeface="Arial" panose="020B0604020202020204" pitchFamily="34" charset="0"/>
              <a:buChar char="•"/>
              <a:defRPr/>
            </a:pPr>
            <a:r>
              <a:rPr lang="en-CA" sz="2800" dirty="0"/>
              <a:t>Hunting ban put in place in the 10 km zone</a:t>
            </a:r>
          </a:p>
          <a:p>
            <a:pPr marL="742950" lvl="1" indent="-285750">
              <a:buFont typeface="Arial" panose="020B0604020202020204" pitchFamily="34" charset="0"/>
              <a:buChar char="•"/>
              <a:defRPr/>
            </a:pPr>
            <a:r>
              <a:rPr lang="en-CA" sz="2800" dirty="0"/>
              <a:t>Berlins zoos closed</a:t>
            </a:r>
          </a:p>
          <a:p>
            <a:pPr marL="1200150" lvl="2" indent="-285750">
              <a:buFont typeface="Arial" panose="020B0604020202020204" pitchFamily="34" charset="0"/>
              <a:buChar char="•"/>
              <a:defRPr/>
            </a:pPr>
            <a:r>
              <a:rPr lang="en-CA" sz="2800" dirty="0"/>
              <a:t>Tested susceptible species</a:t>
            </a:r>
          </a:p>
          <a:p>
            <a:pPr marL="742950" lvl="1" indent="-285750">
              <a:buFont typeface="Arial" panose="020B0604020202020204" pitchFamily="34" charset="0"/>
              <a:buChar char="•"/>
              <a:defRPr/>
            </a:pPr>
            <a:r>
              <a:rPr lang="en-CA" sz="2800" dirty="0"/>
              <a:t>Netherlands ban on veal calves from Brandenburg</a:t>
            </a:r>
          </a:p>
          <a:p>
            <a:pPr marL="742950" lvl="1" indent="-285750">
              <a:buFont typeface="Arial" panose="020B0604020202020204" pitchFamily="34" charset="0"/>
              <a:buChar char="•"/>
              <a:defRPr/>
            </a:pPr>
            <a:r>
              <a:rPr lang="en-CA" sz="2800" dirty="0"/>
              <a:t>&gt;3,600 imported from Brandenburg  since December 1) to ~120 farms – all tested</a:t>
            </a:r>
          </a:p>
          <a:p>
            <a:pPr marL="742950" lvl="1" indent="-285750">
              <a:buFont typeface="Arial" panose="020B0604020202020204" pitchFamily="34" charset="0"/>
              <a:buChar char="•"/>
              <a:defRPr/>
            </a:pPr>
            <a:r>
              <a:rPr lang="en-CA" sz="2800" dirty="0"/>
              <a:t>Netherlands retesting samples tested for bluetongue, to date all negative</a:t>
            </a:r>
          </a:p>
          <a:p>
            <a:pPr marL="742950" lvl="1" indent="-285750">
              <a:buFont typeface="Arial" panose="020B0604020202020204" pitchFamily="34" charset="0"/>
              <a:buChar char="•"/>
              <a:defRPr/>
            </a:pPr>
            <a:endParaRPr lang="en-CA" sz="2800" dirty="0">
              <a:latin typeface="+mn-lt"/>
            </a:endParaRPr>
          </a:p>
        </p:txBody>
      </p:sp>
      <p:sp>
        <p:nvSpPr>
          <p:cNvPr id="8" name="TextBox 7">
            <a:extLst>
              <a:ext uri="{FF2B5EF4-FFF2-40B4-BE49-F238E27FC236}">
                <a16:creationId xmlns:a16="http://schemas.microsoft.com/office/drawing/2014/main" id="{81D78035-40D7-8373-5BF2-3B8D6A4A1FE8}"/>
              </a:ext>
            </a:extLst>
          </p:cNvPr>
          <p:cNvSpPr txBox="1"/>
          <p:nvPr/>
        </p:nvSpPr>
        <p:spPr>
          <a:xfrm>
            <a:off x="155592" y="5620969"/>
            <a:ext cx="6833160" cy="369332"/>
          </a:xfrm>
          <a:prstGeom prst="rect">
            <a:avLst/>
          </a:prstGeom>
          <a:noFill/>
        </p:spPr>
        <p:txBody>
          <a:bodyPr wrap="square">
            <a:spAutoFit/>
          </a:bodyPr>
          <a:lstStyle/>
          <a:p>
            <a:r>
              <a:rPr lang="en-US" altLang="en-US" sz="1800" dirty="0">
                <a:hlinkClick r:id="rId3"/>
              </a:rPr>
              <a:t>DEFRA FMD Outbreak Assessment</a:t>
            </a:r>
            <a:r>
              <a:rPr lang="en-US" altLang="en-US" sz="1800" dirty="0"/>
              <a:t> – Risk to UK considered Medium</a:t>
            </a:r>
            <a:endParaRPr lang="en-CA" dirty="0"/>
          </a:p>
        </p:txBody>
      </p:sp>
      <p:pic>
        <p:nvPicPr>
          <p:cNvPr id="3" name="Picture 2">
            <a:extLst>
              <a:ext uri="{FF2B5EF4-FFF2-40B4-BE49-F238E27FC236}">
                <a16:creationId xmlns:a16="http://schemas.microsoft.com/office/drawing/2014/main" id="{AF96F5DD-F589-933C-ED43-346CB2FB9A78}"/>
              </a:ext>
            </a:extLst>
          </p:cNvPr>
          <p:cNvPicPr>
            <a:picLocks noChangeAspect="1"/>
          </p:cNvPicPr>
          <p:nvPr/>
        </p:nvPicPr>
        <p:blipFill>
          <a:blip r:embed="rId4"/>
          <a:stretch>
            <a:fillRect/>
          </a:stretch>
        </p:blipFill>
        <p:spPr>
          <a:xfrm>
            <a:off x="8813575" y="0"/>
            <a:ext cx="3378425" cy="6858000"/>
          </a:xfrm>
          <a:prstGeom prst="rect">
            <a:avLst/>
          </a:prstGeom>
        </p:spPr>
      </p:pic>
      <p:sp>
        <p:nvSpPr>
          <p:cNvPr id="5" name="TextBox 4">
            <a:extLst>
              <a:ext uri="{FF2B5EF4-FFF2-40B4-BE49-F238E27FC236}">
                <a16:creationId xmlns:a16="http://schemas.microsoft.com/office/drawing/2014/main" id="{0ED6710E-E6CC-9437-D275-9B0D138618CC}"/>
              </a:ext>
            </a:extLst>
          </p:cNvPr>
          <p:cNvSpPr txBox="1"/>
          <p:nvPr/>
        </p:nvSpPr>
        <p:spPr>
          <a:xfrm>
            <a:off x="7649736" y="2713037"/>
            <a:ext cx="3278459" cy="369332"/>
          </a:xfrm>
          <a:prstGeom prst="rect">
            <a:avLst/>
          </a:prstGeom>
          <a:noFill/>
        </p:spPr>
        <p:txBody>
          <a:bodyPr wrap="square" rtlCol="0">
            <a:spAutoFit/>
          </a:bodyPr>
          <a:lstStyle/>
          <a:p>
            <a:r>
              <a:rPr lang="en-CA" dirty="0"/>
              <a:t>Missing Link – source of infection</a:t>
            </a:r>
          </a:p>
        </p:txBody>
      </p:sp>
    </p:spTree>
    <p:extLst>
      <p:ext uri="{BB962C8B-B14F-4D97-AF65-F5344CB8AC3E}">
        <p14:creationId xmlns:p14="http://schemas.microsoft.com/office/powerpoint/2010/main" val="2049250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4180-379B-A494-9847-7FA8075CACCF}"/>
              </a:ext>
            </a:extLst>
          </p:cNvPr>
          <p:cNvSpPr>
            <a:spLocks noGrp="1"/>
          </p:cNvSpPr>
          <p:nvPr>
            <p:ph type="title"/>
          </p:nvPr>
        </p:nvSpPr>
        <p:spPr>
          <a:xfrm>
            <a:off x="211138" y="33338"/>
            <a:ext cx="10515600" cy="890587"/>
          </a:xfrm>
        </p:spPr>
        <p:txBody>
          <a:bodyPr/>
          <a:lstStyle/>
          <a:p>
            <a:pPr>
              <a:defRPr/>
            </a:pPr>
            <a:r>
              <a:rPr lang="en-US" sz="3200" dirty="0"/>
              <a:t>New World Screwworm in North and Central America</a:t>
            </a:r>
            <a:endParaRPr lang="en-CA" sz="3200" dirty="0"/>
          </a:p>
        </p:txBody>
      </p:sp>
      <p:sp>
        <p:nvSpPr>
          <p:cNvPr id="48131" name="Text Placeholder 2">
            <a:extLst>
              <a:ext uri="{FF2B5EF4-FFF2-40B4-BE49-F238E27FC236}">
                <a16:creationId xmlns:a16="http://schemas.microsoft.com/office/drawing/2014/main" id="{0426E039-2A6C-561C-6B0E-07DE2C673C52}"/>
              </a:ext>
            </a:extLst>
          </p:cNvPr>
          <p:cNvSpPr>
            <a:spLocks noGrp="1"/>
          </p:cNvSpPr>
          <p:nvPr>
            <p:ph type="body" sz="quarter" idx="13"/>
          </p:nvPr>
        </p:nvSpPr>
        <p:spPr>
          <a:xfrm>
            <a:off x="455613" y="1271588"/>
            <a:ext cx="4683125" cy="5105400"/>
          </a:xfrm>
        </p:spPr>
        <p:txBody>
          <a:bodyPr/>
          <a:lstStyle/>
          <a:p>
            <a:pPr>
              <a:spcBef>
                <a:spcPts val="1800"/>
              </a:spcBef>
            </a:pPr>
            <a:r>
              <a:rPr lang="en-US" altLang="en-US" sz="2200" dirty="0"/>
              <a:t>Parasitic fly larva - </a:t>
            </a:r>
            <a:r>
              <a:rPr lang="en-CA" altLang="en-US" sz="2200" i="1" dirty="0" err="1"/>
              <a:t>Cochliomyia</a:t>
            </a:r>
            <a:r>
              <a:rPr lang="en-CA" altLang="en-US" sz="2200" i="1" dirty="0"/>
              <a:t> </a:t>
            </a:r>
            <a:r>
              <a:rPr lang="en-CA" altLang="en-US" sz="2200" i="1" dirty="0" err="1"/>
              <a:t>hominivorax</a:t>
            </a:r>
            <a:r>
              <a:rPr lang="en-CA" altLang="en-US" sz="2200" i="1" dirty="0"/>
              <a:t> </a:t>
            </a:r>
            <a:r>
              <a:rPr lang="en-CA" altLang="en-US" sz="2200" dirty="0"/>
              <a:t>causing wound myiasis</a:t>
            </a:r>
          </a:p>
          <a:p>
            <a:pPr>
              <a:spcBef>
                <a:spcPts val="1800"/>
              </a:spcBef>
            </a:pPr>
            <a:r>
              <a:rPr lang="en-CA" altLang="en-US" sz="2200" dirty="0"/>
              <a:t>Endemic in South America</a:t>
            </a:r>
          </a:p>
          <a:p>
            <a:pPr>
              <a:spcBef>
                <a:spcPts val="1800"/>
              </a:spcBef>
            </a:pPr>
            <a:r>
              <a:rPr lang="en-CA" altLang="en-US" sz="2200" dirty="0"/>
              <a:t>Had been eradicated from the United States and Central America between 1957 – 2001 using sterile male flies</a:t>
            </a:r>
          </a:p>
          <a:p>
            <a:pPr>
              <a:spcBef>
                <a:spcPts val="1800"/>
              </a:spcBef>
            </a:pPr>
            <a:r>
              <a:rPr lang="en-US" altLang="en-US" sz="2200" dirty="0"/>
              <a:t>Re-emergence in Florida Keys in 2016 but that has been controlled</a:t>
            </a:r>
          </a:p>
          <a:p>
            <a:pPr>
              <a:spcBef>
                <a:spcPts val="1800"/>
              </a:spcBef>
            </a:pPr>
            <a:r>
              <a:rPr lang="en-US" altLang="en-US" sz="2200" dirty="0"/>
              <a:t>Normally, Panama is the control point with millions of sterile flies released to control northward movement</a:t>
            </a:r>
          </a:p>
        </p:txBody>
      </p:sp>
      <p:sp>
        <p:nvSpPr>
          <p:cNvPr id="4" name="Slide Number Placeholder 3">
            <a:extLst>
              <a:ext uri="{FF2B5EF4-FFF2-40B4-BE49-F238E27FC236}">
                <a16:creationId xmlns:a16="http://schemas.microsoft.com/office/drawing/2014/main" id="{F9516960-E9A7-A212-8BF6-3E2847511231}"/>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3"/>
              </a:rPr>
              <a:t>k7576-1 : USDA ARS</a:t>
            </a:r>
            <a:endParaRPr lang="en-US" dirty="0">
              <a:solidFill>
                <a:schemeClr val="tx1">
                  <a:tint val="75000"/>
                </a:schemeClr>
              </a:solidFill>
              <a:latin typeface="+mn-lt"/>
            </a:endParaRPr>
          </a:p>
        </p:txBody>
      </p:sp>
      <p:sp>
        <p:nvSpPr>
          <p:cNvPr id="48133" name="Rectangle 2">
            <a:extLst>
              <a:ext uri="{FF2B5EF4-FFF2-40B4-BE49-F238E27FC236}">
                <a16:creationId xmlns:a16="http://schemas.microsoft.com/office/drawing/2014/main" id="{6529EBA1-CAEC-367B-CF2E-2C49AFE6416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8134" name="Picture 2">
            <a:extLst>
              <a:ext uri="{FF2B5EF4-FFF2-40B4-BE49-F238E27FC236}">
                <a16:creationId xmlns:a16="http://schemas.microsoft.com/office/drawing/2014/main" id="{0EBEDF72-92C9-0440-77E9-6B5D5615EC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1271588"/>
            <a:ext cx="691197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6">
            <a:extLst>
              <a:ext uri="{FF2B5EF4-FFF2-40B4-BE49-F238E27FC236}">
                <a16:creationId xmlns:a16="http://schemas.microsoft.com/office/drawing/2014/main" id="{61C7144F-7958-8EAB-DBF6-5874E50EAFA0}"/>
              </a:ext>
            </a:extLst>
          </p:cNvPr>
          <p:cNvSpPr txBox="1">
            <a:spLocks noChangeArrowheads="1"/>
          </p:cNvSpPr>
          <p:nvPr/>
        </p:nvSpPr>
        <p:spPr bwMode="auto">
          <a:xfrm>
            <a:off x="576263" y="5994400"/>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hlinkClick r:id="rId5"/>
              </a:rPr>
              <a:t>New World Screwworm (usda.gov)</a:t>
            </a:r>
            <a:endParaRPr lang="en-CA" altLang="en-US"/>
          </a:p>
        </p:txBody>
      </p:sp>
      <p:sp>
        <p:nvSpPr>
          <p:cNvPr id="48136" name="TextBox 8">
            <a:extLst>
              <a:ext uri="{FF2B5EF4-FFF2-40B4-BE49-F238E27FC236}">
                <a16:creationId xmlns:a16="http://schemas.microsoft.com/office/drawing/2014/main" id="{2E4E2162-4403-5DA6-80B8-61B785523135}"/>
              </a:ext>
            </a:extLst>
          </p:cNvPr>
          <p:cNvSpPr txBox="1">
            <a:spLocks noChangeArrowheads="1"/>
          </p:cNvSpPr>
          <p:nvPr/>
        </p:nvSpPr>
        <p:spPr bwMode="auto">
          <a:xfrm>
            <a:off x="5280025" y="6178550"/>
            <a:ext cx="6513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6"/>
              </a:rPr>
              <a:t>https://www.iaea.org/services/technical-cooperation-programme/new-world-screwworm</a:t>
            </a:r>
            <a:r>
              <a:rPr lang="en-CA"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3748F-C8D2-845C-853C-19E76F367448}"/>
              </a:ext>
            </a:extLst>
          </p:cNvPr>
          <p:cNvPicPr>
            <a:picLocks noChangeAspect="1"/>
          </p:cNvPicPr>
          <p:nvPr/>
        </p:nvPicPr>
        <p:blipFill>
          <a:blip r:embed="rId2"/>
          <a:stretch>
            <a:fillRect/>
          </a:stretch>
        </p:blipFill>
        <p:spPr>
          <a:xfrm>
            <a:off x="6873365" y="654909"/>
            <a:ext cx="5339389" cy="5458538"/>
          </a:xfrm>
          <a:prstGeom prst="rect">
            <a:avLst/>
          </a:prstGeom>
          <a:ln w="12700" cmpd="sng">
            <a:solidFill>
              <a:schemeClr val="tx1"/>
            </a:solidFill>
          </a:ln>
        </p:spPr>
      </p:pic>
      <p:sp>
        <p:nvSpPr>
          <p:cNvPr id="6" name="Title 1">
            <a:extLst>
              <a:ext uri="{FF2B5EF4-FFF2-40B4-BE49-F238E27FC236}">
                <a16:creationId xmlns:a16="http://schemas.microsoft.com/office/drawing/2014/main" id="{97EBD16A-7577-2D95-3B38-D70B2B6703BE}"/>
              </a:ext>
            </a:extLst>
          </p:cNvPr>
          <p:cNvSpPr>
            <a:spLocks noGrp="1"/>
          </p:cNvSpPr>
          <p:nvPr>
            <p:ph type="title"/>
          </p:nvPr>
        </p:nvSpPr>
        <p:spPr>
          <a:xfrm>
            <a:off x="136525" y="-87312"/>
            <a:ext cx="10515600" cy="935368"/>
          </a:xfrm>
        </p:spPr>
        <p:txBody>
          <a:bodyPr/>
          <a:lstStyle/>
          <a:p>
            <a:pPr>
              <a:defRPr/>
            </a:pPr>
            <a:r>
              <a:rPr lang="en-US" sz="3200" b="1" dirty="0">
                <a:latin typeface="+mn-lt"/>
              </a:rPr>
              <a:t>New World Screwworm in Central &amp; North America</a:t>
            </a:r>
            <a:endParaRPr lang="en-CA" sz="3200" b="1" dirty="0">
              <a:latin typeface="+mn-lt"/>
            </a:endParaRPr>
          </a:p>
        </p:txBody>
      </p:sp>
      <p:sp>
        <p:nvSpPr>
          <p:cNvPr id="7" name="Text Placeholder 2">
            <a:extLst>
              <a:ext uri="{FF2B5EF4-FFF2-40B4-BE49-F238E27FC236}">
                <a16:creationId xmlns:a16="http://schemas.microsoft.com/office/drawing/2014/main" id="{EA09CE86-84C5-E18A-7B8D-C1AA3BD3C116}"/>
              </a:ext>
            </a:extLst>
          </p:cNvPr>
          <p:cNvSpPr txBox="1">
            <a:spLocks/>
          </p:cNvSpPr>
          <p:nvPr/>
        </p:nvSpPr>
        <p:spPr>
          <a:xfrm>
            <a:off x="188913" y="877889"/>
            <a:ext cx="6375400" cy="5132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sz="1800" dirty="0"/>
              <a:t>Re-emergence with steady northward movement since summer 2023</a:t>
            </a:r>
          </a:p>
          <a:p>
            <a:pPr fontAlgn="auto">
              <a:spcAft>
                <a:spcPts val="0"/>
              </a:spcAft>
              <a:defRPr/>
            </a:pPr>
            <a:r>
              <a:rPr lang="en-US" altLang="en-US" sz="1800" dirty="0"/>
              <a:t>Cases as of January 11, 2024, according to </a:t>
            </a:r>
            <a:r>
              <a:rPr lang="en-US" altLang="en-US" sz="1800" dirty="0">
                <a:hlinkClick r:id="rId3"/>
              </a:rPr>
              <a:t>COPEG</a:t>
            </a:r>
            <a:r>
              <a:rPr lang="en-US" altLang="en-US" sz="1800" dirty="0"/>
              <a:t>: </a:t>
            </a:r>
          </a:p>
          <a:p>
            <a:pPr lvl="1" fontAlgn="auto">
              <a:spcAft>
                <a:spcPts val="0"/>
              </a:spcAft>
              <a:defRPr/>
            </a:pPr>
            <a:r>
              <a:rPr lang="en-US" altLang="en-US" sz="1800" dirty="0"/>
              <a:t>Panama – 24,696</a:t>
            </a:r>
          </a:p>
          <a:p>
            <a:pPr lvl="1" fontAlgn="auto">
              <a:spcAft>
                <a:spcPts val="0"/>
              </a:spcAft>
              <a:defRPr/>
            </a:pPr>
            <a:r>
              <a:rPr lang="en-US" altLang="en-US" sz="1800" dirty="0"/>
              <a:t>Costa Rica – 13,014  </a:t>
            </a:r>
          </a:p>
          <a:p>
            <a:pPr lvl="1" fontAlgn="auto">
              <a:spcAft>
                <a:spcPts val="0"/>
              </a:spcAft>
              <a:defRPr/>
            </a:pPr>
            <a:r>
              <a:rPr lang="en-US" altLang="en-US" sz="1800" dirty="0"/>
              <a:t>Nicaragua – 9,279</a:t>
            </a:r>
          </a:p>
          <a:p>
            <a:pPr lvl="1" fontAlgn="auto">
              <a:spcAft>
                <a:spcPts val="0"/>
              </a:spcAft>
              <a:defRPr/>
            </a:pPr>
            <a:r>
              <a:rPr lang="en-US" altLang="en-US" sz="1800" dirty="0"/>
              <a:t>Honduras – 311</a:t>
            </a:r>
          </a:p>
          <a:p>
            <a:pPr lvl="1" fontAlgn="auto">
              <a:spcAft>
                <a:spcPts val="0"/>
              </a:spcAft>
              <a:defRPr/>
            </a:pPr>
            <a:r>
              <a:rPr lang="en-US" altLang="en-US" sz="1800" dirty="0"/>
              <a:t>Guatemala - 89</a:t>
            </a:r>
          </a:p>
          <a:p>
            <a:pPr lvl="1" fontAlgn="auto">
              <a:spcAft>
                <a:spcPts val="0"/>
              </a:spcAft>
              <a:defRPr/>
            </a:pPr>
            <a:r>
              <a:rPr lang="en-US" altLang="en-US" sz="1800" dirty="0"/>
              <a:t>Mexico - 3</a:t>
            </a:r>
          </a:p>
          <a:p>
            <a:pPr lvl="1" fontAlgn="auto">
              <a:spcAft>
                <a:spcPts val="0"/>
              </a:spcAft>
              <a:defRPr/>
            </a:pPr>
            <a:r>
              <a:rPr lang="en-US" altLang="en-US" sz="1800" dirty="0">
                <a:hlinkClick r:id="rId4"/>
              </a:rPr>
              <a:t>El Salvador</a:t>
            </a:r>
            <a:r>
              <a:rPr lang="en-US" altLang="en-US" sz="1800" dirty="0"/>
              <a:t> - 2</a:t>
            </a:r>
          </a:p>
          <a:p>
            <a:pPr lvl="1" fontAlgn="auto">
              <a:spcAft>
                <a:spcPts val="0"/>
              </a:spcAft>
              <a:defRPr/>
            </a:pPr>
            <a:r>
              <a:rPr lang="en-US" altLang="en-US" sz="1800" dirty="0">
                <a:hlinkClick r:id="rId5"/>
              </a:rPr>
              <a:t>Belize</a:t>
            </a:r>
            <a:r>
              <a:rPr lang="en-US" altLang="en-US" sz="1800" dirty="0"/>
              <a:t> – 2</a:t>
            </a:r>
          </a:p>
          <a:p>
            <a:pPr fontAlgn="auto">
              <a:spcAft>
                <a:spcPts val="0"/>
              </a:spcAft>
              <a:defRPr/>
            </a:pPr>
            <a:r>
              <a:rPr lang="en-US" altLang="en-US" sz="1800" dirty="0"/>
              <a:t>Human cases: </a:t>
            </a:r>
            <a:r>
              <a:rPr lang="en-US" altLang="en-US" sz="1800" dirty="0">
                <a:hlinkClick r:id="rId6"/>
              </a:rPr>
              <a:t>Costa Rica</a:t>
            </a:r>
            <a:r>
              <a:rPr lang="en-US" altLang="en-US" sz="1800" dirty="0"/>
              <a:t>, </a:t>
            </a:r>
            <a:r>
              <a:rPr lang="en-US" altLang="en-US" sz="1800" dirty="0">
                <a:hlinkClick r:id="rId7"/>
              </a:rPr>
              <a:t>Panama</a:t>
            </a:r>
            <a:r>
              <a:rPr lang="en-US" altLang="en-US" sz="1800" dirty="0"/>
              <a:t>, </a:t>
            </a:r>
            <a:r>
              <a:rPr lang="en-US" altLang="en-US" sz="1800" dirty="0">
                <a:hlinkClick r:id="rId8"/>
              </a:rPr>
              <a:t>Nicaragua</a:t>
            </a:r>
            <a:endParaRPr lang="en-US" altLang="en-US" sz="1800" dirty="0"/>
          </a:p>
          <a:p>
            <a:pPr fontAlgn="auto">
              <a:spcAft>
                <a:spcPts val="0"/>
              </a:spcAft>
              <a:defRPr/>
            </a:pPr>
            <a:r>
              <a:rPr lang="en-US" altLang="en-US" sz="1800" dirty="0"/>
              <a:t>Increase in may be due to more </a:t>
            </a:r>
            <a:r>
              <a:rPr lang="en-US" altLang="en-US" sz="1800" dirty="0">
                <a:hlinkClick r:id="rId9"/>
              </a:rPr>
              <a:t>aggressive fly</a:t>
            </a:r>
            <a:r>
              <a:rPr lang="en-US" altLang="en-US" sz="1800" dirty="0"/>
              <a:t>, </a:t>
            </a:r>
            <a:r>
              <a:rPr lang="en-US" altLang="en-US" sz="1800" dirty="0">
                <a:hlinkClick r:id="rId10"/>
              </a:rPr>
              <a:t>increased rainfall</a:t>
            </a:r>
            <a:r>
              <a:rPr lang="en-US" altLang="en-US" sz="1800" dirty="0"/>
              <a:t>, sterile fly program mismanagement, </a:t>
            </a:r>
            <a:r>
              <a:rPr lang="en-US" altLang="en-US" sz="1800" dirty="0">
                <a:hlinkClick r:id="rId11"/>
              </a:rPr>
              <a:t>illegal cattle trafficking</a:t>
            </a:r>
            <a:r>
              <a:rPr lang="en-US" altLang="en-US" sz="1800" dirty="0"/>
              <a:t>, rearing cattle in ‘barrier’ areas in Panama</a:t>
            </a:r>
          </a:p>
          <a:p>
            <a:pPr fontAlgn="auto">
              <a:spcAft>
                <a:spcPts val="0"/>
              </a:spcAft>
              <a:defRPr/>
            </a:pPr>
            <a:r>
              <a:rPr lang="en-US" altLang="en-US" sz="1800" dirty="0"/>
              <a:t>Impacts on wildlife unclear, difficult to know extent of cases</a:t>
            </a:r>
            <a:endParaRPr lang="en-US" altLang="en-US" sz="1600" dirty="0"/>
          </a:p>
        </p:txBody>
      </p:sp>
      <p:sp>
        <p:nvSpPr>
          <p:cNvPr id="8" name="Slide Number Placeholder 3">
            <a:extLst>
              <a:ext uri="{FF2B5EF4-FFF2-40B4-BE49-F238E27FC236}">
                <a16:creationId xmlns:a16="http://schemas.microsoft.com/office/drawing/2014/main" id="{B6C5A5CC-6FE7-A681-976C-0186322EF1CE}"/>
              </a:ext>
            </a:extLst>
          </p:cNvPr>
          <p:cNvSpPr txBox="1">
            <a:spLocks/>
          </p:cNvSpPr>
          <p:nvPr/>
        </p:nvSpPr>
        <p:spPr>
          <a:xfrm>
            <a:off x="10744200" y="2795012"/>
            <a:ext cx="1447800" cy="326702"/>
          </a:xfrm>
          <a:prstGeom prst="rect">
            <a:avLst/>
          </a:prstGeom>
        </p:spPr>
        <p:txBody>
          <a:bodyPr rtlCol="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auto">
              <a:spcBef>
                <a:spcPts val="0"/>
              </a:spcBef>
              <a:spcAft>
                <a:spcPts val="0"/>
              </a:spcAft>
              <a:defRPr/>
            </a:pPr>
            <a:r>
              <a:rPr lang="en-CA" dirty="0">
                <a:solidFill>
                  <a:schemeClr val="tx1">
                    <a:tint val="75000"/>
                  </a:schemeClr>
                </a:solidFill>
                <a:latin typeface="+mn-lt"/>
                <a:hlinkClick r:id="rId12"/>
              </a:rPr>
              <a:t>k7576-1 : USDA ARS</a:t>
            </a:r>
            <a:endParaRPr lang="en-US" dirty="0">
              <a:solidFill>
                <a:schemeClr val="tx1">
                  <a:tint val="75000"/>
                </a:schemeClr>
              </a:solidFill>
              <a:latin typeface="+mn-lt"/>
            </a:endParaRPr>
          </a:p>
        </p:txBody>
      </p:sp>
      <p:pic>
        <p:nvPicPr>
          <p:cNvPr id="9" name="Picture 2">
            <a:extLst>
              <a:ext uri="{FF2B5EF4-FFF2-40B4-BE49-F238E27FC236}">
                <a16:creationId xmlns:a16="http://schemas.microsoft.com/office/drawing/2014/main" id="{0E78B86D-44AB-898C-CB90-B939157A4EAC}"/>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026098" y="1442332"/>
            <a:ext cx="1861653" cy="13343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5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8769B8-AEC9-338C-CB59-E991C3D83FF8}"/>
              </a:ext>
            </a:extLst>
          </p:cNvPr>
          <p:cNvSpPr>
            <a:spLocks noGrp="1"/>
          </p:cNvSpPr>
          <p:nvPr>
            <p:ph type="title"/>
          </p:nvPr>
        </p:nvSpPr>
        <p:spPr>
          <a:xfrm>
            <a:off x="46991" y="69671"/>
            <a:ext cx="12024360" cy="1351000"/>
          </a:xfrm>
        </p:spPr>
        <p:txBody>
          <a:bodyPr>
            <a:normAutofit fontScale="90000"/>
          </a:bodyPr>
          <a:lstStyle/>
          <a:p>
            <a:pPr>
              <a:defRPr/>
            </a:pPr>
            <a:r>
              <a:rPr lang="en-US" sz="3200" dirty="0">
                <a:latin typeface="+mn-lt"/>
                <a:hlinkClick r:id="rId3"/>
              </a:rPr>
              <a:t>Mexico Notifies United States of New World Screwworm Detection | Animal and Plant Health Inspection Service</a:t>
            </a:r>
            <a:br>
              <a:rPr lang="en-US" sz="3200" dirty="0"/>
            </a:br>
            <a:endParaRPr lang="en-CA" sz="3200" dirty="0"/>
          </a:p>
        </p:txBody>
      </p:sp>
      <p:sp>
        <p:nvSpPr>
          <p:cNvPr id="6" name="Text Placeholder 2">
            <a:extLst>
              <a:ext uri="{FF2B5EF4-FFF2-40B4-BE49-F238E27FC236}">
                <a16:creationId xmlns:a16="http://schemas.microsoft.com/office/drawing/2014/main" id="{E12E0815-BAE4-C657-FA98-B0566B47491D}"/>
              </a:ext>
            </a:extLst>
          </p:cNvPr>
          <p:cNvSpPr txBox="1">
            <a:spLocks/>
          </p:cNvSpPr>
          <p:nvPr/>
        </p:nvSpPr>
        <p:spPr>
          <a:xfrm>
            <a:off x="120649" y="1282263"/>
            <a:ext cx="5647249" cy="5325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sz="2000" dirty="0">
                <a:solidFill>
                  <a:srgbClr val="171717"/>
                </a:solidFill>
              </a:rPr>
              <a:t>The NWS was found in a cow in the southern </a:t>
            </a:r>
            <a:r>
              <a:rPr lang="en-US" altLang="en-US" sz="2000" dirty="0">
                <a:solidFill>
                  <a:srgbClr val="171717"/>
                </a:solidFill>
                <a:hlinkClick r:id="rId4"/>
              </a:rPr>
              <a:t>Mexico</a:t>
            </a:r>
            <a:r>
              <a:rPr lang="en-US" altLang="en-US" sz="2000" dirty="0">
                <a:solidFill>
                  <a:srgbClr val="171717"/>
                </a:solidFill>
              </a:rPr>
              <a:t> state of Chiapas,1/100 cows had an ear lesion at border inspection (Nov 2024)</a:t>
            </a:r>
          </a:p>
          <a:p>
            <a:pPr fontAlgn="auto">
              <a:spcAft>
                <a:spcPts val="0"/>
              </a:spcAft>
            </a:pPr>
            <a:r>
              <a:rPr lang="en-CA" altLang="en-US" sz="2000" dirty="0"/>
              <a:t>Immediate trade </a:t>
            </a:r>
            <a:r>
              <a:rPr lang="en-CA" altLang="en-US" sz="2000" dirty="0">
                <a:hlinkClick r:id="rId5"/>
              </a:rPr>
              <a:t>restrictions</a:t>
            </a:r>
            <a:r>
              <a:rPr lang="en-CA" altLang="en-US" sz="2000" dirty="0"/>
              <a:t> issued by USDA</a:t>
            </a:r>
          </a:p>
          <a:p>
            <a:pPr fontAlgn="auto">
              <a:spcAft>
                <a:spcPts val="0"/>
              </a:spcAft>
            </a:pPr>
            <a:r>
              <a:rPr lang="en-CA" altLang="en-US" sz="2000" dirty="0"/>
              <a:t>Trade in cattle stopped between Mexico and US (normally &gt;1 million animals per year), </a:t>
            </a:r>
          </a:p>
          <a:p>
            <a:pPr fontAlgn="auto">
              <a:spcAft>
                <a:spcPts val="0"/>
              </a:spcAft>
            </a:pPr>
            <a:r>
              <a:rPr lang="en-CA" altLang="en-US" sz="2000" dirty="0"/>
              <a:t>Cattle trade resumed in early February requiring treatment and pre-clearance inspection</a:t>
            </a:r>
          </a:p>
          <a:p>
            <a:pPr fontAlgn="auto">
              <a:spcAft>
                <a:spcPts val="0"/>
              </a:spcAft>
            </a:pPr>
            <a:r>
              <a:rPr lang="en-CA" altLang="en-US" sz="2000" dirty="0">
                <a:hlinkClick r:id="rId6"/>
              </a:rPr>
              <a:t>42 cases to date </a:t>
            </a:r>
            <a:r>
              <a:rPr lang="en-CA" altLang="en-US" sz="2000" dirty="0"/>
              <a:t>33 cattle, 8 horses, 1 swine</a:t>
            </a:r>
          </a:p>
          <a:p>
            <a:r>
              <a:rPr lang="en-CA" altLang="en-US" sz="2000" dirty="0"/>
              <a:t>Enhanced Surveillance</a:t>
            </a:r>
          </a:p>
          <a:p>
            <a:r>
              <a:rPr lang="en-CA" altLang="en-US" sz="2000" dirty="0"/>
              <a:t>Ongoing Sterile Fly Releases</a:t>
            </a:r>
          </a:p>
          <a:p>
            <a:pPr fontAlgn="auto">
              <a:spcAft>
                <a:spcPts val="0"/>
              </a:spcAft>
            </a:pPr>
            <a:endParaRPr lang="en-CA" altLang="en-US" sz="2000" dirty="0"/>
          </a:p>
        </p:txBody>
      </p:sp>
      <p:sp>
        <p:nvSpPr>
          <p:cNvPr id="7" name="Slide Number Placeholder 3">
            <a:extLst>
              <a:ext uri="{FF2B5EF4-FFF2-40B4-BE49-F238E27FC236}">
                <a16:creationId xmlns:a16="http://schemas.microsoft.com/office/drawing/2014/main" id="{513F2912-E408-EAA7-DA39-F10C2A93C84F}"/>
              </a:ext>
            </a:extLst>
          </p:cNvPr>
          <p:cNvSpPr txBox="1">
            <a:spLocks noChangeArrowheads="1"/>
          </p:cNvSpPr>
          <p:nvPr/>
        </p:nvSpPr>
        <p:spPr bwMode="auto">
          <a:xfrm>
            <a:off x="8610600" y="6356350"/>
            <a:ext cx="2817662" cy="372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fld id="{CD2E8175-BDC8-4B11-9B4B-BB16F448DA04}" type="slidenum">
              <a:rPr lang="en-US" altLang="en-US" smtClean="0">
                <a:solidFill>
                  <a:srgbClr val="898989"/>
                </a:solidFill>
              </a:rPr>
              <a:pPr/>
              <a:t>15</a:t>
            </a:fld>
            <a:endParaRPr lang="en-US" altLang="en-US">
              <a:solidFill>
                <a:srgbClr val="898989"/>
              </a:solidFill>
            </a:endParaRPr>
          </a:p>
        </p:txBody>
      </p:sp>
      <p:sp>
        <p:nvSpPr>
          <p:cNvPr id="8" name="Text Placeholder 2">
            <a:extLst>
              <a:ext uri="{FF2B5EF4-FFF2-40B4-BE49-F238E27FC236}">
                <a16:creationId xmlns:a16="http://schemas.microsoft.com/office/drawing/2014/main" id="{65D8F128-4DA2-50CA-D9D3-F10AB1C3F130}"/>
              </a:ext>
            </a:extLst>
          </p:cNvPr>
          <p:cNvSpPr txBox="1">
            <a:spLocks/>
          </p:cNvSpPr>
          <p:nvPr/>
        </p:nvSpPr>
        <p:spPr bwMode="auto">
          <a:xfrm>
            <a:off x="6757988" y="1173162"/>
            <a:ext cx="5190172" cy="475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CA" altLang="en-US" sz="2400" dirty="0"/>
          </a:p>
        </p:txBody>
      </p:sp>
      <p:pic>
        <p:nvPicPr>
          <p:cNvPr id="4" name="Picture 3">
            <a:extLst>
              <a:ext uri="{FF2B5EF4-FFF2-40B4-BE49-F238E27FC236}">
                <a16:creationId xmlns:a16="http://schemas.microsoft.com/office/drawing/2014/main" id="{60D53AD5-B327-7FC9-7501-FF61EBE0D00B}"/>
              </a:ext>
            </a:extLst>
          </p:cNvPr>
          <p:cNvPicPr>
            <a:picLocks noChangeAspect="1"/>
          </p:cNvPicPr>
          <p:nvPr/>
        </p:nvPicPr>
        <p:blipFill>
          <a:blip r:embed="rId7"/>
          <a:stretch>
            <a:fillRect/>
          </a:stretch>
        </p:blipFill>
        <p:spPr>
          <a:xfrm>
            <a:off x="5767898" y="1848662"/>
            <a:ext cx="6303453" cy="3690257"/>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414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4711-B3A1-B836-F8A9-F490232BE4CE}"/>
              </a:ext>
            </a:extLst>
          </p:cNvPr>
          <p:cNvSpPr>
            <a:spLocks noGrp="1"/>
          </p:cNvSpPr>
          <p:nvPr>
            <p:ph type="title"/>
          </p:nvPr>
        </p:nvSpPr>
        <p:spPr>
          <a:xfrm>
            <a:off x="838200" y="67377"/>
            <a:ext cx="10515600" cy="1087655"/>
          </a:xfrm>
        </p:spPr>
        <p:txBody>
          <a:bodyPr>
            <a:normAutofit/>
          </a:bodyPr>
          <a:lstStyle/>
          <a:p>
            <a:r>
              <a:rPr lang="en-CA" sz="3200" b="1" dirty="0">
                <a:latin typeface="+mn-lt"/>
              </a:rPr>
              <a:t>New World Screwworm and Canada</a:t>
            </a:r>
          </a:p>
        </p:txBody>
      </p:sp>
      <p:sp>
        <p:nvSpPr>
          <p:cNvPr id="3" name="Content Placeholder 2">
            <a:extLst>
              <a:ext uri="{FF2B5EF4-FFF2-40B4-BE49-F238E27FC236}">
                <a16:creationId xmlns:a16="http://schemas.microsoft.com/office/drawing/2014/main" id="{9059F955-A84C-FE52-2627-8F91ADB4ADDA}"/>
              </a:ext>
            </a:extLst>
          </p:cNvPr>
          <p:cNvSpPr>
            <a:spLocks noGrp="1"/>
          </p:cNvSpPr>
          <p:nvPr>
            <p:ph sz="half" idx="1"/>
          </p:nvPr>
        </p:nvSpPr>
        <p:spPr>
          <a:xfrm>
            <a:off x="466725" y="1260909"/>
            <a:ext cx="5520417" cy="4916054"/>
          </a:xfrm>
        </p:spPr>
        <p:txBody>
          <a:bodyPr>
            <a:normAutofit/>
          </a:bodyPr>
          <a:lstStyle/>
          <a:p>
            <a:r>
              <a:rPr lang="en-CA" dirty="0"/>
              <a:t>Awareness at ports of entry for travel related cases in dogs and horses travelling to Central America and Mexico</a:t>
            </a:r>
          </a:p>
          <a:p>
            <a:r>
              <a:rPr lang="en-CA" dirty="0"/>
              <a:t>Travel related human cases possible</a:t>
            </a:r>
          </a:p>
          <a:p>
            <a:r>
              <a:rPr lang="en-CA" dirty="0"/>
              <a:t>Massive </a:t>
            </a:r>
            <a:r>
              <a:rPr lang="en-CA" dirty="0">
                <a:hlinkClick r:id="rId3"/>
              </a:rPr>
              <a:t>economic impacts </a:t>
            </a:r>
            <a:r>
              <a:rPr lang="en-CA" dirty="0"/>
              <a:t>in the US if it successfully migrates that far north </a:t>
            </a:r>
          </a:p>
          <a:p>
            <a:r>
              <a:rPr lang="en-US" sz="1200" dirty="0">
                <a:hlinkClick r:id="rId4"/>
              </a:rPr>
              <a:t>Regulated diseases - Terrestrial animals </a:t>
            </a:r>
            <a:r>
              <a:rPr lang="en-US" sz="1200" dirty="0">
                <a:hlinkClick r:id="rId5"/>
              </a:rPr>
              <a:t>–</a:t>
            </a:r>
            <a:r>
              <a:rPr lang="en-US" sz="1200" dirty="0">
                <a:hlinkClick r:id="rId4"/>
              </a:rPr>
              <a:t> Merlin</a:t>
            </a:r>
            <a:endParaRPr lang="en-CA" sz="1200" dirty="0"/>
          </a:p>
          <a:p>
            <a:r>
              <a:rPr lang="en-US" altLang="en-US" sz="1300" dirty="0">
                <a:hlinkClick r:id="rId5"/>
              </a:rPr>
              <a:t>https://www.cfsph.iastate.edu/Factsheets/pdfs/screwworm_myiasis.pdf</a:t>
            </a:r>
            <a:r>
              <a:rPr lang="en-US" altLang="en-US" sz="1300" dirty="0"/>
              <a:t> </a:t>
            </a:r>
          </a:p>
          <a:p>
            <a:endParaRPr lang="en-CA" dirty="0"/>
          </a:p>
        </p:txBody>
      </p:sp>
      <p:sp>
        <p:nvSpPr>
          <p:cNvPr id="4" name="Content Placeholder 3">
            <a:extLst>
              <a:ext uri="{FF2B5EF4-FFF2-40B4-BE49-F238E27FC236}">
                <a16:creationId xmlns:a16="http://schemas.microsoft.com/office/drawing/2014/main" id="{C2DBFE75-0F82-B770-8225-E0BF76FF6F20}"/>
              </a:ext>
            </a:extLst>
          </p:cNvPr>
          <p:cNvSpPr>
            <a:spLocks noGrp="1"/>
          </p:cNvSpPr>
          <p:nvPr>
            <p:ph sz="half" idx="2"/>
          </p:nvPr>
        </p:nvSpPr>
        <p:spPr>
          <a:xfrm>
            <a:off x="6172200" y="1337912"/>
            <a:ext cx="5181600" cy="4839051"/>
          </a:xfrm>
        </p:spPr>
        <p:txBody>
          <a:bodyPr>
            <a:normAutofit/>
          </a:bodyPr>
          <a:lstStyle/>
          <a:p>
            <a:r>
              <a:rPr lang="en-US" altLang="en-US" dirty="0"/>
              <a:t>Susceptible to freezing/near freezing</a:t>
            </a:r>
          </a:p>
          <a:p>
            <a:r>
              <a:rPr lang="en-US" altLang="en-US" dirty="0"/>
              <a:t>Need 25-30C and relative humidity of 30-70%</a:t>
            </a:r>
          </a:p>
          <a:p>
            <a:r>
              <a:rPr lang="en-US" altLang="en-US" dirty="0"/>
              <a:t>Improbable that the fly could establish in Canada</a:t>
            </a:r>
          </a:p>
          <a:p>
            <a:r>
              <a:rPr lang="en-US" altLang="en-US" dirty="0"/>
              <a:t>If arrived in summer may cause damage before being killed off in winter</a:t>
            </a:r>
          </a:p>
          <a:p>
            <a:endParaRPr lang="en-CA" dirty="0"/>
          </a:p>
        </p:txBody>
      </p:sp>
    </p:spTree>
    <p:extLst>
      <p:ext uri="{BB962C8B-B14F-4D97-AF65-F5344CB8AC3E}">
        <p14:creationId xmlns:p14="http://schemas.microsoft.com/office/powerpoint/2010/main" val="339210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976"/>
            <a:ext cx="10515600" cy="1028700"/>
          </a:xfrm>
        </p:spPr>
        <p:txBody>
          <a:bodyPr/>
          <a:lstStyle/>
          <a:p>
            <a:r>
              <a:rPr lang="en-CA" b="1" dirty="0">
                <a:latin typeface="+mn-lt"/>
              </a:rPr>
              <a:t>Scientific Findings</a:t>
            </a:r>
          </a:p>
        </p:txBody>
      </p:sp>
      <p:sp>
        <p:nvSpPr>
          <p:cNvPr id="3" name="Content Placeholder 2"/>
          <p:cNvSpPr>
            <a:spLocks noGrp="1"/>
          </p:cNvSpPr>
          <p:nvPr>
            <p:ph idx="1"/>
          </p:nvPr>
        </p:nvSpPr>
        <p:spPr>
          <a:xfrm>
            <a:off x="226141" y="1092200"/>
            <a:ext cx="11857703" cy="5264166"/>
          </a:xfrm>
        </p:spPr>
        <p:txBody>
          <a:bodyPr>
            <a:normAutofit/>
          </a:bodyPr>
          <a:lstStyle/>
          <a:p>
            <a:r>
              <a:rPr lang="en-US" sz="2400" dirty="0">
                <a:hlinkClick r:id="rId3"/>
              </a:rPr>
              <a:t>SHIC Monitors Recombinant ASFV Genotype I/II Strain Emergence Globally – Swine Health Information Center</a:t>
            </a:r>
            <a:endParaRPr lang="en-US" sz="2400" dirty="0"/>
          </a:p>
          <a:p>
            <a:r>
              <a:rPr lang="en-US" sz="2400" dirty="0">
                <a:hlinkClick r:id="rId4"/>
              </a:rPr>
              <a:t>SHIC Lit Review Outlines Current Information and Knowledge Gaps for H5N1 Risk to Swine – Swine Health Information Center</a:t>
            </a:r>
            <a:endParaRPr lang="en-US" sz="2400" dirty="0"/>
          </a:p>
          <a:p>
            <a:r>
              <a:rPr lang="en-US" sz="2400" dirty="0">
                <a:hlinkClick r:id="rId5"/>
              </a:rPr>
              <a:t>Novel Porcine Getah Virus from Diarrheal Piglets in Jiangxi Province, China: Prevalence, Genome Sequence, and Pathogenicity</a:t>
            </a:r>
            <a:endParaRPr lang="en-US" sz="2400" dirty="0"/>
          </a:p>
          <a:p>
            <a:r>
              <a:rPr lang="en-US" sz="2400" dirty="0">
                <a:hlinkClick r:id="rId6"/>
              </a:rPr>
              <a:t>A case report of porcine circovirus 3 (PCV3) reproductive disease in Iberian semi-outdoor reared sows – PubMed</a:t>
            </a:r>
            <a:endParaRPr lang="en-US" sz="2400" dirty="0"/>
          </a:p>
          <a:p>
            <a:r>
              <a:rPr lang="en-US" sz="2400" dirty="0">
                <a:hlinkClick r:id="rId7"/>
              </a:rPr>
              <a:t>Revisiting the risk of introduction of Japanese encephalitis virus (JEV) into the United States – An updated semi-quantitative risk assessment – ScienceDirect</a:t>
            </a:r>
            <a:endParaRPr lang="en-US" sz="2400" dirty="0"/>
          </a:p>
          <a:p>
            <a:r>
              <a:rPr lang="en-US" sz="2400" dirty="0">
                <a:hlinkClick r:id="rId8"/>
              </a:rPr>
              <a:t>Experimental inoculation of pigs with monkeypox virus results in productive infection and transmission to sentinels - PubMed</a:t>
            </a:r>
            <a:endParaRPr lang="en-US" sz="2400" dirty="0"/>
          </a:p>
        </p:txBody>
      </p:sp>
      <p:sp>
        <p:nvSpPr>
          <p:cNvPr id="5" name="Slide Number Placeholder 4"/>
          <p:cNvSpPr>
            <a:spLocks noGrp="1"/>
          </p:cNvSpPr>
          <p:nvPr>
            <p:ph type="sldNum" sz="quarter" idx="12"/>
          </p:nvPr>
        </p:nvSpPr>
        <p:spPr/>
        <p:txBody>
          <a:bodyPr/>
          <a:lstStyle/>
          <a:p>
            <a:fld id="{C4E7A136-B623-44AA-A653-F7B0DDAA2C31}" type="slidenum">
              <a:rPr lang="en-US" smtClean="0"/>
              <a:t>17</a:t>
            </a:fld>
            <a:endParaRPr lang="en-US" dirty="0"/>
          </a:p>
        </p:txBody>
      </p:sp>
    </p:spTree>
    <p:extLst>
      <p:ext uri="{BB962C8B-B14F-4D97-AF65-F5344CB8AC3E}">
        <p14:creationId xmlns:p14="http://schemas.microsoft.com/office/powerpoint/2010/main" val="32212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07" y="65706"/>
            <a:ext cx="10515600" cy="860269"/>
          </a:xfrm>
        </p:spPr>
        <p:txBody>
          <a:bodyPr>
            <a:normAutofit/>
          </a:bodyPr>
          <a:lstStyle/>
          <a:p>
            <a:r>
              <a:rPr lang="en-CA" b="1" dirty="0">
                <a:latin typeface="+mn-lt"/>
              </a:rPr>
              <a:t>African Swine Fever Trends</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
        <p:nvSpPr>
          <p:cNvPr id="14" name="TextBox 13">
            <a:extLst>
              <a:ext uri="{FF2B5EF4-FFF2-40B4-BE49-F238E27FC236}">
                <a16:creationId xmlns:a16="http://schemas.microsoft.com/office/drawing/2014/main" id="{615DC5C9-1CB4-D682-969F-D962B84EB7B8}"/>
              </a:ext>
            </a:extLst>
          </p:cNvPr>
          <p:cNvSpPr txBox="1"/>
          <p:nvPr/>
        </p:nvSpPr>
        <p:spPr>
          <a:xfrm>
            <a:off x="604645" y="6075160"/>
            <a:ext cx="7196691" cy="369332"/>
          </a:xfrm>
          <a:prstGeom prst="rect">
            <a:avLst/>
          </a:prstGeom>
          <a:noFill/>
        </p:spPr>
        <p:txBody>
          <a:bodyPr wrap="square">
            <a:spAutoFit/>
          </a:bodyPr>
          <a:lstStyle/>
          <a:p>
            <a:r>
              <a:rPr lang="en-US" dirty="0">
                <a:hlinkClick r:id="rId3"/>
              </a:rPr>
              <a:t>African swine fever - WOAH - World Organization for Animal Health</a:t>
            </a:r>
            <a:endParaRPr lang="en-CA" dirty="0"/>
          </a:p>
        </p:txBody>
      </p:sp>
      <p:sp>
        <p:nvSpPr>
          <p:cNvPr id="8" name="TextBox 7">
            <a:extLst>
              <a:ext uri="{FF2B5EF4-FFF2-40B4-BE49-F238E27FC236}">
                <a16:creationId xmlns:a16="http://schemas.microsoft.com/office/drawing/2014/main" id="{9F9AC441-9F9F-8F7F-BBF0-1A50566B028A}"/>
              </a:ext>
            </a:extLst>
          </p:cNvPr>
          <p:cNvSpPr txBox="1"/>
          <p:nvPr/>
        </p:nvSpPr>
        <p:spPr>
          <a:xfrm>
            <a:off x="335667" y="1782501"/>
            <a:ext cx="3414530" cy="3539430"/>
          </a:xfrm>
          <a:prstGeom prst="rect">
            <a:avLst/>
          </a:prstGeom>
          <a:noFill/>
        </p:spPr>
        <p:txBody>
          <a:bodyPr wrap="square" rtlCol="0">
            <a:spAutoFit/>
          </a:bodyPr>
          <a:lstStyle/>
          <a:p>
            <a:r>
              <a:rPr lang="en-CA" sz="2800" dirty="0"/>
              <a:t>Surge in cases in farmed pigs that occurred in third quarter of 2023 did not occur in 2024</a:t>
            </a:r>
          </a:p>
          <a:p>
            <a:endParaRPr lang="en-CA" sz="2800" dirty="0"/>
          </a:p>
          <a:p>
            <a:r>
              <a:rPr lang="en-CA" sz="2800" dirty="0"/>
              <a:t>Still a large number of outbreaks ongoing</a:t>
            </a:r>
          </a:p>
        </p:txBody>
      </p:sp>
      <p:pic>
        <p:nvPicPr>
          <p:cNvPr id="9" name="Content Placeholder 8">
            <a:extLst>
              <a:ext uri="{FF2B5EF4-FFF2-40B4-BE49-F238E27FC236}">
                <a16:creationId xmlns:a16="http://schemas.microsoft.com/office/drawing/2014/main" id="{C51D5DC3-3CC4-B556-DE28-0807DA226978}"/>
              </a:ext>
            </a:extLst>
          </p:cNvPr>
          <p:cNvPicPr>
            <a:picLocks noGrp="1" noChangeAspect="1"/>
          </p:cNvPicPr>
          <p:nvPr>
            <p:ph sz="half" idx="2"/>
          </p:nvPr>
        </p:nvPicPr>
        <p:blipFill>
          <a:blip r:embed="rId4"/>
          <a:stretch>
            <a:fillRect/>
          </a:stretch>
        </p:blipFill>
        <p:spPr>
          <a:xfrm>
            <a:off x="3830442" y="1237158"/>
            <a:ext cx="8282899" cy="4245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75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descr="A graph with green bars&#10;&#10;Description automatically generated">
            <a:extLst>
              <a:ext uri="{FF2B5EF4-FFF2-40B4-BE49-F238E27FC236}">
                <a16:creationId xmlns:a16="http://schemas.microsoft.com/office/drawing/2014/main" id="{A20FB91C-3208-7498-0962-F1BDA6C5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91" y="1462072"/>
            <a:ext cx="5144913" cy="3556421"/>
          </a:xfrm>
          <a:prstGeom prst="rect">
            <a:avLst/>
          </a:prstGeom>
        </p:spPr>
      </p:pic>
      <p:pic>
        <p:nvPicPr>
          <p:cNvPr id="10" name="Picture 9" descr="A graph of a region&#10;&#10;Description automatically generated with medium confidence">
            <a:extLst>
              <a:ext uri="{FF2B5EF4-FFF2-40B4-BE49-F238E27FC236}">
                <a16:creationId xmlns:a16="http://schemas.microsoft.com/office/drawing/2014/main" id="{D95678BA-AF0E-9932-CE55-1BEC7D21DE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29027" y="3551338"/>
            <a:ext cx="4783597" cy="3306662"/>
          </a:xfrm>
          <a:prstGeom prst="rect">
            <a:avLst/>
          </a:prstGeom>
        </p:spPr>
      </p:pic>
      <p:sp>
        <p:nvSpPr>
          <p:cNvPr id="8" name="Title 7">
            <a:extLst>
              <a:ext uri="{FF2B5EF4-FFF2-40B4-BE49-F238E27FC236}">
                <a16:creationId xmlns:a16="http://schemas.microsoft.com/office/drawing/2014/main" id="{062F6A39-81D7-2708-7526-712682C38140}"/>
              </a:ext>
            </a:extLst>
          </p:cNvPr>
          <p:cNvSpPr>
            <a:spLocks noGrp="1"/>
          </p:cNvSpPr>
          <p:nvPr>
            <p:ph type="title"/>
          </p:nvPr>
        </p:nvSpPr>
        <p:spPr>
          <a:xfrm>
            <a:off x="838200" y="136509"/>
            <a:ext cx="10515600" cy="1325563"/>
          </a:xfrm>
        </p:spPr>
        <p:txBody>
          <a:bodyPr/>
          <a:lstStyle/>
          <a:p>
            <a:r>
              <a:rPr lang="en-CA" b="1" dirty="0">
                <a:latin typeface="+mn-lt"/>
              </a:rPr>
              <a:t>Q4/Q1 ASF Outbreaks by Region</a:t>
            </a:r>
          </a:p>
        </p:txBody>
      </p:sp>
      <p:sp>
        <p:nvSpPr>
          <p:cNvPr id="5" name="Slide Number Placeholder 4">
            <a:extLst>
              <a:ext uri="{FF2B5EF4-FFF2-40B4-BE49-F238E27FC236}">
                <a16:creationId xmlns:a16="http://schemas.microsoft.com/office/drawing/2014/main" id="{5BD755C0-D5C7-F987-90AC-E0E3F627FAC2}"/>
              </a:ext>
            </a:extLst>
          </p:cNvPr>
          <p:cNvSpPr>
            <a:spLocks noGrp="1"/>
          </p:cNvSpPr>
          <p:nvPr>
            <p:ph type="sldNum" sz="quarter" idx="12"/>
          </p:nvPr>
        </p:nvSpPr>
        <p:spPr/>
        <p:txBody>
          <a:bodyPr/>
          <a:lstStyle/>
          <a:p>
            <a:fld id="{C4E7A136-B623-44AA-A653-F7B0DDAA2C31}" type="slidenum">
              <a:rPr lang="en-US" smtClean="0"/>
              <a:t>3</a:t>
            </a:fld>
            <a:endParaRPr lang="en-US"/>
          </a:p>
        </p:txBody>
      </p:sp>
      <p:sp>
        <p:nvSpPr>
          <p:cNvPr id="4" name="TextBox 3">
            <a:extLst>
              <a:ext uri="{FF2B5EF4-FFF2-40B4-BE49-F238E27FC236}">
                <a16:creationId xmlns:a16="http://schemas.microsoft.com/office/drawing/2014/main" id="{97E4F69F-391F-8608-3FD3-06A38FCD6A50}"/>
              </a:ext>
            </a:extLst>
          </p:cNvPr>
          <p:cNvSpPr txBox="1"/>
          <p:nvPr/>
        </p:nvSpPr>
        <p:spPr>
          <a:xfrm>
            <a:off x="3450209" y="2098541"/>
            <a:ext cx="1573957" cy="1477328"/>
          </a:xfrm>
          <a:prstGeom prst="rect">
            <a:avLst/>
          </a:prstGeom>
          <a:noFill/>
        </p:spPr>
        <p:txBody>
          <a:bodyPr wrap="none" rtlCol="0">
            <a:spAutoFit/>
          </a:bodyPr>
          <a:lstStyle/>
          <a:p>
            <a:pPr marL="0" indent="0">
              <a:buNone/>
            </a:pPr>
            <a:r>
              <a:rPr lang="en-CA" b="1" u="sng" dirty="0"/>
              <a:t>Q4</a:t>
            </a:r>
          </a:p>
          <a:p>
            <a:r>
              <a:rPr lang="en-CA" dirty="0"/>
              <a:t>Europe (1,868)</a:t>
            </a:r>
          </a:p>
          <a:p>
            <a:r>
              <a:rPr lang="en-CA" dirty="0"/>
              <a:t>Asia (181)</a:t>
            </a:r>
          </a:p>
          <a:p>
            <a:r>
              <a:rPr lang="en-CA" dirty="0"/>
              <a:t>Africa (5)</a:t>
            </a:r>
          </a:p>
          <a:p>
            <a:endParaRPr lang="en-CA" dirty="0"/>
          </a:p>
        </p:txBody>
      </p:sp>
      <p:sp>
        <p:nvSpPr>
          <p:cNvPr id="12" name="TextBox 11">
            <a:extLst>
              <a:ext uri="{FF2B5EF4-FFF2-40B4-BE49-F238E27FC236}">
                <a16:creationId xmlns:a16="http://schemas.microsoft.com/office/drawing/2014/main" id="{E78BFC6D-FCD2-5B7F-B841-F650109F84BD}"/>
              </a:ext>
            </a:extLst>
          </p:cNvPr>
          <p:cNvSpPr txBox="1"/>
          <p:nvPr/>
        </p:nvSpPr>
        <p:spPr>
          <a:xfrm>
            <a:off x="9120826" y="4425304"/>
            <a:ext cx="1722748" cy="923330"/>
          </a:xfrm>
          <a:prstGeom prst="rect">
            <a:avLst/>
          </a:prstGeom>
          <a:noFill/>
        </p:spPr>
        <p:txBody>
          <a:bodyPr wrap="square">
            <a:spAutoFit/>
          </a:bodyPr>
          <a:lstStyle/>
          <a:p>
            <a:pPr marL="0" indent="0">
              <a:buNone/>
            </a:pPr>
            <a:r>
              <a:rPr lang="en-CA" b="1" u="sng" dirty="0"/>
              <a:t>Q1 </a:t>
            </a:r>
            <a:r>
              <a:rPr lang="en-CA" dirty="0"/>
              <a:t>to date</a:t>
            </a:r>
          </a:p>
          <a:p>
            <a:r>
              <a:rPr lang="en-CA" dirty="0"/>
              <a:t>Europe (1,169)</a:t>
            </a:r>
          </a:p>
          <a:p>
            <a:r>
              <a:rPr lang="en-CA" dirty="0"/>
              <a:t>Asia (21)</a:t>
            </a:r>
          </a:p>
        </p:txBody>
      </p:sp>
      <p:sp>
        <p:nvSpPr>
          <p:cNvPr id="2" name="TextBox 1">
            <a:extLst>
              <a:ext uri="{FF2B5EF4-FFF2-40B4-BE49-F238E27FC236}">
                <a16:creationId xmlns:a16="http://schemas.microsoft.com/office/drawing/2014/main" id="{8FC814AB-E78B-2ACD-9B1E-BD438A2E71B0}"/>
              </a:ext>
            </a:extLst>
          </p:cNvPr>
          <p:cNvSpPr txBox="1"/>
          <p:nvPr/>
        </p:nvSpPr>
        <p:spPr>
          <a:xfrm>
            <a:off x="7373074" y="1462072"/>
            <a:ext cx="4620440" cy="1631216"/>
          </a:xfrm>
          <a:prstGeom prst="rect">
            <a:avLst/>
          </a:prstGeom>
          <a:noFill/>
        </p:spPr>
        <p:txBody>
          <a:bodyPr wrap="square" rtlCol="0">
            <a:spAutoFit/>
          </a:bodyPr>
          <a:lstStyle/>
          <a:p>
            <a:r>
              <a:rPr lang="en-CA" sz="2000" b="1" dirty="0"/>
              <a:t>Cases in Europe are reliable numbers</a:t>
            </a:r>
          </a:p>
          <a:p>
            <a:endParaRPr lang="en-CA" sz="2000" b="1" dirty="0"/>
          </a:p>
          <a:p>
            <a:r>
              <a:rPr lang="en-CA" sz="2000" b="1" dirty="0"/>
              <a:t>Cases from Asia are significant underestimates as China not included in data from Empressi</a:t>
            </a:r>
          </a:p>
        </p:txBody>
      </p:sp>
      <p:sp>
        <p:nvSpPr>
          <p:cNvPr id="9" name="TextBox 8">
            <a:extLst>
              <a:ext uri="{FF2B5EF4-FFF2-40B4-BE49-F238E27FC236}">
                <a16:creationId xmlns:a16="http://schemas.microsoft.com/office/drawing/2014/main" id="{DA8CBC07-5625-858A-12B5-E937082201E9}"/>
              </a:ext>
            </a:extLst>
          </p:cNvPr>
          <p:cNvSpPr txBox="1"/>
          <p:nvPr/>
        </p:nvSpPr>
        <p:spPr>
          <a:xfrm>
            <a:off x="401353" y="6034307"/>
            <a:ext cx="6097712" cy="369332"/>
          </a:xfrm>
          <a:prstGeom prst="rect">
            <a:avLst/>
          </a:prstGeom>
          <a:noFill/>
        </p:spPr>
        <p:txBody>
          <a:bodyPr wrap="square">
            <a:spAutoFit/>
          </a:bodyPr>
          <a:lstStyle/>
          <a:p>
            <a:r>
              <a:rPr lang="en-CA" dirty="0">
                <a:hlinkClick r:id="rId5"/>
              </a:rPr>
              <a:t>https://empres-i.apps.fao.org/general</a:t>
            </a:r>
            <a:r>
              <a:rPr lang="en-CA" dirty="0"/>
              <a:t> </a:t>
            </a:r>
          </a:p>
        </p:txBody>
      </p:sp>
    </p:spTree>
    <p:extLst>
      <p:ext uri="{BB962C8B-B14F-4D97-AF65-F5344CB8AC3E}">
        <p14:creationId xmlns:p14="http://schemas.microsoft.com/office/powerpoint/2010/main" val="11964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3B170-8EA8-239F-4BCF-D400FAC07A74}"/>
              </a:ext>
            </a:extLst>
          </p:cNvPr>
          <p:cNvPicPr>
            <a:picLocks noChangeAspect="1"/>
          </p:cNvPicPr>
          <p:nvPr/>
        </p:nvPicPr>
        <p:blipFill>
          <a:blip r:embed="rId3"/>
          <a:stretch>
            <a:fillRect/>
          </a:stretch>
        </p:blipFill>
        <p:spPr>
          <a:xfrm>
            <a:off x="4852401" y="1200125"/>
            <a:ext cx="7339599" cy="5117956"/>
          </a:xfrm>
          <a:prstGeom prst="rect">
            <a:avLst/>
          </a:prstGeom>
        </p:spPr>
      </p:pic>
      <p:sp>
        <p:nvSpPr>
          <p:cNvPr id="2" name="Title 1"/>
          <p:cNvSpPr>
            <a:spLocks noGrp="1"/>
          </p:cNvSpPr>
          <p:nvPr>
            <p:ph type="title"/>
          </p:nvPr>
        </p:nvSpPr>
        <p:spPr>
          <a:xfrm>
            <a:off x="451701" y="177133"/>
            <a:ext cx="10515600" cy="1325563"/>
          </a:xfrm>
        </p:spPr>
        <p:txBody>
          <a:bodyPr/>
          <a:lstStyle/>
          <a:p>
            <a:r>
              <a:rPr lang="en-CA" b="1" dirty="0">
                <a:latin typeface="+mn-lt"/>
              </a:rPr>
              <a:t>Notable ASF Cases - Europe</a:t>
            </a:r>
          </a:p>
        </p:txBody>
      </p:sp>
      <p:sp>
        <p:nvSpPr>
          <p:cNvPr id="3" name="Content Placeholder 2"/>
          <p:cNvSpPr>
            <a:spLocks noGrp="1"/>
          </p:cNvSpPr>
          <p:nvPr>
            <p:ph sz="half" idx="1"/>
          </p:nvPr>
        </p:nvSpPr>
        <p:spPr>
          <a:xfrm>
            <a:off x="593204" y="1360714"/>
            <a:ext cx="4117694" cy="4866327"/>
          </a:xfrm>
        </p:spPr>
        <p:txBody>
          <a:bodyPr>
            <a:normAutofit fontScale="85000" lnSpcReduction="20000"/>
          </a:bodyPr>
          <a:lstStyle/>
          <a:p>
            <a:pPr marL="0" indent="0">
              <a:buNone/>
            </a:pPr>
            <a:r>
              <a:rPr lang="en-CA" dirty="0"/>
              <a:t>No great changes in distribution from last report</a:t>
            </a:r>
          </a:p>
          <a:p>
            <a:r>
              <a:rPr lang="en-CA" dirty="0"/>
              <a:t>1868 cases in Europe in Q4</a:t>
            </a:r>
          </a:p>
          <a:p>
            <a:r>
              <a:rPr lang="en-CA" dirty="0"/>
              <a:t>1171 cases so far in Q1</a:t>
            </a:r>
          </a:p>
          <a:p>
            <a:endParaRPr lang="en-CA" dirty="0">
              <a:solidFill>
                <a:srgbClr val="FF0000"/>
              </a:solidFill>
            </a:endParaRPr>
          </a:p>
          <a:p>
            <a:pPr marL="0" indent="0">
              <a:buNone/>
            </a:pPr>
            <a:r>
              <a:rPr lang="en-CA" dirty="0"/>
              <a:t>New country in Q4 – Albania</a:t>
            </a:r>
          </a:p>
          <a:p>
            <a:r>
              <a:rPr lang="en-CA" dirty="0"/>
              <a:t>November – Wild Boar</a:t>
            </a:r>
          </a:p>
          <a:p>
            <a:r>
              <a:rPr lang="en-CA" dirty="0"/>
              <a:t>December – Domestic Swine</a:t>
            </a:r>
          </a:p>
          <a:p>
            <a:pPr marL="0" indent="0">
              <a:buNone/>
            </a:pPr>
            <a:endParaRPr lang="en-CA" sz="2400" dirty="0">
              <a:solidFill>
                <a:srgbClr val="FF0000"/>
              </a:solidFill>
            </a:endParaRPr>
          </a:p>
          <a:p>
            <a:pPr marL="0" indent="0">
              <a:buNone/>
            </a:pPr>
            <a:endParaRPr lang="en-CA" sz="2400" dirty="0">
              <a:solidFill>
                <a:srgbClr val="FF0000"/>
              </a:solidFill>
            </a:endParaRPr>
          </a:p>
          <a:p>
            <a:pPr marL="0" indent="0">
              <a:buNone/>
            </a:pPr>
            <a:endParaRPr lang="en-CA" sz="2400" dirty="0">
              <a:solidFill>
                <a:srgbClr val="FF0000"/>
              </a:solidFill>
            </a:endParaRPr>
          </a:p>
          <a:p>
            <a:pPr marL="0" indent="0">
              <a:buNone/>
            </a:pPr>
            <a:r>
              <a:rPr lang="en-CA" sz="2400" dirty="0"/>
              <a:t>Wild Boar</a:t>
            </a:r>
          </a:p>
          <a:p>
            <a:pPr marL="0" indent="0">
              <a:buNone/>
            </a:pPr>
            <a:r>
              <a:rPr lang="en-CA" sz="2400" dirty="0"/>
              <a:t>Domestic Swine</a:t>
            </a:r>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
        <p:nvSpPr>
          <p:cNvPr id="6" name="Flowchart: Connector 5">
            <a:extLst>
              <a:ext uri="{FF2B5EF4-FFF2-40B4-BE49-F238E27FC236}">
                <a16:creationId xmlns:a16="http://schemas.microsoft.com/office/drawing/2014/main" id="{39E00E99-DA1D-DAB2-8D1A-A7997AE038EC}"/>
              </a:ext>
            </a:extLst>
          </p:cNvPr>
          <p:cNvSpPr/>
          <p:nvPr/>
        </p:nvSpPr>
        <p:spPr>
          <a:xfrm>
            <a:off x="450276" y="5279191"/>
            <a:ext cx="141503" cy="137281"/>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Connector 7">
            <a:extLst>
              <a:ext uri="{FF2B5EF4-FFF2-40B4-BE49-F238E27FC236}">
                <a16:creationId xmlns:a16="http://schemas.microsoft.com/office/drawing/2014/main" id="{4C2CF956-1C6D-41BC-81B5-FA9F3868EA3A}"/>
              </a:ext>
            </a:extLst>
          </p:cNvPr>
          <p:cNvSpPr/>
          <p:nvPr/>
        </p:nvSpPr>
        <p:spPr>
          <a:xfrm>
            <a:off x="450276" y="5666648"/>
            <a:ext cx="141503" cy="137281"/>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77CBF129-49A6-45A8-BF4E-7D7CEE6108F0}"/>
              </a:ext>
            </a:extLst>
          </p:cNvPr>
          <p:cNvSpPr txBox="1"/>
          <p:nvPr/>
        </p:nvSpPr>
        <p:spPr>
          <a:xfrm>
            <a:off x="10887075" y="1924050"/>
            <a:ext cx="711721" cy="523220"/>
          </a:xfrm>
          <a:prstGeom prst="rect">
            <a:avLst/>
          </a:prstGeom>
          <a:noFill/>
        </p:spPr>
        <p:txBody>
          <a:bodyPr wrap="square" rtlCol="0">
            <a:spAutoFit/>
          </a:bodyPr>
          <a:lstStyle/>
          <a:p>
            <a:r>
              <a:rPr lang="en-CA" sz="2800" b="1" dirty="0"/>
              <a:t>Q4</a:t>
            </a:r>
          </a:p>
        </p:txBody>
      </p:sp>
      <p:sp>
        <p:nvSpPr>
          <p:cNvPr id="12" name="Oval 11">
            <a:extLst>
              <a:ext uri="{FF2B5EF4-FFF2-40B4-BE49-F238E27FC236}">
                <a16:creationId xmlns:a16="http://schemas.microsoft.com/office/drawing/2014/main" id="{83FD00BF-A499-D003-C533-9018041C7472}"/>
              </a:ext>
            </a:extLst>
          </p:cNvPr>
          <p:cNvSpPr/>
          <p:nvPr/>
        </p:nvSpPr>
        <p:spPr>
          <a:xfrm>
            <a:off x="9292318" y="5311468"/>
            <a:ext cx="358638" cy="2430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18103077-442C-9BCD-C39A-6498FD1D2293}"/>
              </a:ext>
            </a:extLst>
          </p:cNvPr>
          <p:cNvSpPr txBox="1"/>
          <p:nvPr/>
        </p:nvSpPr>
        <p:spPr>
          <a:xfrm>
            <a:off x="5132798" y="6432453"/>
            <a:ext cx="6221002" cy="369332"/>
          </a:xfrm>
          <a:prstGeom prst="rect">
            <a:avLst/>
          </a:prstGeom>
          <a:noFill/>
        </p:spPr>
        <p:txBody>
          <a:bodyPr wrap="square">
            <a:spAutoFit/>
          </a:bodyPr>
          <a:lstStyle/>
          <a:p>
            <a:r>
              <a:rPr lang="en-CA" dirty="0">
                <a:solidFill>
                  <a:schemeClr val="accent5">
                    <a:lumMod val="50000"/>
                  </a:schemeClr>
                </a:solidFill>
                <a:hlinkClick r:id="rId4">
                  <a:extLst>
                    <a:ext uri="{A12FA001-AC4F-418D-AE19-62706E023703}">
                      <ahyp:hlinkClr xmlns:ahyp="http://schemas.microsoft.com/office/drawing/2018/hyperlinkcolor" val="tx"/>
                    </a:ext>
                  </a:extLst>
                </a:hlinkClick>
              </a:rPr>
              <a:t>https://empres-i.apps.fao.org/general</a:t>
            </a:r>
            <a:r>
              <a:rPr lang="en-CA" dirty="0">
                <a:solidFill>
                  <a:schemeClr val="accent5">
                    <a:lumMod val="50000"/>
                  </a:schemeClr>
                </a:solidFill>
              </a:rPr>
              <a:t> </a:t>
            </a:r>
          </a:p>
        </p:txBody>
      </p:sp>
    </p:spTree>
    <p:extLst>
      <p:ext uri="{BB962C8B-B14F-4D97-AF65-F5344CB8AC3E}">
        <p14:creationId xmlns:p14="http://schemas.microsoft.com/office/powerpoint/2010/main" val="76565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6AD12E-02EB-7C9C-4867-AC84236188D3}"/>
              </a:ext>
            </a:extLst>
          </p:cNvPr>
          <p:cNvPicPr>
            <a:picLocks noChangeAspect="1"/>
          </p:cNvPicPr>
          <p:nvPr/>
        </p:nvPicPr>
        <p:blipFill>
          <a:blip r:embed="rId3"/>
          <a:stretch>
            <a:fillRect/>
          </a:stretch>
        </p:blipFill>
        <p:spPr>
          <a:xfrm>
            <a:off x="4401060" y="1118215"/>
            <a:ext cx="7790940" cy="573978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5E73E95-1B31-7588-CEFF-2F37969B407D}"/>
              </a:ext>
            </a:extLst>
          </p:cNvPr>
          <p:cNvSpPr txBox="1"/>
          <p:nvPr/>
        </p:nvSpPr>
        <p:spPr>
          <a:xfrm>
            <a:off x="9519912" y="1392421"/>
            <a:ext cx="675185" cy="584775"/>
          </a:xfrm>
          <a:prstGeom prst="rect">
            <a:avLst/>
          </a:prstGeom>
          <a:noFill/>
        </p:spPr>
        <p:txBody>
          <a:bodyPr wrap="none" rtlCol="0">
            <a:spAutoFit/>
          </a:bodyPr>
          <a:lstStyle/>
          <a:p>
            <a:r>
              <a:rPr lang="en-CA" sz="3200" b="1" dirty="0"/>
              <a:t>Q4</a:t>
            </a:r>
          </a:p>
        </p:txBody>
      </p:sp>
      <p:sp>
        <p:nvSpPr>
          <p:cNvPr id="2" name="Title 1"/>
          <p:cNvSpPr>
            <a:spLocks noGrp="1"/>
          </p:cNvSpPr>
          <p:nvPr>
            <p:ph type="title"/>
          </p:nvPr>
        </p:nvSpPr>
        <p:spPr>
          <a:xfrm>
            <a:off x="0" y="-95067"/>
            <a:ext cx="6096000" cy="1325563"/>
          </a:xfrm>
        </p:spPr>
        <p:txBody>
          <a:bodyPr/>
          <a:lstStyle/>
          <a:p>
            <a:r>
              <a:rPr lang="en-CA" b="1" dirty="0">
                <a:latin typeface="+mn-lt"/>
              </a:rPr>
              <a:t>Notable ASF Cases - Asia</a:t>
            </a:r>
          </a:p>
        </p:txBody>
      </p:sp>
      <p:sp>
        <p:nvSpPr>
          <p:cNvPr id="3" name="Content Placeholder 2"/>
          <p:cNvSpPr>
            <a:spLocks noGrp="1"/>
          </p:cNvSpPr>
          <p:nvPr>
            <p:ph sz="half" idx="1"/>
          </p:nvPr>
        </p:nvSpPr>
        <p:spPr>
          <a:xfrm>
            <a:off x="302024" y="1509823"/>
            <a:ext cx="4099036" cy="4059362"/>
          </a:xfrm>
        </p:spPr>
        <p:txBody>
          <a:bodyPr>
            <a:noAutofit/>
          </a:bodyPr>
          <a:lstStyle/>
          <a:p>
            <a:pPr marL="0" indent="0">
              <a:buNone/>
            </a:pPr>
            <a:r>
              <a:rPr lang="en-CA" dirty="0"/>
              <a:t>No great changes from Q3 in WOAH reported events</a:t>
            </a:r>
          </a:p>
          <a:p>
            <a:r>
              <a:rPr lang="en-CA" dirty="0"/>
              <a:t>181 Events Q4</a:t>
            </a:r>
          </a:p>
          <a:p>
            <a:r>
              <a:rPr lang="en-CA" dirty="0"/>
              <a:t>34 so far in Q1</a:t>
            </a:r>
          </a:p>
          <a:p>
            <a:pPr marL="0" indent="0">
              <a:buNone/>
            </a:pPr>
            <a:endParaRPr lang="en-CA" dirty="0"/>
          </a:p>
          <a:p>
            <a:pPr marL="0" indent="0">
              <a:buNone/>
            </a:pPr>
            <a:r>
              <a:rPr lang="en-CA" dirty="0"/>
              <a:t>Expect this is greatly under reported</a:t>
            </a:r>
          </a:p>
          <a:p>
            <a:r>
              <a:rPr lang="en-CA" dirty="0"/>
              <a:t>Cases from </a:t>
            </a:r>
            <a:r>
              <a:rPr lang="en-CA" dirty="0">
                <a:hlinkClick r:id="rId4"/>
              </a:rPr>
              <a:t>India</a:t>
            </a:r>
            <a:r>
              <a:rPr lang="en-CA" dirty="0"/>
              <a:t> and </a:t>
            </a:r>
            <a:r>
              <a:rPr lang="en-CA" dirty="0">
                <a:hlinkClick r:id="rId5"/>
              </a:rPr>
              <a:t>China</a:t>
            </a:r>
            <a:r>
              <a:rPr lang="en-CA" dirty="0"/>
              <a:t> not reported</a:t>
            </a:r>
          </a:p>
          <a:p>
            <a:pPr marL="0" indent="0">
              <a:buNone/>
            </a:pPr>
            <a:r>
              <a:rPr lang="en-US" dirty="0"/>
              <a:t> </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a:p>
        </p:txBody>
      </p:sp>
      <p:sp>
        <p:nvSpPr>
          <p:cNvPr id="7" name="TextBox 6">
            <a:extLst>
              <a:ext uri="{FF2B5EF4-FFF2-40B4-BE49-F238E27FC236}">
                <a16:creationId xmlns:a16="http://schemas.microsoft.com/office/drawing/2014/main" id="{E8AC2292-121C-809B-2095-15D5C3CC6B95}"/>
              </a:ext>
            </a:extLst>
          </p:cNvPr>
          <p:cNvSpPr txBox="1"/>
          <p:nvPr/>
        </p:nvSpPr>
        <p:spPr>
          <a:xfrm>
            <a:off x="10076564" y="3757274"/>
            <a:ext cx="2554472" cy="461665"/>
          </a:xfrm>
          <a:prstGeom prst="rect">
            <a:avLst/>
          </a:prstGeom>
          <a:noFill/>
        </p:spPr>
        <p:txBody>
          <a:bodyPr wrap="square">
            <a:spAutoFit/>
          </a:bodyPr>
          <a:lstStyle/>
          <a:p>
            <a:r>
              <a:rPr lang="en-US" sz="2400" b="1" dirty="0">
                <a:hlinkClick r:id="rId6"/>
              </a:rPr>
              <a:t>Empres-Plus</a:t>
            </a:r>
            <a:endParaRPr lang="en-CA" sz="2400" b="1" dirty="0"/>
          </a:p>
        </p:txBody>
      </p:sp>
    </p:spTree>
    <p:extLst>
      <p:ext uri="{BB962C8B-B14F-4D97-AF65-F5344CB8AC3E}">
        <p14:creationId xmlns:p14="http://schemas.microsoft.com/office/powerpoint/2010/main" val="405451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CCCB1-2272-15B3-CC01-37515C9C6DC3}"/>
              </a:ext>
            </a:extLst>
          </p:cNvPr>
          <p:cNvSpPr>
            <a:spLocks noGrp="1"/>
          </p:cNvSpPr>
          <p:nvPr>
            <p:ph sz="half" idx="1"/>
          </p:nvPr>
        </p:nvSpPr>
        <p:spPr>
          <a:xfrm>
            <a:off x="838200" y="2073349"/>
            <a:ext cx="5181600" cy="2679404"/>
          </a:xfrm>
        </p:spPr>
        <p:txBody>
          <a:bodyPr/>
          <a:lstStyle/>
          <a:p>
            <a:pPr marL="0" indent="0">
              <a:buNone/>
            </a:pPr>
            <a:r>
              <a:rPr lang="en-US" dirty="0">
                <a:hlinkClick r:id="rId2"/>
              </a:rPr>
              <a:t>FAO ASF situation in Asia &amp; Pacific update</a:t>
            </a:r>
            <a:endParaRPr lang="en-US" dirty="0"/>
          </a:p>
          <a:p>
            <a:r>
              <a:rPr lang="en-CA" dirty="0"/>
              <a:t>Few cases from Philippines reported but many more on their own website</a:t>
            </a:r>
          </a:p>
          <a:p>
            <a:endParaRPr lang="en-CA" dirty="0"/>
          </a:p>
        </p:txBody>
      </p:sp>
      <p:sp>
        <p:nvSpPr>
          <p:cNvPr id="5" name="Slide Number Placeholder 4">
            <a:extLst>
              <a:ext uri="{FF2B5EF4-FFF2-40B4-BE49-F238E27FC236}">
                <a16:creationId xmlns:a16="http://schemas.microsoft.com/office/drawing/2014/main" id="{8C281950-DC98-A866-315E-D504FCA9AD68}"/>
              </a:ext>
            </a:extLst>
          </p:cNvPr>
          <p:cNvSpPr>
            <a:spLocks noGrp="1"/>
          </p:cNvSpPr>
          <p:nvPr>
            <p:ph type="sldNum" sz="quarter" idx="12"/>
          </p:nvPr>
        </p:nvSpPr>
        <p:spPr/>
        <p:txBody>
          <a:bodyPr/>
          <a:lstStyle/>
          <a:p>
            <a:fld id="{C4E7A136-B623-44AA-A653-F7B0DDAA2C31}" type="slidenum">
              <a:rPr lang="en-US" smtClean="0"/>
              <a:t>6</a:t>
            </a:fld>
            <a:endParaRPr lang="en-US"/>
          </a:p>
        </p:txBody>
      </p:sp>
      <p:pic>
        <p:nvPicPr>
          <p:cNvPr id="2050" name="Picture 2">
            <a:hlinkClick r:id="rId3"/>
            <a:extLst>
              <a:ext uri="{FF2B5EF4-FFF2-40B4-BE49-F238E27FC236}">
                <a16:creationId xmlns:a16="http://schemas.microsoft.com/office/drawing/2014/main" id="{5DCD678A-CDE3-4B22-1208-A0BEA99E42A5}"/>
              </a:ext>
            </a:extLst>
          </p:cNvPr>
          <p:cNvPicPr>
            <a:picLocks noGrp="1" noChangeAspect="1" noChangeArrowheads="1"/>
          </p:cNvPicPr>
          <p:nvPr>
            <p:ph sz="half" idx="2"/>
          </p:nvPr>
        </p:nvPicPr>
        <p:blipFill>
          <a:blip r:embed="rId4" cstate="screen">
            <a:extLst>
              <a:ext uri="{28A0092B-C50C-407E-A947-70E740481C1C}">
                <a14:useLocalDpi xmlns:a14="http://schemas.microsoft.com/office/drawing/2010/main" val="0"/>
              </a:ext>
            </a:extLst>
          </a:blip>
          <a:srcRect/>
          <a:stretch>
            <a:fillRect/>
          </a:stretch>
        </p:blipFill>
        <p:spPr bwMode="auto">
          <a:xfrm>
            <a:off x="6172202" y="18949"/>
            <a:ext cx="4471686" cy="683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ECE8-8FC3-AED1-535E-EA1366E8654C}"/>
              </a:ext>
            </a:extLst>
          </p:cNvPr>
          <p:cNvSpPr>
            <a:spLocks noGrp="1"/>
          </p:cNvSpPr>
          <p:nvPr>
            <p:ph type="title"/>
          </p:nvPr>
        </p:nvSpPr>
        <p:spPr>
          <a:xfrm>
            <a:off x="940737" y="157506"/>
            <a:ext cx="10515600" cy="1325563"/>
          </a:xfrm>
        </p:spPr>
        <p:txBody>
          <a:bodyPr/>
          <a:lstStyle/>
          <a:p>
            <a:r>
              <a:rPr lang="en-CA" b="1" dirty="0">
                <a:latin typeface="+mn-lt"/>
              </a:rPr>
              <a:t>FMD Hazard Trend</a:t>
            </a:r>
          </a:p>
        </p:txBody>
      </p:sp>
      <p:pic>
        <p:nvPicPr>
          <p:cNvPr id="17" name="Content Placeholder 16">
            <a:extLst>
              <a:ext uri="{FF2B5EF4-FFF2-40B4-BE49-F238E27FC236}">
                <a16:creationId xmlns:a16="http://schemas.microsoft.com/office/drawing/2014/main" id="{305F31C4-F076-9BF9-D95D-59A83B602E00}"/>
              </a:ext>
            </a:extLst>
          </p:cNvPr>
          <p:cNvPicPr>
            <a:picLocks noGrp="1" noChangeAspect="1"/>
          </p:cNvPicPr>
          <p:nvPr>
            <p:ph idx="1"/>
          </p:nvPr>
        </p:nvPicPr>
        <p:blipFill>
          <a:blip r:embed="rId3"/>
          <a:stretch>
            <a:fillRect/>
          </a:stretch>
        </p:blipFill>
        <p:spPr>
          <a:xfrm>
            <a:off x="1796103" y="1244599"/>
            <a:ext cx="8549954" cy="5195428"/>
          </a:xfrm>
        </p:spPr>
      </p:pic>
      <p:sp>
        <p:nvSpPr>
          <p:cNvPr id="4" name="Slide Number Placeholder 3">
            <a:extLst>
              <a:ext uri="{FF2B5EF4-FFF2-40B4-BE49-F238E27FC236}">
                <a16:creationId xmlns:a16="http://schemas.microsoft.com/office/drawing/2014/main" id="{11C045E4-1208-1119-97AB-C7EC5F15C5B8}"/>
              </a:ext>
            </a:extLst>
          </p:cNvPr>
          <p:cNvSpPr>
            <a:spLocks noGrp="1"/>
          </p:cNvSpPr>
          <p:nvPr>
            <p:ph type="sldNum" sz="quarter" idx="12"/>
          </p:nvPr>
        </p:nvSpPr>
        <p:spPr/>
        <p:txBody>
          <a:bodyPr/>
          <a:lstStyle/>
          <a:p>
            <a:pPr>
              <a:defRPr/>
            </a:pPr>
            <a:fld id="{68678C35-086D-4198-975D-7CAE096F9A66}" type="slidenum">
              <a:rPr lang="en-US" altLang="en-US" smtClean="0"/>
              <a:pPr>
                <a:defRPr/>
              </a:pPr>
              <a:t>7</a:t>
            </a:fld>
            <a:endParaRPr lang="en-US" altLang="en-US"/>
          </a:p>
        </p:txBody>
      </p:sp>
      <p:sp>
        <p:nvSpPr>
          <p:cNvPr id="5" name="Rectangle 4">
            <a:extLst>
              <a:ext uri="{FF2B5EF4-FFF2-40B4-BE49-F238E27FC236}">
                <a16:creationId xmlns:a16="http://schemas.microsoft.com/office/drawing/2014/main" id="{4C6D1391-EF9A-73DA-94FC-E15C8513738B}"/>
              </a:ext>
            </a:extLst>
          </p:cNvPr>
          <p:cNvSpPr/>
          <p:nvPr/>
        </p:nvSpPr>
        <p:spPr>
          <a:xfrm>
            <a:off x="5591261" y="2506894"/>
            <a:ext cx="1003300" cy="3106506"/>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3CD40F36-A6CC-C3DE-957C-0D840E12BFE7}"/>
              </a:ext>
            </a:extLst>
          </p:cNvPr>
          <p:cNvSpPr/>
          <p:nvPr/>
        </p:nvSpPr>
        <p:spPr>
          <a:xfrm>
            <a:off x="8305604" y="2506894"/>
            <a:ext cx="602090" cy="3106506"/>
          </a:xfrm>
          <a:prstGeom prst="rect">
            <a:avLst/>
          </a:prstGeom>
          <a:noFill/>
          <a:ln w="381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4">
            <a:extLst>
              <a:ext uri="{FF2B5EF4-FFF2-40B4-BE49-F238E27FC236}">
                <a16:creationId xmlns:a16="http://schemas.microsoft.com/office/drawing/2014/main" id="{53E3B5EF-7D6B-F3C1-D8D1-BF074B03E7D6}"/>
              </a:ext>
            </a:extLst>
          </p:cNvPr>
          <p:cNvSpPr txBox="1">
            <a:spLocks noChangeArrowheads="1"/>
          </p:cNvSpPr>
          <p:nvPr/>
        </p:nvSpPr>
        <p:spPr bwMode="auto">
          <a:xfrm>
            <a:off x="7283601" y="1940269"/>
            <a:ext cx="1090907" cy="3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Indonesia</a:t>
            </a:r>
            <a:endParaRPr kumimoji="0" lang="en-CA" altLang="en-US" sz="1600" b="1" i="0" u="none" strike="noStrike" cap="none" normalizeH="0" baseline="0" dirty="0">
              <a:ln>
                <a:noFill/>
              </a:ln>
              <a:solidFill>
                <a:schemeClr val="tx1"/>
              </a:solidFill>
              <a:effectLst/>
              <a:latin typeface="Arial" panose="020B0604020202020204" pitchFamily="34" charset="0"/>
            </a:endParaRPr>
          </a:p>
        </p:txBody>
      </p:sp>
      <p:sp>
        <p:nvSpPr>
          <p:cNvPr id="8" name="Text Box 3">
            <a:extLst>
              <a:ext uri="{FF2B5EF4-FFF2-40B4-BE49-F238E27FC236}">
                <a16:creationId xmlns:a16="http://schemas.microsoft.com/office/drawing/2014/main" id="{80B62D3D-2362-D7BB-26B6-556272BFB9A4}"/>
              </a:ext>
            </a:extLst>
          </p:cNvPr>
          <p:cNvSpPr txBox="1">
            <a:spLocks noChangeArrowheads="1"/>
          </p:cNvSpPr>
          <p:nvPr/>
        </p:nvSpPr>
        <p:spPr bwMode="auto">
          <a:xfrm>
            <a:off x="5712191" y="1940269"/>
            <a:ext cx="1123868" cy="45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COVID</a:t>
            </a:r>
            <a:endParaRPr kumimoji="0" lang="en-CA"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5FBAF8BE-C377-A913-B714-CD995558F47F}"/>
              </a:ext>
            </a:extLst>
          </p:cNvPr>
          <p:cNvSpPr/>
          <p:nvPr/>
        </p:nvSpPr>
        <p:spPr>
          <a:xfrm>
            <a:off x="7356297" y="2506894"/>
            <a:ext cx="801384" cy="3113783"/>
          </a:xfrm>
          <a:prstGeom prst="rect">
            <a:avLst/>
          </a:prstGeom>
          <a:noFill/>
          <a:ln w="381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5">
            <a:extLst>
              <a:ext uri="{FF2B5EF4-FFF2-40B4-BE49-F238E27FC236}">
                <a16:creationId xmlns:a16="http://schemas.microsoft.com/office/drawing/2014/main" id="{E26BF38F-DFA3-4AAF-B52E-AB7A717DA296}"/>
              </a:ext>
            </a:extLst>
          </p:cNvPr>
          <p:cNvSpPr txBox="1">
            <a:spLocks noChangeArrowheads="1"/>
          </p:cNvSpPr>
          <p:nvPr/>
        </p:nvSpPr>
        <p:spPr bwMode="auto">
          <a:xfrm>
            <a:off x="8239659" y="1920425"/>
            <a:ext cx="1526641" cy="29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SAT-2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Middle East</a:t>
            </a:r>
            <a:endParaRPr kumimoji="0" lang="en-CA" altLang="en-US" sz="1600" b="1" i="0" u="none" strike="noStrike" cap="none" normalizeH="0" baseline="0" dirty="0">
              <a:ln>
                <a:noFill/>
              </a:ln>
              <a:solidFill>
                <a:schemeClr val="tx1"/>
              </a:solidFill>
              <a:effectLst/>
              <a:latin typeface="Arial" panose="020B0604020202020204" pitchFamily="34" charset="0"/>
            </a:endParaRPr>
          </a:p>
        </p:txBody>
      </p:sp>
      <p:sp>
        <p:nvSpPr>
          <p:cNvPr id="11" name="Arrow: Down 10">
            <a:extLst>
              <a:ext uri="{FF2B5EF4-FFF2-40B4-BE49-F238E27FC236}">
                <a16:creationId xmlns:a16="http://schemas.microsoft.com/office/drawing/2014/main" id="{CEA74BE4-EDA2-3CED-AC8E-AE2FAE3D0E1A}"/>
              </a:ext>
            </a:extLst>
          </p:cNvPr>
          <p:cNvSpPr/>
          <p:nvPr/>
        </p:nvSpPr>
        <p:spPr>
          <a:xfrm>
            <a:off x="10137537" y="2520965"/>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7">
            <a:extLst>
              <a:ext uri="{FF2B5EF4-FFF2-40B4-BE49-F238E27FC236}">
                <a16:creationId xmlns:a16="http://schemas.microsoft.com/office/drawing/2014/main" id="{43A63419-D5BA-110B-15AC-5EA36C12416E}"/>
              </a:ext>
            </a:extLst>
          </p:cNvPr>
          <p:cNvSpPr txBox="1">
            <a:spLocks noChangeArrowheads="1"/>
          </p:cNvSpPr>
          <p:nvPr/>
        </p:nvSpPr>
        <p:spPr bwMode="auto">
          <a:xfrm>
            <a:off x="9741425" y="2186418"/>
            <a:ext cx="1052174" cy="48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Germany</a:t>
            </a:r>
            <a:r>
              <a:rPr kumimoji="0" lang="en-CA"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2FC55FCC-02BF-9816-45A7-1208E40B5B2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4" name="Rectangle 11">
            <a:extLst>
              <a:ext uri="{FF2B5EF4-FFF2-40B4-BE49-F238E27FC236}">
                <a16:creationId xmlns:a16="http://schemas.microsoft.com/office/drawing/2014/main" id="{B8B00689-52E1-F4E9-176D-074749721C5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5" name="Rectangle 12">
            <a:extLst>
              <a:ext uri="{FF2B5EF4-FFF2-40B4-BE49-F238E27FC236}">
                <a16:creationId xmlns:a16="http://schemas.microsoft.com/office/drawing/2014/main" id="{6515138E-2795-0C16-ABC5-6624D9F63500}"/>
              </a:ext>
            </a:extLst>
          </p:cNvPr>
          <p:cNvSpPr>
            <a:spLocks noChangeArrowheads="1"/>
          </p:cNvSpPr>
          <p:nvPr/>
        </p:nvSpPr>
        <p:spPr bwMode="auto">
          <a:xfrm>
            <a:off x="0" y="402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09823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a:xfrm>
            <a:off x="372035" y="-2427"/>
            <a:ext cx="10515600" cy="1325563"/>
          </a:xfrm>
        </p:spPr>
        <p:txBody>
          <a:bodyPr/>
          <a:lstStyle/>
          <a:p>
            <a:r>
              <a:rPr lang="en-CA" b="1" dirty="0">
                <a:latin typeface="+mn-lt"/>
              </a:rPr>
              <a:t>Reported FMD Cases</a:t>
            </a:r>
          </a:p>
        </p:txBody>
      </p:sp>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73175" y="871870"/>
            <a:ext cx="4618825" cy="5849621"/>
          </a:xfrm>
        </p:spPr>
        <p:txBody>
          <a:bodyPr>
            <a:normAutofit lnSpcReduction="10000"/>
          </a:bodyPr>
          <a:lstStyle/>
          <a:p>
            <a:r>
              <a:rPr lang="en-CA" dirty="0"/>
              <a:t>Cases in Q4 – 22 events</a:t>
            </a:r>
          </a:p>
          <a:p>
            <a:pPr lvl="1"/>
            <a:r>
              <a:rPr lang="en-CA" dirty="0"/>
              <a:t>17 Asia</a:t>
            </a:r>
          </a:p>
          <a:p>
            <a:pPr lvl="2"/>
            <a:r>
              <a:rPr lang="en-CA" dirty="0"/>
              <a:t>12 Indonesia (O)</a:t>
            </a:r>
          </a:p>
          <a:p>
            <a:pPr lvl="2"/>
            <a:r>
              <a:rPr lang="en-CA" dirty="0"/>
              <a:t>3 West Bank (O)</a:t>
            </a:r>
          </a:p>
          <a:p>
            <a:pPr lvl="2"/>
            <a:r>
              <a:rPr lang="en-CA" dirty="0"/>
              <a:t>2 China (O)</a:t>
            </a:r>
          </a:p>
          <a:p>
            <a:pPr lvl="1"/>
            <a:r>
              <a:rPr lang="en-CA" dirty="0"/>
              <a:t>5 Africa</a:t>
            </a:r>
          </a:p>
          <a:p>
            <a:pPr lvl="2"/>
            <a:r>
              <a:rPr lang="en-CA" dirty="0"/>
              <a:t>South Africa (3 SAT-2, 1 SAT-1)</a:t>
            </a:r>
          </a:p>
          <a:p>
            <a:pPr lvl="2"/>
            <a:r>
              <a:rPr lang="en-CA" dirty="0"/>
              <a:t>Algeria (O)</a:t>
            </a:r>
          </a:p>
          <a:p>
            <a:pPr marL="914400" lvl="2" indent="0">
              <a:buNone/>
            </a:pPr>
            <a:endParaRPr lang="en-CA" dirty="0"/>
          </a:p>
          <a:p>
            <a:r>
              <a:rPr lang="en-CA" dirty="0"/>
              <a:t>So far in Q1 - 8 events</a:t>
            </a:r>
          </a:p>
          <a:p>
            <a:pPr lvl="1"/>
            <a:r>
              <a:rPr lang="en-CA" b="1" dirty="0">
                <a:solidFill>
                  <a:srgbClr val="C00000"/>
                </a:solidFill>
              </a:rPr>
              <a:t>1 Europe</a:t>
            </a:r>
          </a:p>
          <a:p>
            <a:pPr lvl="2"/>
            <a:r>
              <a:rPr lang="en-CA" b="1" dirty="0">
                <a:solidFill>
                  <a:srgbClr val="C00000"/>
                </a:solidFill>
              </a:rPr>
              <a:t>Germany (0)</a:t>
            </a:r>
          </a:p>
          <a:p>
            <a:pPr lvl="1"/>
            <a:r>
              <a:rPr lang="en-CA" dirty="0"/>
              <a:t>2 Asia</a:t>
            </a:r>
          </a:p>
          <a:p>
            <a:pPr lvl="2"/>
            <a:r>
              <a:rPr lang="en-CA" dirty="0"/>
              <a:t>2 Israel (O and ?)</a:t>
            </a:r>
          </a:p>
          <a:p>
            <a:pPr lvl="1"/>
            <a:r>
              <a:rPr lang="en-CA" dirty="0"/>
              <a:t>3 Africa</a:t>
            </a:r>
          </a:p>
          <a:p>
            <a:pPr lvl="2"/>
            <a:r>
              <a:rPr lang="en-CA" dirty="0"/>
              <a:t>4 Libya (O)</a:t>
            </a:r>
          </a:p>
          <a:p>
            <a:pPr lvl="2"/>
            <a:r>
              <a:rPr lang="en-CA" dirty="0"/>
              <a:t>1 Algeria (O)</a:t>
            </a:r>
          </a:p>
          <a:p>
            <a:pPr lvl="1"/>
            <a:endParaRPr lang="en-CA" dirty="0"/>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p:txBody>
          <a:bodyPr/>
          <a:lstStyle/>
          <a:p>
            <a:fld id="{C4E7A136-B623-44AA-A653-F7B0DDAA2C31}" type="slidenum">
              <a:rPr lang="en-US" smtClean="0"/>
              <a:t>8</a:t>
            </a:fld>
            <a:endParaRPr lang="en-US"/>
          </a:p>
        </p:txBody>
      </p:sp>
      <p:pic>
        <p:nvPicPr>
          <p:cNvPr id="9" name="Content Placeholder 8">
            <a:extLst>
              <a:ext uri="{FF2B5EF4-FFF2-40B4-BE49-F238E27FC236}">
                <a16:creationId xmlns:a16="http://schemas.microsoft.com/office/drawing/2014/main" id="{AD422240-6918-2690-DECE-957AAF05DE32}"/>
              </a:ext>
            </a:extLst>
          </p:cNvPr>
          <p:cNvPicPr>
            <a:picLocks noGrp="1" noChangeAspect="1"/>
          </p:cNvPicPr>
          <p:nvPr>
            <p:ph sz="half" idx="1"/>
          </p:nvPr>
        </p:nvPicPr>
        <p:blipFill>
          <a:blip r:embed="rId3"/>
          <a:stretch>
            <a:fillRect/>
          </a:stretch>
        </p:blipFill>
        <p:spPr>
          <a:xfrm>
            <a:off x="185991" y="1464944"/>
            <a:ext cx="7118911" cy="502793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BBD1668-5685-7AC0-BF79-D79977048A39}"/>
              </a:ext>
            </a:extLst>
          </p:cNvPr>
          <p:cNvSpPr txBox="1"/>
          <p:nvPr/>
        </p:nvSpPr>
        <p:spPr>
          <a:xfrm>
            <a:off x="5543335" y="1615705"/>
            <a:ext cx="675185" cy="584775"/>
          </a:xfrm>
          <a:prstGeom prst="rect">
            <a:avLst/>
          </a:prstGeom>
          <a:noFill/>
        </p:spPr>
        <p:txBody>
          <a:bodyPr wrap="none" rtlCol="0">
            <a:spAutoFit/>
          </a:bodyPr>
          <a:lstStyle/>
          <a:p>
            <a:r>
              <a:rPr lang="en-CA" sz="3200" b="1" dirty="0"/>
              <a:t>Q4</a:t>
            </a:r>
          </a:p>
        </p:txBody>
      </p:sp>
      <p:sp>
        <p:nvSpPr>
          <p:cNvPr id="12" name="TextBox 11">
            <a:extLst>
              <a:ext uri="{FF2B5EF4-FFF2-40B4-BE49-F238E27FC236}">
                <a16:creationId xmlns:a16="http://schemas.microsoft.com/office/drawing/2014/main" id="{13F58FF8-E0A5-8577-EA17-339B5946BCD6}"/>
              </a:ext>
            </a:extLst>
          </p:cNvPr>
          <p:cNvSpPr txBox="1"/>
          <p:nvPr/>
        </p:nvSpPr>
        <p:spPr>
          <a:xfrm>
            <a:off x="372035" y="5868182"/>
            <a:ext cx="6100482" cy="369332"/>
          </a:xfrm>
          <a:prstGeom prst="rect">
            <a:avLst/>
          </a:prstGeom>
          <a:noFill/>
        </p:spPr>
        <p:txBody>
          <a:bodyPr wrap="square">
            <a:spAutoFit/>
          </a:bodyPr>
          <a:lstStyle/>
          <a:p>
            <a:r>
              <a:rPr lang="en-US" dirty="0">
                <a:hlinkClick r:id="rId4"/>
              </a:rPr>
              <a:t>Empres-Plus</a:t>
            </a:r>
            <a:endParaRPr lang="en-CA" dirty="0"/>
          </a:p>
        </p:txBody>
      </p:sp>
    </p:spTree>
    <p:extLst>
      <p:ext uri="{BB962C8B-B14F-4D97-AF65-F5344CB8AC3E}">
        <p14:creationId xmlns:p14="http://schemas.microsoft.com/office/powerpoint/2010/main" val="164239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838200" y="170257"/>
            <a:ext cx="10515600" cy="409376"/>
          </a:xfrm>
        </p:spPr>
        <p:txBody>
          <a:bodyPr>
            <a:normAutofit fontScale="90000"/>
          </a:bodyPr>
          <a:lstStyle/>
          <a:p>
            <a:pPr>
              <a:defRPr/>
            </a:pPr>
            <a:r>
              <a:rPr lang="en-US" sz="3200" dirty="0"/>
              <a:t>Foot and Mouth Disease in Germany</a:t>
            </a:r>
            <a:endParaRPr lang="en-CA" sz="3200"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a:xfrm>
            <a:off x="216438" y="1057405"/>
            <a:ext cx="6417916" cy="5654019"/>
          </a:xfrm>
        </p:spPr>
        <p:txBody>
          <a:bodyPr>
            <a:normAutofit lnSpcReduction="10000"/>
          </a:bodyPr>
          <a:lstStyle/>
          <a:p>
            <a:pPr>
              <a:spcBef>
                <a:spcPts val="600"/>
              </a:spcBef>
            </a:pPr>
            <a:r>
              <a:rPr lang="en-US" altLang="en-US" b="1" dirty="0">
                <a:hlinkClick r:id="rId3"/>
              </a:rPr>
              <a:t>Germany</a:t>
            </a:r>
            <a:r>
              <a:rPr lang="en-US" altLang="en-US" dirty="0"/>
              <a:t> has reported a case of FMD in water buffalo in Brandenburg (Jan 10)</a:t>
            </a:r>
          </a:p>
          <a:p>
            <a:pPr lvl="1">
              <a:spcBef>
                <a:spcPts val="600"/>
              </a:spcBef>
            </a:pPr>
            <a:r>
              <a:rPr lang="en-US" altLang="en-US" sz="2200" dirty="0"/>
              <a:t>First occurrence since 1988 </a:t>
            </a:r>
          </a:p>
          <a:p>
            <a:pPr lvl="1">
              <a:spcBef>
                <a:spcPts val="600"/>
              </a:spcBef>
            </a:pPr>
            <a:r>
              <a:rPr lang="en-US" altLang="en-US" sz="2200" dirty="0"/>
              <a:t>Three buffalo have died, and the rest of the herd (11) have been culled</a:t>
            </a:r>
          </a:p>
          <a:p>
            <a:pPr lvl="1">
              <a:spcBef>
                <a:spcPts val="600"/>
              </a:spcBef>
            </a:pPr>
            <a:r>
              <a:rPr lang="en-US" altLang="en-US" sz="2200" dirty="0"/>
              <a:t>Identified as </a:t>
            </a:r>
            <a:r>
              <a:rPr lang="en-US" altLang="en-US" sz="2200" b="1" dirty="0">
                <a:hlinkClick r:id="rId4"/>
              </a:rPr>
              <a:t>serotype O </a:t>
            </a:r>
            <a:r>
              <a:rPr lang="en-US" altLang="en-US" sz="2200" dirty="0"/>
              <a:t>– closest to an isolate from Türkiye Dec 2024</a:t>
            </a:r>
          </a:p>
          <a:p>
            <a:pPr lvl="1">
              <a:spcBef>
                <a:spcPts val="600"/>
              </a:spcBef>
            </a:pPr>
            <a:r>
              <a:rPr lang="en-US" altLang="en-US" sz="2200" dirty="0"/>
              <a:t>Vaccines available in German FMD antigen bank</a:t>
            </a:r>
          </a:p>
          <a:p>
            <a:pPr lvl="1">
              <a:spcBef>
                <a:spcPts val="600"/>
              </a:spcBef>
            </a:pPr>
            <a:r>
              <a:rPr lang="en-US" altLang="en-US" sz="2200" dirty="0">
                <a:hlinkClick r:id="rId5"/>
              </a:rPr>
              <a:t>Vaccine will be made</a:t>
            </a:r>
            <a:r>
              <a:rPr lang="en-US" altLang="en-US" sz="2200" dirty="0"/>
              <a:t>, uncertain if used</a:t>
            </a:r>
          </a:p>
          <a:p>
            <a:pPr lvl="1">
              <a:spcBef>
                <a:spcPts val="600"/>
              </a:spcBef>
            </a:pPr>
            <a:r>
              <a:rPr lang="en-US" altLang="en-US" sz="2200" dirty="0"/>
              <a:t>Source of infection is still unknown</a:t>
            </a:r>
          </a:p>
          <a:p>
            <a:pPr lvl="1">
              <a:spcBef>
                <a:spcPts val="600"/>
              </a:spcBef>
            </a:pPr>
            <a:r>
              <a:rPr lang="en-US" altLang="en-US" sz="2200" dirty="0"/>
              <a:t>Backyard farm “organic”, </a:t>
            </a:r>
            <a:r>
              <a:rPr lang="en-US" altLang="en-US" sz="2200" dirty="0">
                <a:hlinkClick r:id="rId6"/>
              </a:rPr>
              <a:t>feed hay from own fields</a:t>
            </a:r>
            <a:endParaRPr lang="en-US" altLang="en-US" sz="2200" dirty="0"/>
          </a:p>
          <a:p>
            <a:pPr lvl="1">
              <a:spcBef>
                <a:spcPts val="600"/>
              </a:spcBef>
            </a:pPr>
            <a:r>
              <a:rPr lang="en-US" altLang="en-US" sz="2200" dirty="0"/>
              <a:t>No trade within epidemiologically significant period</a:t>
            </a:r>
          </a:p>
          <a:p>
            <a:pPr marL="457200" lvl="1" indent="0">
              <a:buNone/>
            </a:pPr>
            <a:r>
              <a:rPr lang="en-US" dirty="0">
                <a:hlinkClick r:id="rId7"/>
              </a:rPr>
              <a:t>Foot-and-mouth disease - European Commission</a:t>
            </a:r>
            <a:endParaRPr lang="en-US" altLang="en-US" dirty="0"/>
          </a:p>
          <a:p>
            <a:pPr marL="0" indent="0">
              <a:buNone/>
            </a:pPr>
            <a:endPar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endParaRPr>
          </a:p>
          <a:p>
            <a:pPr marL="0" indent="0">
              <a:buNone/>
            </a:pPr>
            <a:endParaRPr lang="en-US" altLang="en-US" dirty="0"/>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 name="Picture 4">
            <a:extLst>
              <a:ext uri="{FF2B5EF4-FFF2-40B4-BE49-F238E27FC236}">
                <a16:creationId xmlns:a16="http://schemas.microsoft.com/office/drawing/2014/main" id="{6C50C5F0-6904-ABF4-F77C-78E78B41775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76116" y="3884415"/>
            <a:ext cx="5915884" cy="281004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6EF8D92B-ED51-9FA6-249D-59C77FAAB827}"/>
              </a:ext>
            </a:extLst>
          </p:cNvPr>
          <p:cNvSpPr txBox="1">
            <a:spLocks noChangeArrowheads="1"/>
          </p:cNvSpPr>
          <p:nvPr/>
        </p:nvSpPr>
        <p:spPr bwMode="auto">
          <a:xfrm>
            <a:off x="8229600" y="6376987"/>
            <a:ext cx="481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dirty="0">
                <a:ea typeface="Calibri" panose="020F0502020204030204" pitchFamily="34" charset="0"/>
                <a:cs typeface="Times New Roman" panose="02020603050405020304" pitchFamily="18" charset="0"/>
                <a:hlinkClick r:id="rId10"/>
              </a:rPr>
              <a:t>Global Distribution of FMD – Merck Veterinary Manual</a:t>
            </a:r>
            <a:endParaRPr lang="en-CA" altLang="en-US" sz="1200" b="1" dirty="0">
              <a:ea typeface="Calibri" panose="020F0502020204030204" pitchFamily="34" charset="0"/>
              <a:cs typeface="Times New Roman" panose="02020603050405020304" pitchFamily="18" charset="0"/>
            </a:endParaRPr>
          </a:p>
          <a:p>
            <a:pPr>
              <a:lnSpc>
                <a:spcPct val="100000"/>
              </a:lnSpc>
              <a:spcBef>
                <a:spcPct val="0"/>
              </a:spcBef>
              <a:buFontTx/>
              <a:buNone/>
            </a:pPr>
            <a:endParaRPr lang="en-CA" altLang="en-US" sz="1200" b="1" dirty="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32B8F29-BC6E-52C7-B432-623CB2C9E5CA}"/>
              </a:ext>
            </a:extLst>
          </p:cNvPr>
          <p:cNvPicPr>
            <a:picLocks noChangeAspect="1"/>
          </p:cNvPicPr>
          <p:nvPr/>
        </p:nvPicPr>
        <p:blipFill>
          <a:blip r:embed="rId11"/>
          <a:stretch>
            <a:fillRect/>
          </a:stretch>
        </p:blipFill>
        <p:spPr>
          <a:xfrm>
            <a:off x="7292898" y="622431"/>
            <a:ext cx="4899102" cy="3219186"/>
          </a:xfrm>
          <a:prstGeom prst="rect">
            <a:avLst/>
          </a:prstGeom>
          <a:ln>
            <a:solidFill>
              <a:schemeClr val="tx1"/>
            </a:solidFill>
          </a:ln>
        </p:spPr>
      </p:pic>
      <p:pic>
        <p:nvPicPr>
          <p:cNvPr id="7" name="Picture 6" descr="A red location pin with a black circle&#10;&#10;Description automatically generated">
            <a:extLst>
              <a:ext uri="{FF2B5EF4-FFF2-40B4-BE49-F238E27FC236}">
                <a16:creationId xmlns:a16="http://schemas.microsoft.com/office/drawing/2014/main" id="{66A6E0FC-59EB-F8B3-2E96-12933B99E446}"/>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276116" y="994562"/>
            <a:ext cx="584071" cy="584071"/>
          </a:xfrm>
          <a:prstGeom prst="rect">
            <a:avLst/>
          </a:prstGeom>
        </p:spPr>
      </p:pic>
    </p:spTree>
  </p:cSld>
  <p:clrMapOvr>
    <a:masterClrMapping/>
  </p:clrMapOvr>
  <p:transition spd="slow"/>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20078</TotalTime>
  <Words>2046</Words>
  <Application>Microsoft Office PowerPoint</Application>
  <PresentationFormat>Widescreen</PresentationFormat>
  <Paragraphs>224</Paragraphs>
  <Slides>17</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Helvetica Neue</vt:lpstr>
      <vt:lpstr>Lato</vt:lpstr>
      <vt:lpstr>Poppins-Regular</vt:lpstr>
      <vt:lpstr>Soehne</vt:lpstr>
      <vt:lpstr>1_Office Theme</vt:lpstr>
      <vt:lpstr>Community for Emerging and Zoonotic Diseases Q4 Signals of Interest for CSHIN </vt:lpstr>
      <vt:lpstr>African Swine Fever Trends</vt:lpstr>
      <vt:lpstr>Q4/Q1 ASF Outbreaks by Region</vt:lpstr>
      <vt:lpstr>Notable ASF Cases - Europe</vt:lpstr>
      <vt:lpstr>Notable ASF Cases - Asia</vt:lpstr>
      <vt:lpstr>PowerPoint Presentation</vt:lpstr>
      <vt:lpstr>FMD Hazard Trend</vt:lpstr>
      <vt:lpstr>Reported FMD Cases</vt:lpstr>
      <vt:lpstr>Foot and Mouth Disease in Germany</vt:lpstr>
      <vt:lpstr>Response to date </vt:lpstr>
      <vt:lpstr>Response to date </vt:lpstr>
      <vt:lpstr>Response to date</vt:lpstr>
      <vt:lpstr>New World Screwworm in North and Central America</vt:lpstr>
      <vt:lpstr>New World Screwworm in Central &amp; North America</vt:lpstr>
      <vt:lpstr>Mexico Notifies United States of New World Screwworm Detection | Animal and Plant Health Inspection Service </vt:lpstr>
      <vt:lpstr>New World Screwworm and Canada</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289</cp:revision>
  <dcterms:created xsi:type="dcterms:W3CDTF">2020-02-07T23:34:08Z</dcterms:created>
  <dcterms:modified xsi:type="dcterms:W3CDTF">2025-02-19T19:55:57Z</dcterms:modified>
</cp:coreProperties>
</file>