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57" r:id="rId3"/>
    <p:sldId id="486" r:id="rId4"/>
    <p:sldId id="487" r:id="rId5"/>
    <p:sldId id="488" r:id="rId6"/>
    <p:sldId id="341" r:id="rId7"/>
    <p:sldId id="489" r:id="rId8"/>
    <p:sldId id="481" r:id="rId9"/>
    <p:sldId id="306" r:id="rId10"/>
    <p:sldId id="466" r:id="rId11"/>
    <p:sldId id="490" r:id="rId12"/>
    <p:sldId id="309" r:id="rId13"/>
    <p:sldId id="267" r:id="rId14"/>
    <p:sldId id="268" r:id="rId15"/>
  </p:sldIdLst>
  <p:sldSz cx="12192000" cy="6858000"/>
  <p:notesSz cx="7019925" cy="9305925"/>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67951" autoAdjust="0"/>
  </p:normalViewPr>
  <p:slideViewPr>
    <p:cSldViewPr snapToGrid="0">
      <p:cViewPr varScale="1">
        <p:scale>
          <a:sx n="68" d="100"/>
          <a:sy n="68" d="100"/>
        </p:scale>
        <p:origin x="1032" y="67"/>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82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081050-B584-F6F5-841C-9310A76684C1}"/>
              </a:ext>
            </a:extLst>
          </p:cNvPr>
          <p:cNvSpPr>
            <a:spLocks noGrp="1"/>
          </p:cNvSpPr>
          <p:nvPr>
            <p:ph type="hdr" sz="quarter"/>
          </p:nvPr>
        </p:nvSpPr>
        <p:spPr>
          <a:xfrm>
            <a:off x="0" y="0"/>
            <a:ext cx="3041650" cy="466725"/>
          </a:xfrm>
          <a:prstGeom prst="rect">
            <a:avLst/>
          </a:prstGeom>
        </p:spPr>
        <p:txBody>
          <a:bodyPr vert="horz" lIns="93287" tIns="46644" rIns="93287" bIns="46644"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91916327-DE34-DFDF-3FB5-A716ABE84232}"/>
              </a:ext>
            </a:extLst>
          </p:cNvPr>
          <p:cNvSpPr>
            <a:spLocks noGrp="1"/>
          </p:cNvSpPr>
          <p:nvPr>
            <p:ph type="dt" idx="1"/>
          </p:nvPr>
        </p:nvSpPr>
        <p:spPr>
          <a:xfrm>
            <a:off x="3976688" y="0"/>
            <a:ext cx="3041650" cy="466725"/>
          </a:xfrm>
          <a:prstGeom prst="rect">
            <a:avLst/>
          </a:prstGeom>
        </p:spPr>
        <p:txBody>
          <a:bodyPr vert="horz" lIns="93287" tIns="46644" rIns="93287" bIns="46644" rtlCol="0"/>
          <a:lstStyle>
            <a:lvl1pPr algn="r" eaLnBrk="1" fontAlgn="auto" hangingPunct="1">
              <a:spcBef>
                <a:spcPts val="0"/>
              </a:spcBef>
              <a:spcAft>
                <a:spcPts val="0"/>
              </a:spcAft>
              <a:defRPr sz="1200">
                <a:latin typeface="+mn-lt"/>
              </a:defRPr>
            </a:lvl1pPr>
          </a:lstStyle>
          <a:p>
            <a:pPr>
              <a:defRPr/>
            </a:pPr>
            <a:fld id="{FD299287-FE16-4DA4-9428-2FBD0A3E7973}" type="datetimeFigureOut">
              <a:rPr lang="en-US"/>
              <a:pPr>
                <a:defRPr/>
              </a:pPr>
              <a:t>3/31/2025</a:t>
            </a:fld>
            <a:endParaRPr lang="en-US"/>
          </a:p>
        </p:txBody>
      </p:sp>
      <p:sp>
        <p:nvSpPr>
          <p:cNvPr id="4" name="Slide Image Placeholder 3">
            <a:extLst>
              <a:ext uri="{FF2B5EF4-FFF2-40B4-BE49-F238E27FC236}">
                <a16:creationId xmlns:a16="http://schemas.microsoft.com/office/drawing/2014/main" id="{768A893F-CC54-8DB5-DE64-C947402C48AE}"/>
              </a:ext>
            </a:extLst>
          </p:cNvPr>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4" rIns="93287" bIns="46644" rtlCol="0" anchor="ctr"/>
          <a:lstStyle/>
          <a:p>
            <a:pPr lvl="0"/>
            <a:endParaRPr lang="en-US" noProof="0"/>
          </a:p>
        </p:txBody>
      </p:sp>
      <p:sp>
        <p:nvSpPr>
          <p:cNvPr id="5" name="Notes Placeholder 4">
            <a:extLst>
              <a:ext uri="{FF2B5EF4-FFF2-40B4-BE49-F238E27FC236}">
                <a16:creationId xmlns:a16="http://schemas.microsoft.com/office/drawing/2014/main" id="{3ACF666B-E000-B2A4-334B-FAB72D2ADE48}"/>
              </a:ext>
            </a:extLst>
          </p:cNvPr>
          <p:cNvSpPr>
            <a:spLocks noGrp="1"/>
          </p:cNvSpPr>
          <p:nvPr>
            <p:ph type="body" sz="quarter" idx="3"/>
          </p:nvPr>
        </p:nvSpPr>
        <p:spPr>
          <a:xfrm>
            <a:off x="701675" y="4478338"/>
            <a:ext cx="5616575" cy="3663950"/>
          </a:xfrm>
          <a:prstGeom prst="rect">
            <a:avLst/>
          </a:prstGeom>
        </p:spPr>
        <p:txBody>
          <a:bodyPr vert="horz" lIns="93287" tIns="46644" rIns="93287" bIns="46644"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8659D8E-0D21-41F2-9D96-A7B78CE00061}"/>
              </a:ext>
            </a:extLst>
          </p:cNvPr>
          <p:cNvSpPr>
            <a:spLocks noGrp="1"/>
          </p:cNvSpPr>
          <p:nvPr>
            <p:ph type="ftr" sz="quarter" idx="4"/>
          </p:nvPr>
        </p:nvSpPr>
        <p:spPr>
          <a:xfrm>
            <a:off x="0" y="8839200"/>
            <a:ext cx="3041650" cy="466725"/>
          </a:xfrm>
          <a:prstGeom prst="rect">
            <a:avLst/>
          </a:prstGeom>
        </p:spPr>
        <p:txBody>
          <a:bodyPr vert="horz" lIns="93287" tIns="46644" rIns="93287" bIns="46644"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33E8A9AB-105D-9959-65BC-E3606D14A7D1}"/>
              </a:ext>
            </a:extLst>
          </p:cNvPr>
          <p:cNvSpPr>
            <a:spLocks noGrp="1"/>
          </p:cNvSpPr>
          <p:nvPr>
            <p:ph type="sldNum" sz="quarter" idx="5"/>
          </p:nvPr>
        </p:nvSpPr>
        <p:spPr>
          <a:xfrm>
            <a:off x="3976688" y="8839200"/>
            <a:ext cx="3041650" cy="466725"/>
          </a:xfrm>
          <a:prstGeom prst="rect">
            <a:avLst/>
          </a:prstGeom>
        </p:spPr>
        <p:txBody>
          <a:bodyPr vert="horz" wrap="square" lIns="93287" tIns="46644" rIns="93287" bIns="46644" numCol="1" anchor="b" anchorCtr="0" compatLnSpc="1">
            <a:prstTxWarp prst="textNoShape">
              <a:avLst/>
            </a:prstTxWarp>
          </a:bodyPr>
          <a:lstStyle>
            <a:lvl1pPr algn="r" eaLnBrk="1" hangingPunct="1">
              <a:defRPr sz="1200"/>
            </a:lvl1pPr>
          </a:lstStyle>
          <a:p>
            <a:pPr>
              <a:defRPr/>
            </a:pPr>
            <a:fld id="{E4F56EEE-78B0-4BAA-A8D3-D12602D40C6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A12CD00-5E08-44AC-14CD-C9DCBD6BC9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13C5C017-86A7-6C8D-41A5-B94352DDBA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a:extLst>
              <a:ext uri="{FF2B5EF4-FFF2-40B4-BE49-F238E27FC236}">
                <a16:creationId xmlns:a16="http://schemas.microsoft.com/office/drawing/2014/main" id="{8BC49DF4-42CA-C837-BB4D-2D260D39D7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7238" indent="-290513">
              <a:defRPr>
                <a:solidFill>
                  <a:schemeClr val="tx1"/>
                </a:solidFill>
                <a:latin typeface="Calibri" panose="020F0502020204030204" pitchFamily="34" charset="0"/>
              </a:defRPr>
            </a:lvl2pPr>
            <a:lvl3pPr marL="1165225" indent="-231775">
              <a:defRPr>
                <a:solidFill>
                  <a:schemeClr val="tx1"/>
                </a:solidFill>
                <a:latin typeface="Calibri" panose="020F0502020204030204" pitchFamily="34" charset="0"/>
              </a:defRPr>
            </a:lvl3pPr>
            <a:lvl4pPr marL="1631950" indent="-231775">
              <a:defRPr>
                <a:solidFill>
                  <a:schemeClr val="tx1"/>
                </a:solidFill>
                <a:latin typeface="Calibri" panose="020F0502020204030204" pitchFamily="34" charset="0"/>
              </a:defRPr>
            </a:lvl4pPr>
            <a:lvl5pPr marL="2098675" indent="-231775">
              <a:defRPr>
                <a:solidFill>
                  <a:schemeClr val="tx1"/>
                </a:solidFill>
                <a:latin typeface="Calibri" panose="020F0502020204030204" pitchFamily="34" charset="0"/>
              </a:defRPr>
            </a:lvl5pPr>
            <a:lvl6pPr marL="2555875" indent="-231775" eaLnBrk="0" fontAlgn="base" hangingPunct="0">
              <a:spcBef>
                <a:spcPct val="0"/>
              </a:spcBef>
              <a:spcAft>
                <a:spcPct val="0"/>
              </a:spcAft>
              <a:defRPr>
                <a:solidFill>
                  <a:schemeClr val="tx1"/>
                </a:solidFill>
                <a:latin typeface="Calibri" panose="020F0502020204030204" pitchFamily="34" charset="0"/>
              </a:defRPr>
            </a:lvl6pPr>
            <a:lvl7pPr marL="3013075" indent="-231775" eaLnBrk="0" fontAlgn="base" hangingPunct="0">
              <a:spcBef>
                <a:spcPct val="0"/>
              </a:spcBef>
              <a:spcAft>
                <a:spcPct val="0"/>
              </a:spcAft>
              <a:defRPr>
                <a:solidFill>
                  <a:schemeClr val="tx1"/>
                </a:solidFill>
                <a:latin typeface="Calibri" panose="020F0502020204030204" pitchFamily="34" charset="0"/>
              </a:defRPr>
            </a:lvl7pPr>
            <a:lvl8pPr marL="3470275" indent="-231775" eaLnBrk="0" fontAlgn="base" hangingPunct="0">
              <a:spcBef>
                <a:spcPct val="0"/>
              </a:spcBef>
              <a:spcAft>
                <a:spcPct val="0"/>
              </a:spcAft>
              <a:defRPr>
                <a:solidFill>
                  <a:schemeClr val="tx1"/>
                </a:solidFill>
                <a:latin typeface="Calibri" panose="020F0502020204030204" pitchFamily="34" charset="0"/>
              </a:defRPr>
            </a:lvl8pPr>
            <a:lvl9pPr marL="3927475" indent="-231775" eaLnBrk="0" fontAlgn="base" hangingPunct="0">
              <a:spcBef>
                <a:spcPct val="0"/>
              </a:spcBef>
              <a:spcAft>
                <a:spcPct val="0"/>
              </a:spcAft>
              <a:defRPr>
                <a:solidFill>
                  <a:schemeClr val="tx1"/>
                </a:solidFill>
                <a:latin typeface="Calibri" panose="020F0502020204030204" pitchFamily="34" charset="0"/>
              </a:defRPr>
            </a:lvl9pPr>
          </a:lstStyle>
          <a:p>
            <a:fld id="{7D4DF809-8F2F-4E94-9FBF-55A899DE3268}" type="slidenum">
              <a:rPr lang="en-US" altLang="en-US" smtClean="0">
                <a:solidFill>
                  <a:srgbClr val="000000"/>
                </a:solidFill>
              </a:rPr>
              <a:pPr/>
              <a:t>1</a:t>
            </a:fld>
            <a:endParaRPr lang="en-US"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C2E51104-B0D4-547B-FEBC-1A79D23A97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1DF1E55F-1D32-490B-FCB6-C23E75A6EAB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In the epidemiological weeks (EW) 9 of 2025, a total of 1,054,336 suspected cases of dengue were reported, resulting in a cumulative incidence of 104 per 100,000 population. This represents a decrease of 65% compared to the same period in 2024 and an increase of 4% compared to the average of the last 5 years</a:t>
            </a:r>
          </a:p>
          <a:p>
            <a:endParaRPr lang="en-CA" altLang="en-US"/>
          </a:p>
          <a:p>
            <a:r>
              <a:rPr lang="en-CA" altLang="en-US"/>
              <a:t>First 9 weeks of 2025 - 1,054,336 suspected cases 361,817 lab confirmed (34%) 1,303 severe dengue cases (0.1%) 342 deaths 0.032% case fatality rate (CFR)</a:t>
            </a:r>
          </a:p>
          <a:p>
            <a:endParaRPr lang="en-CA" altLang="en-US"/>
          </a:p>
          <a:p>
            <a:r>
              <a:rPr lang="en-CA" altLang="en-US"/>
              <a:t>With Brazil reporting the most cases</a:t>
            </a:r>
          </a:p>
          <a:p>
            <a:endParaRPr lang="en-CA" altLang="en-US"/>
          </a:p>
          <a:p>
            <a:r>
              <a:rPr lang="en-CA" altLang="en-US">
                <a:solidFill>
                  <a:srgbClr val="333333"/>
                </a:solidFill>
                <a:latin typeface="Montserrat" panose="00000500000000000000" pitchFamily="2" charset="0"/>
              </a:rPr>
              <a:t>Certain regions of Philippines are reporting increasing case counts Illioi has reported a total of 942 dengue cases from 1 Jan to 8 Mar 2025, marking an 81% increase compared to the 520 cases recorded during the same period last year [2024].</a:t>
            </a:r>
          </a:p>
          <a:p>
            <a:endParaRPr lang="en-CA" altLang="en-US">
              <a:solidFill>
                <a:srgbClr val="333333"/>
              </a:solidFill>
              <a:latin typeface="Montserrat" panose="00000500000000000000" pitchFamily="2" charset="0"/>
            </a:endParaRPr>
          </a:p>
          <a:p>
            <a:r>
              <a:rPr lang="en-CA" altLang="en-US">
                <a:solidFill>
                  <a:srgbClr val="333333"/>
                </a:solidFill>
                <a:latin typeface="Montserrat" panose="00000500000000000000" pitchFamily="2" charset="0"/>
              </a:rPr>
              <a:t>Bulacan Region - From 1 Jan to 1 Mar [2025], the province logged 4114 dengue cases, a 272% increase compared to the 1107 cases recorded during the same period in 2024. In the past week alone, dengue cases rose by 504, up from 3610 reported between 1 Jan and 22 Feb 2025.</a:t>
            </a:r>
          </a:p>
          <a:p>
            <a:endParaRPr lang="en-CA" altLang="en-US">
              <a:solidFill>
                <a:srgbClr val="333333"/>
              </a:solidFill>
              <a:latin typeface="Montserrat" panose="00000500000000000000" pitchFamily="2" charset="0"/>
            </a:endParaRPr>
          </a:p>
          <a:p>
            <a:r>
              <a:rPr lang="en-CA" altLang="en-US">
                <a:solidFill>
                  <a:srgbClr val="333333"/>
                </a:solidFill>
                <a:latin typeface="Montserrat" panose="00000500000000000000" pitchFamily="2" charset="0"/>
              </a:rPr>
              <a:t>Bangladesh – is around ~1700 cases from the beginning of the year up until Mar 10.</a:t>
            </a:r>
            <a:endParaRPr lang="en-CA" altLang="en-US"/>
          </a:p>
        </p:txBody>
      </p:sp>
      <p:sp>
        <p:nvSpPr>
          <p:cNvPr id="33796" name="Slide Number Placeholder 3">
            <a:extLst>
              <a:ext uri="{FF2B5EF4-FFF2-40B4-BE49-F238E27FC236}">
                <a16:creationId xmlns:a16="http://schemas.microsoft.com/office/drawing/2014/main" id="{85EF2F75-A6F0-E003-185C-BB808A57F00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7E169B3-34B7-4C52-95D0-43E49D91793C}"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AD4E2072-7CC1-3459-6C32-995FD692938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E0557068-17FB-B680-6564-CF62301D8AD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Japanese encephalitis virus (JEV) is a flavivirus that causes encephalitis in humans mainly in Asia and the western Pacific. The virus also produces neurological disease in pigs and horses and reproductive failure in pigs. </a:t>
            </a:r>
          </a:p>
          <a:p>
            <a:endParaRPr lang="en-CA" altLang="en-US"/>
          </a:p>
          <a:p>
            <a:r>
              <a:rPr lang="en-CA" altLang="en-US">
                <a:solidFill>
                  <a:srgbClr val="1C1D1F"/>
                </a:solidFill>
                <a:latin typeface="Nunito" pitchFamily="2" charset="0"/>
              </a:rPr>
              <a:t>JE virus is transmitted to humans through the bites of infected </a:t>
            </a:r>
            <a:r>
              <a:rPr lang="en-CA" altLang="en-US" i="1">
                <a:solidFill>
                  <a:srgbClr val="1C1D1F"/>
                </a:solidFill>
                <a:latin typeface="Nunito" pitchFamily="2" charset="0"/>
              </a:rPr>
              <a:t>Culex </a:t>
            </a:r>
            <a:r>
              <a:rPr lang="en-CA" altLang="en-US">
                <a:solidFill>
                  <a:srgbClr val="1C1D1F"/>
                </a:solidFill>
                <a:latin typeface="Nunito" pitchFamily="2" charset="0"/>
              </a:rPr>
              <a:t>species mosquitoes, particularly </a:t>
            </a:r>
            <a:r>
              <a:rPr lang="en-CA" altLang="en-US" i="1">
                <a:solidFill>
                  <a:srgbClr val="1C1D1F"/>
                </a:solidFill>
                <a:latin typeface="Nunito" pitchFamily="2" charset="0"/>
              </a:rPr>
              <a:t>Culex tritaeniorhynchus</a:t>
            </a:r>
            <a:r>
              <a:rPr lang="en-CA" altLang="en-US">
                <a:solidFill>
                  <a:srgbClr val="1C1D1F"/>
                </a:solidFill>
                <a:latin typeface="Nunito" pitchFamily="2" charset="0"/>
              </a:rPr>
              <a:t>.</a:t>
            </a:r>
          </a:p>
          <a:p>
            <a:endParaRPr lang="en-CA" altLang="en-US">
              <a:solidFill>
                <a:srgbClr val="1C1D1F"/>
              </a:solidFill>
              <a:latin typeface="Nunito" pitchFamily="2" charset="0"/>
            </a:endParaRPr>
          </a:p>
          <a:p>
            <a:r>
              <a:rPr lang="en-CA" altLang="en-US">
                <a:solidFill>
                  <a:srgbClr val="1C1D1F"/>
                </a:solidFill>
                <a:latin typeface="Nunito" pitchFamily="2" charset="0"/>
              </a:rPr>
              <a:t>In areas of Asia, JE virus transmission is seasonal. Human disease usually peaks in the summer and fall. </a:t>
            </a:r>
          </a:p>
          <a:p>
            <a:endParaRPr lang="en-CA" altLang="en-US"/>
          </a:p>
          <a:p>
            <a:r>
              <a:rPr lang="en-CA" altLang="en-US"/>
              <a:t>JEV emergence in the United States (and other areas outside of Asia) is a concern due to the presence of competent mosquito vectors and susceptible hosts. </a:t>
            </a:r>
          </a:p>
          <a:p>
            <a:endParaRPr lang="en-CA" altLang="en-US"/>
          </a:p>
          <a:p>
            <a:r>
              <a:rPr lang="en-CA" altLang="en-US"/>
              <a:t>First cases in pigs since 2022.. And some report of JE in feral pigs and fears that they may further amplify and spread the virus.</a:t>
            </a:r>
          </a:p>
        </p:txBody>
      </p:sp>
      <p:sp>
        <p:nvSpPr>
          <p:cNvPr id="35844" name="Slide Number Placeholder 3">
            <a:extLst>
              <a:ext uri="{FF2B5EF4-FFF2-40B4-BE49-F238E27FC236}">
                <a16:creationId xmlns:a16="http://schemas.microsoft.com/office/drawing/2014/main" id="{A99AECEA-4708-89AB-5FCF-AC221E72BD1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7253B20-0BBF-4780-AA71-445487742EA8}"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06764DB9-0A79-F5AE-7622-6EA539F555A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0ACB6531-4CA0-3C18-59C3-647F1DB19BE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37892" name="Slide Number Placeholder 3">
            <a:extLst>
              <a:ext uri="{FF2B5EF4-FFF2-40B4-BE49-F238E27FC236}">
                <a16:creationId xmlns:a16="http://schemas.microsoft.com/office/drawing/2014/main" id="{EF303325-D788-BAB1-DEBC-9E4237DD83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9EFB7DF-080C-4FEA-B389-DBFF26552584}"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860EC5A7-73EF-F155-2EF9-FEF7A9B70F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F5788AB9-92A3-6F4C-DC0D-0C3AB16182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39940" name="Slide Number Placeholder 3">
            <a:extLst>
              <a:ext uri="{FF2B5EF4-FFF2-40B4-BE49-F238E27FC236}">
                <a16:creationId xmlns:a16="http://schemas.microsoft.com/office/drawing/2014/main" id="{F5DC6174-4B62-B4EC-12B9-1DBCBC9FC3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666A60B-BDCE-4335-B86E-5E199513AA5D}"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764ADE6-B2CC-8867-CC2D-DDED577AC8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8065B6B4-32E6-7634-1A85-928A312E9D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1988" name="Slide Number Placeholder 3">
            <a:extLst>
              <a:ext uri="{FF2B5EF4-FFF2-40B4-BE49-F238E27FC236}">
                <a16:creationId xmlns:a16="http://schemas.microsoft.com/office/drawing/2014/main" id="{A0E2B440-A259-F455-7374-DE5CBAA85C6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10A93C7-00C1-4353-ABB4-9C787A6A3154}" type="slidenum">
              <a:rPr lang="en-US" altLang="en-US" smtClean="0"/>
              <a:pPr/>
              <a:t>14</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8D75CD53-40A7-2C84-AFE1-2140632D92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5F9467C0-C7BC-F82A-1798-6D1544ABA8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a:p>
            <a:r>
              <a:rPr lang="en-CA" altLang="en-US"/>
              <a:t>Norway continues to report cases of BTV-3, and has been reporting cases throughout the entire winter</a:t>
            </a:r>
          </a:p>
          <a:p>
            <a:endParaRPr lang="en-CA" altLang="en-US"/>
          </a:p>
        </p:txBody>
      </p:sp>
      <p:sp>
        <p:nvSpPr>
          <p:cNvPr id="17412" name="Slide Number Placeholder 3">
            <a:extLst>
              <a:ext uri="{FF2B5EF4-FFF2-40B4-BE49-F238E27FC236}">
                <a16:creationId xmlns:a16="http://schemas.microsoft.com/office/drawing/2014/main" id="{B2C7FA14-631B-65D1-E0D5-633579EDC4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276C257-B166-44D5-BB7B-9AE5BBE00DC0}" type="slidenum">
              <a:rPr lang="en-US" altLang="en-US" smtClean="0"/>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7073C93E-68E6-D241-AE8F-84501CB5A57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8B4F3655-7AC8-78D4-A4DD-7278C3D266A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800">
                <a:solidFill>
                  <a:srgbClr val="000000"/>
                </a:solidFill>
                <a:latin typeface="Wingdings-Regular"/>
              </a:rPr>
              <a:t>Bluetongue serotype 12 was also been detected in Europe for the first time in the fall of 2024, in the Netherlands last October and they have reported a total of 12 cases so far and England reported BTV 12 for the first time in February of this year on a farm with 15 cows, 1 positive for BTV 12 and three positive for BTV3</a:t>
            </a:r>
          </a:p>
          <a:p>
            <a:endParaRPr lang="en-US" altLang="en-US" sz="1800">
              <a:solidFill>
                <a:srgbClr val="000000"/>
              </a:solidFill>
              <a:latin typeface="Wingdings-Regular"/>
            </a:endParaRPr>
          </a:p>
          <a:p>
            <a:r>
              <a:rPr lang="en-US" altLang="en-US" sz="1800">
                <a:solidFill>
                  <a:srgbClr val="000000"/>
                </a:solidFill>
                <a:latin typeface="Wingdings-Regular"/>
              </a:rPr>
              <a:t>It is unknown how BTV-12 was introduced to the Netherlands, the serotype is common in other parts of the world, reported to WOAH by Israel (2010) and Australia (2015).  However, it is commonly found in African countries, as is serotype 3. </a:t>
            </a:r>
          </a:p>
          <a:p>
            <a:endParaRPr lang="en-US" altLang="en-US" sz="1800">
              <a:solidFill>
                <a:srgbClr val="000000"/>
              </a:solidFill>
              <a:latin typeface="Wingdings-Regular"/>
            </a:endParaRPr>
          </a:p>
          <a:p>
            <a:r>
              <a:rPr lang="en-US" altLang="en-US" sz="1800">
                <a:solidFill>
                  <a:srgbClr val="000000"/>
                </a:solidFill>
                <a:latin typeface="Wingdings-Regular"/>
              </a:rPr>
              <a:t>The Netherlands is retrospectively examining their BTV-3 samples for evidence of BTV-12. Though it seems to be less virulent than BTV-3, the case in the UK had no clinical signs.</a:t>
            </a:r>
          </a:p>
          <a:p>
            <a:endParaRPr lang="en-CA" altLang="en-US" sz="1800"/>
          </a:p>
          <a:p>
            <a:r>
              <a:rPr lang="en-CA" altLang="en-US" sz="1800"/>
              <a:t>Unclear how these different serotypes keep being identified in the Netherlands [BTV-3 (2023), now BTV-12 (2024), and previously BTV-6 (in 2008)]. Is their diagnostics capacity better and its just going undetected in certain countries, or is it another transmission pathway directly into the Netherlands?</a:t>
            </a:r>
          </a:p>
          <a:p>
            <a:endParaRPr lang="en-CA" altLang="en-US" sz="1800"/>
          </a:p>
          <a:p>
            <a:r>
              <a:rPr lang="en-CA" altLang="en-US" sz="1800"/>
              <a:t>BTV-4 has recurred in the Slovenia after being absent for 9 years.</a:t>
            </a:r>
          </a:p>
          <a:p>
            <a:endParaRPr lang="en-CA" altLang="en-US"/>
          </a:p>
        </p:txBody>
      </p:sp>
      <p:sp>
        <p:nvSpPr>
          <p:cNvPr id="19460" name="Slide Number Placeholder 3">
            <a:extLst>
              <a:ext uri="{FF2B5EF4-FFF2-40B4-BE49-F238E27FC236}">
                <a16:creationId xmlns:a16="http://schemas.microsoft.com/office/drawing/2014/main" id="{9E325445-FEFC-A88A-BBEE-6CF0F817453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71D2E82-27C6-4E99-BFE2-03F092D29C7C}"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91511C7E-1FC3-1E1A-FA9E-5E57E10524B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407E2583-1545-A7BE-9D06-53EEB8B7F3B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solidFill>
                  <a:srgbClr val="001D35"/>
                </a:solidFill>
                <a:latin typeface="Google Sans"/>
              </a:rPr>
              <a:t>Schmallenberg virus can affect cattle, sheep, and goats. Is  transmitted by biting midges, and can cause fever, reduced milk yield, and in pregnant animals, abortions or birth defects</a:t>
            </a:r>
          </a:p>
          <a:p>
            <a:r>
              <a:rPr lang="en-CA" altLang="en-US">
                <a:solidFill>
                  <a:srgbClr val="001D35"/>
                </a:solidFill>
                <a:latin typeface="Google Sans"/>
              </a:rPr>
              <a:t>It </a:t>
            </a:r>
            <a:r>
              <a:rPr lang="en-CA" altLang="en-US">
                <a:solidFill>
                  <a:srgbClr val="202224"/>
                </a:solidFill>
                <a:latin typeface="BBC Reith Serif"/>
              </a:rPr>
              <a:t>was first detected in Germany in 2011 and then spread across Europe..</a:t>
            </a:r>
            <a:endParaRPr lang="en-CA" altLang="en-US"/>
          </a:p>
        </p:txBody>
      </p:sp>
      <p:sp>
        <p:nvSpPr>
          <p:cNvPr id="21508" name="Slide Number Placeholder 3">
            <a:extLst>
              <a:ext uri="{FF2B5EF4-FFF2-40B4-BE49-F238E27FC236}">
                <a16:creationId xmlns:a16="http://schemas.microsoft.com/office/drawing/2014/main" id="{0C3655C6-85EE-2EED-9FCE-BC810793998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BC90566-F220-40EC-9931-79AAF7FAE16C}"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5F503BCF-4D36-5D1F-FE03-C4586A27D5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ACA6EBAB-D96F-1678-74B8-F5262402454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solidFill>
                  <a:srgbClr val="001D35"/>
                </a:solidFill>
                <a:latin typeface="Google Sans"/>
              </a:rPr>
              <a:t>Schmallenberg virus can affect cattle, sheep, and goats. Is  transmitted by biting midges, and can cause fever, reduced milk yield, and in pregnant animals, abortions or birth defects</a:t>
            </a:r>
          </a:p>
          <a:p>
            <a:r>
              <a:rPr lang="en-CA" altLang="en-US">
                <a:solidFill>
                  <a:srgbClr val="001D35"/>
                </a:solidFill>
                <a:latin typeface="Google Sans"/>
              </a:rPr>
              <a:t>It </a:t>
            </a:r>
            <a:r>
              <a:rPr lang="en-CA" altLang="en-US">
                <a:solidFill>
                  <a:srgbClr val="202224"/>
                </a:solidFill>
                <a:latin typeface="BBC Reith Serif"/>
              </a:rPr>
              <a:t>was first detected in Germany in 2011 and then spread across Europe.</a:t>
            </a:r>
          </a:p>
          <a:p>
            <a:endParaRPr lang="en-CA" altLang="en-US">
              <a:solidFill>
                <a:srgbClr val="202224"/>
              </a:solidFill>
              <a:latin typeface="BBC Reith Serif"/>
            </a:endParaRPr>
          </a:p>
          <a:p>
            <a:r>
              <a:rPr lang="en-CA" altLang="en-US">
                <a:solidFill>
                  <a:srgbClr val="202224"/>
                </a:solidFill>
                <a:latin typeface="BBC Reith Serif"/>
              </a:rPr>
              <a:t>Serosurveillance over 2 years shows variability between the years, which matches the waves of infection that seem to occur in Schmallenberg in farmed ruminants.</a:t>
            </a:r>
            <a:endParaRPr lang="en-CA" altLang="en-US"/>
          </a:p>
        </p:txBody>
      </p:sp>
      <p:sp>
        <p:nvSpPr>
          <p:cNvPr id="23556" name="Slide Number Placeholder 3">
            <a:extLst>
              <a:ext uri="{FF2B5EF4-FFF2-40B4-BE49-F238E27FC236}">
                <a16:creationId xmlns:a16="http://schemas.microsoft.com/office/drawing/2014/main" id="{1CBE4E08-A321-B654-7234-99CAE84AFC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9A558CF-F010-40A6-A5B6-0D3C12202143}"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1B76364E-A09C-F04B-17E6-BDD3914940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51963307-2573-9F44-BEEE-F805C490C1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New County additions in Ohio, North/South Carolina, Virginia, West Virginia, Kentucky, and Missouri</a:t>
            </a:r>
          </a:p>
        </p:txBody>
      </p:sp>
      <p:sp>
        <p:nvSpPr>
          <p:cNvPr id="25604" name="Slide Number Placeholder 3">
            <a:extLst>
              <a:ext uri="{FF2B5EF4-FFF2-40B4-BE49-F238E27FC236}">
                <a16:creationId xmlns:a16="http://schemas.microsoft.com/office/drawing/2014/main" id="{069AD61D-3EA9-87C2-FAFF-0721D1EFE16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4E9953A-31F7-4EA1-8FD1-AD60B5BC714F}"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8BF96B10-D43D-7557-F14E-E2705D6CFC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C3185E39-9846-3D2B-CA31-5EC0B448817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solidFill>
                  <a:srgbClr val="1C3640"/>
                </a:solidFill>
                <a:latin typeface="Open Sans" panose="020B0606030504020204" pitchFamily="34" charset="0"/>
              </a:rPr>
              <a:t>Ixodes scapularis –  black legged tick</a:t>
            </a:r>
          </a:p>
          <a:p>
            <a:r>
              <a:rPr lang="en-CA" altLang="en-US">
                <a:solidFill>
                  <a:srgbClr val="1C3640"/>
                </a:solidFill>
                <a:latin typeface="Open Sans" panose="020B0606030504020204" pitchFamily="34" charset="0"/>
              </a:rPr>
              <a:t>Ixodes pacificus – western black-legged tick</a:t>
            </a:r>
          </a:p>
          <a:p>
            <a:endParaRPr lang="en-CA" altLang="en-US">
              <a:solidFill>
                <a:srgbClr val="1C3640"/>
              </a:solidFill>
              <a:latin typeface="Open Sans" panose="020B0606030504020204" pitchFamily="34" charset="0"/>
            </a:endParaRPr>
          </a:p>
          <a:p>
            <a:r>
              <a:rPr lang="en-CA" altLang="en-US">
                <a:solidFill>
                  <a:srgbClr val="1C3640"/>
                </a:solidFill>
                <a:latin typeface="Open Sans" panose="020B0606030504020204" pitchFamily="34" charset="0"/>
              </a:rPr>
              <a:t>After increasing AGS surveillance, the Maine CDC received positive alpha-gal–specific IgE laboratory reports on 57 Maine residents in 12 counties from November 2014 to October 2023. The average age of patients was 57 years, 61% were men, and 74% lived in coastal areas.</a:t>
            </a:r>
          </a:p>
          <a:p>
            <a:endParaRPr lang="en-CA" altLang="en-US">
              <a:solidFill>
                <a:srgbClr val="1C3640"/>
              </a:solidFill>
              <a:latin typeface="Open Sans" panose="020B0606030504020204" pitchFamily="34" charset="0"/>
            </a:endParaRPr>
          </a:p>
          <a:p>
            <a:r>
              <a:rPr lang="en-CA" altLang="en-US">
                <a:solidFill>
                  <a:srgbClr val="1C3640"/>
                </a:solidFill>
                <a:latin typeface="Open Sans" panose="020B0606030504020204" pitchFamily="34" charset="0"/>
              </a:rPr>
              <a:t>People should be aware of AGS outside of the establish lone star tick range***</a:t>
            </a:r>
            <a:endParaRPr lang="en-CA" altLang="en-US"/>
          </a:p>
        </p:txBody>
      </p:sp>
      <p:sp>
        <p:nvSpPr>
          <p:cNvPr id="27652" name="Slide Number Placeholder 3">
            <a:extLst>
              <a:ext uri="{FF2B5EF4-FFF2-40B4-BE49-F238E27FC236}">
                <a16:creationId xmlns:a16="http://schemas.microsoft.com/office/drawing/2014/main" id="{5D7FA786-DA83-4DC8-E318-CA873466655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8E18582-4B9E-4B90-A2F3-6720FC0585C6}"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40D42F13-2EF2-91F8-316C-596095B6FB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5C2EC1C4-7B61-960A-B964-E6DBC6D2C5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Mexico has reported cases in all five southern regions: Chiapas (169 outbreaks), Campeche (31), Quintana Roo (4), Tabasco(42), and Yucatan(1)</a:t>
            </a:r>
          </a:p>
          <a:p>
            <a:endParaRPr lang="en-CA" altLang="en-US"/>
          </a:p>
          <a:p>
            <a:r>
              <a:rPr lang="en-CA" altLang="en-US"/>
              <a:t>Cases in animals continue increasing, although copeg maps not updated anymore</a:t>
            </a:r>
          </a:p>
          <a:p>
            <a:endParaRPr lang="en-CA" altLang="en-US"/>
          </a:p>
          <a:p>
            <a:endParaRPr lang="en-CA" altLang="en-US"/>
          </a:p>
          <a:p>
            <a:r>
              <a:rPr lang="en-CA" altLang="en-US"/>
              <a:t>Since the last update Belize and El Salvador have also reported their first cases of the NSW</a:t>
            </a:r>
          </a:p>
          <a:p>
            <a:endParaRPr lang="en-CA" altLang="en-US"/>
          </a:p>
        </p:txBody>
      </p:sp>
      <p:sp>
        <p:nvSpPr>
          <p:cNvPr id="29700" name="Slide Number Placeholder 3">
            <a:extLst>
              <a:ext uri="{FF2B5EF4-FFF2-40B4-BE49-F238E27FC236}">
                <a16:creationId xmlns:a16="http://schemas.microsoft.com/office/drawing/2014/main" id="{F82BFF8F-56F4-CAA7-9D10-BF99FE43333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5B9AF8F-B76D-4704-B535-0BA1D4798A7F}"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otes Placeholder 1">
            <a:extLst>
              <a:ext uri="{FF2B5EF4-FFF2-40B4-BE49-F238E27FC236}">
                <a16:creationId xmlns:a16="http://schemas.microsoft.com/office/drawing/2014/main" id="{F0A25F9B-BEB6-0580-3EB0-69973F8964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In 2025, between epidemiological week (EW) 1 and EW 4, there were 3,765 confirmed Oropouche cases reported the Americas Region. Confirmed cases were reported in six countries in the Americas Region: Brazil1 (n= 3,678 cases), Canada (n= 1 imported case), Cuba (n= 4 cases), Guyana (n= 1 case), Panama2 (n= 79 cases), and Peru (n= 2 cases)</a:t>
            </a:r>
          </a:p>
          <a:p>
            <a:endParaRPr lang="en-CA" altLang="en-US"/>
          </a:p>
          <a:p>
            <a:r>
              <a:rPr lang="en-CA" altLang="en-US"/>
              <a:t>2024 in Brazil, there were five confirmed cases of vertical transmission (four fetal deaths and one case of congenital anomaly) and further investigation of fetal deaths, f miscarriages, and congenital </a:t>
            </a:r>
          </a:p>
          <a:p>
            <a:endParaRPr lang="en-CA" altLang="en-US"/>
          </a:p>
          <a:p>
            <a:r>
              <a:rPr lang="en-CA" altLang="en-US">
                <a:solidFill>
                  <a:srgbClr val="000000"/>
                </a:solidFill>
                <a:latin typeface="Nunito" pitchFamily="2" charset="0"/>
              </a:rPr>
              <a:t>Study evaluated the competence of US vectors, including </a:t>
            </a:r>
            <a:r>
              <a:rPr lang="en-CA" altLang="en-US" i="1">
                <a:solidFill>
                  <a:srgbClr val="000000"/>
                </a:solidFill>
                <a:latin typeface="Nunito" pitchFamily="2" charset="0"/>
              </a:rPr>
              <a:t>Aedes albopictus</a:t>
            </a:r>
            <a:r>
              <a:rPr lang="en-CA" altLang="en-US">
                <a:solidFill>
                  <a:srgbClr val="000000"/>
                </a:solidFill>
                <a:latin typeface="Nunito" pitchFamily="2" charset="0"/>
              </a:rPr>
              <a:t>, </a:t>
            </a:r>
            <a:r>
              <a:rPr lang="en-CA" altLang="en-US" i="1">
                <a:solidFill>
                  <a:srgbClr val="000000"/>
                </a:solidFill>
                <a:latin typeface="Nunito" pitchFamily="2" charset="0"/>
              </a:rPr>
              <a:t>Culex quinquefasciatus</a:t>
            </a:r>
            <a:r>
              <a:rPr lang="en-CA" altLang="en-US">
                <a:solidFill>
                  <a:srgbClr val="000000"/>
                </a:solidFill>
                <a:latin typeface="Nunito" pitchFamily="2" charset="0"/>
              </a:rPr>
              <a:t>, </a:t>
            </a:r>
            <a:r>
              <a:rPr lang="en-CA" altLang="en-US" i="1">
                <a:solidFill>
                  <a:srgbClr val="000000"/>
                </a:solidFill>
                <a:latin typeface="Nunito" pitchFamily="2" charset="0"/>
              </a:rPr>
              <a:t>Culex pipiens</a:t>
            </a:r>
            <a:r>
              <a:rPr lang="en-CA" altLang="en-US">
                <a:solidFill>
                  <a:srgbClr val="000000"/>
                </a:solidFill>
                <a:latin typeface="Nunito" pitchFamily="2" charset="0"/>
              </a:rPr>
              <a:t>, and </a:t>
            </a:r>
            <a:r>
              <a:rPr lang="en-CA" altLang="en-US" i="1">
                <a:solidFill>
                  <a:srgbClr val="000000"/>
                </a:solidFill>
                <a:latin typeface="Nunito" pitchFamily="2" charset="0"/>
              </a:rPr>
              <a:t>Anopheles quadrimaculatus</a:t>
            </a:r>
            <a:r>
              <a:rPr lang="en-CA" altLang="en-US">
                <a:solidFill>
                  <a:srgbClr val="000000"/>
                </a:solidFill>
                <a:latin typeface="Nunito" pitchFamily="2" charset="0"/>
              </a:rPr>
              <a:t> mosquitoes. Results with historic and recent isolates suggest transmission potential for those species is low.  - However other news reports and one journal article from Cuba from 2024 have suggested that its primarily being spread on the island by Culex Quinquefasicatus </a:t>
            </a:r>
            <a:endParaRPr lang="en-CA"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57746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14E30416-03C7-D6F8-C9B6-AEA9A49BFC7E}"/>
              </a:ext>
            </a:extLst>
          </p:cNvPr>
          <p:cNvSpPr>
            <a:spLocks noGrp="1"/>
          </p:cNvSpPr>
          <p:nvPr>
            <p:ph type="sldNum" sz="quarter" idx="10"/>
          </p:nvPr>
        </p:nvSpPr>
        <p:spPr/>
        <p:txBody>
          <a:bodyPr/>
          <a:lstStyle>
            <a:lvl1pPr>
              <a:defRPr/>
            </a:lvl1pPr>
          </a:lstStyle>
          <a:p>
            <a:pPr>
              <a:defRPr/>
            </a:pPr>
            <a:fld id="{651CF349-32BC-4255-BFF5-0464A9CC9AF1}" type="slidenum">
              <a:rPr lang="en-US" altLang="en-US"/>
              <a:pPr>
                <a:defRPr/>
              </a:pPr>
              <a:t>‹#›</a:t>
            </a:fld>
            <a:endParaRPr lang="en-US" altLang="en-US"/>
          </a:p>
        </p:txBody>
      </p:sp>
    </p:spTree>
    <p:extLst>
      <p:ext uri="{BB962C8B-B14F-4D97-AF65-F5344CB8AC3E}">
        <p14:creationId xmlns:p14="http://schemas.microsoft.com/office/powerpoint/2010/main" val="2831463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00CABE26-7E79-E55D-69CB-FB8365AFE95A}"/>
              </a:ext>
            </a:extLst>
          </p:cNvPr>
          <p:cNvSpPr>
            <a:spLocks noGrp="1"/>
          </p:cNvSpPr>
          <p:nvPr>
            <p:ph type="sldNum" sz="quarter" idx="10"/>
          </p:nvPr>
        </p:nvSpPr>
        <p:spPr/>
        <p:txBody>
          <a:bodyPr/>
          <a:lstStyle>
            <a:lvl1pPr>
              <a:defRPr/>
            </a:lvl1pPr>
          </a:lstStyle>
          <a:p>
            <a:pPr>
              <a:defRPr/>
            </a:pPr>
            <a:fld id="{9CE63F1E-888D-468B-B838-F378B527AD85}" type="slidenum">
              <a:rPr lang="en-US" altLang="en-US"/>
              <a:pPr>
                <a:defRPr/>
              </a:pPr>
              <a:t>‹#›</a:t>
            </a:fld>
            <a:endParaRPr lang="en-US" altLang="en-US"/>
          </a:p>
        </p:txBody>
      </p:sp>
    </p:spTree>
    <p:extLst>
      <p:ext uri="{BB962C8B-B14F-4D97-AF65-F5344CB8AC3E}">
        <p14:creationId xmlns:p14="http://schemas.microsoft.com/office/powerpoint/2010/main" val="178433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516553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a:extLst>
              <a:ext uri="{FF2B5EF4-FFF2-40B4-BE49-F238E27FC236}">
                <a16:creationId xmlns:a16="http://schemas.microsoft.com/office/drawing/2014/main" id="{480E5EAA-5E1F-1317-0820-F49BB243684F}"/>
              </a:ext>
            </a:extLst>
          </p:cNvPr>
          <p:cNvSpPr>
            <a:spLocks noGrp="1"/>
          </p:cNvSpPr>
          <p:nvPr>
            <p:ph type="sldNum" sz="quarter" idx="10"/>
          </p:nvPr>
        </p:nvSpPr>
        <p:spPr/>
        <p:txBody>
          <a:bodyPr/>
          <a:lstStyle>
            <a:lvl1pPr>
              <a:defRPr/>
            </a:lvl1pPr>
          </a:lstStyle>
          <a:p>
            <a:pPr>
              <a:defRPr/>
            </a:pPr>
            <a:fld id="{589C40C2-7A94-424C-9771-F39272A79DD9}" type="slidenum">
              <a:rPr lang="en-US" altLang="en-US"/>
              <a:pPr>
                <a:defRPr/>
              </a:pPr>
              <a:t>‹#›</a:t>
            </a:fld>
            <a:endParaRPr lang="en-US" altLang="en-US"/>
          </a:p>
        </p:txBody>
      </p:sp>
    </p:spTree>
    <p:extLst>
      <p:ext uri="{BB962C8B-B14F-4D97-AF65-F5344CB8AC3E}">
        <p14:creationId xmlns:p14="http://schemas.microsoft.com/office/powerpoint/2010/main" val="3153415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a:extLst>
              <a:ext uri="{FF2B5EF4-FFF2-40B4-BE49-F238E27FC236}">
                <a16:creationId xmlns:a16="http://schemas.microsoft.com/office/drawing/2014/main" id="{50E7BEAD-F7E2-A27C-354C-8B5B529C5F3A}"/>
              </a:ext>
            </a:extLst>
          </p:cNvPr>
          <p:cNvSpPr>
            <a:spLocks noGrp="1"/>
          </p:cNvSpPr>
          <p:nvPr>
            <p:ph type="sldNum" sz="quarter" idx="10"/>
          </p:nvPr>
        </p:nvSpPr>
        <p:spPr/>
        <p:txBody>
          <a:bodyPr/>
          <a:lstStyle>
            <a:lvl1pPr>
              <a:defRPr/>
            </a:lvl1pPr>
          </a:lstStyle>
          <a:p>
            <a:pPr>
              <a:defRPr/>
            </a:pPr>
            <a:fld id="{CD98E67A-15DF-4A5C-B8C0-CCB6B02C4A64}" type="slidenum">
              <a:rPr lang="en-US" altLang="en-US"/>
              <a:pPr>
                <a:defRPr/>
              </a:pPr>
              <a:t>‹#›</a:t>
            </a:fld>
            <a:endParaRPr lang="en-US" altLang="en-US"/>
          </a:p>
        </p:txBody>
      </p:sp>
    </p:spTree>
    <p:extLst>
      <p:ext uri="{BB962C8B-B14F-4D97-AF65-F5344CB8AC3E}">
        <p14:creationId xmlns:p14="http://schemas.microsoft.com/office/powerpoint/2010/main" val="96822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4">
            <a:extLst>
              <a:ext uri="{FF2B5EF4-FFF2-40B4-BE49-F238E27FC236}">
                <a16:creationId xmlns:a16="http://schemas.microsoft.com/office/drawing/2014/main" id="{5C7426B1-A5DE-C567-3243-DE2284668F9A}"/>
              </a:ext>
            </a:extLst>
          </p:cNvPr>
          <p:cNvSpPr>
            <a:spLocks noGrp="1"/>
          </p:cNvSpPr>
          <p:nvPr>
            <p:ph type="sldNum" sz="quarter" idx="14"/>
          </p:nvPr>
        </p:nvSpPr>
        <p:spPr/>
        <p:txBody>
          <a:bodyPr/>
          <a:lstStyle>
            <a:lvl1pPr>
              <a:defRPr/>
            </a:lvl1pPr>
          </a:lstStyle>
          <a:p>
            <a:pPr>
              <a:defRPr/>
            </a:pPr>
            <a:fld id="{590668F6-C837-436A-91CA-1BA1567FCE7A}" type="slidenum">
              <a:rPr lang="en-US" altLang="en-US"/>
              <a:pPr>
                <a:defRPr/>
              </a:pPr>
              <a:t>‹#›</a:t>
            </a:fld>
            <a:endParaRPr lang="en-US" altLang="en-US"/>
          </a:p>
        </p:txBody>
      </p:sp>
    </p:spTree>
    <p:extLst>
      <p:ext uri="{BB962C8B-B14F-4D97-AF65-F5344CB8AC3E}">
        <p14:creationId xmlns:p14="http://schemas.microsoft.com/office/powerpoint/2010/main" val="3522010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3" name="Slide Number Placeholder 4">
            <a:extLst>
              <a:ext uri="{FF2B5EF4-FFF2-40B4-BE49-F238E27FC236}">
                <a16:creationId xmlns:a16="http://schemas.microsoft.com/office/drawing/2014/main" id="{1EFDAED9-62E0-6868-77C2-9F01C34E6A08}"/>
              </a:ext>
            </a:extLst>
          </p:cNvPr>
          <p:cNvSpPr>
            <a:spLocks noGrp="1"/>
          </p:cNvSpPr>
          <p:nvPr>
            <p:ph type="sldNum" sz="quarter" idx="15"/>
          </p:nvPr>
        </p:nvSpPr>
        <p:spPr/>
        <p:txBody>
          <a:bodyPr/>
          <a:lstStyle>
            <a:lvl1pPr>
              <a:defRPr/>
            </a:lvl1pPr>
          </a:lstStyle>
          <a:p>
            <a:pPr>
              <a:defRPr/>
            </a:pPr>
            <a:fld id="{3CEC82CE-925C-4987-A85C-5163FB01F0F0}" type="slidenum">
              <a:rPr lang="en-US" altLang="en-US"/>
              <a:pPr>
                <a:defRPr/>
              </a:pPr>
              <a:t>‹#›</a:t>
            </a:fld>
            <a:endParaRPr lang="en-US" altLang="en-US"/>
          </a:p>
        </p:txBody>
      </p:sp>
    </p:spTree>
    <p:extLst>
      <p:ext uri="{BB962C8B-B14F-4D97-AF65-F5344CB8AC3E}">
        <p14:creationId xmlns:p14="http://schemas.microsoft.com/office/powerpoint/2010/main" val="691787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78C46048-7651-9F16-8FAC-8EFE5B139A3D}"/>
              </a:ext>
            </a:extLst>
          </p:cNvPr>
          <p:cNvSpPr>
            <a:spLocks noGrp="1"/>
          </p:cNvSpPr>
          <p:nvPr>
            <p:ph type="sldNum" sz="quarter" idx="10"/>
          </p:nvPr>
        </p:nvSpPr>
        <p:spPr/>
        <p:txBody>
          <a:bodyPr/>
          <a:lstStyle>
            <a:lvl1pPr>
              <a:defRPr/>
            </a:lvl1pPr>
          </a:lstStyle>
          <a:p>
            <a:pPr>
              <a:defRPr/>
            </a:pPr>
            <a:fld id="{8E88BEFF-8846-4AAD-96B0-62C7819C1D93}" type="slidenum">
              <a:rPr lang="en-US" altLang="en-US"/>
              <a:pPr>
                <a:defRPr/>
              </a:pPr>
              <a:t>‹#›</a:t>
            </a:fld>
            <a:endParaRPr lang="en-US" altLang="en-US"/>
          </a:p>
        </p:txBody>
      </p:sp>
    </p:spTree>
    <p:extLst>
      <p:ext uri="{BB962C8B-B14F-4D97-AF65-F5344CB8AC3E}">
        <p14:creationId xmlns:p14="http://schemas.microsoft.com/office/powerpoint/2010/main" val="1617996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a:extLst>
              <a:ext uri="{FF2B5EF4-FFF2-40B4-BE49-F238E27FC236}">
                <a16:creationId xmlns:a16="http://schemas.microsoft.com/office/drawing/2014/main" id="{B4C3CFAD-F0D2-E0AA-37CD-64AF5F3A3CA3}"/>
              </a:ext>
            </a:extLst>
          </p:cNvPr>
          <p:cNvSpPr>
            <a:spLocks noGrp="1"/>
          </p:cNvSpPr>
          <p:nvPr>
            <p:ph type="sldNum" sz="quarter" idx="10"/>
          </p:nvPr>
        </p:nvSpPr>
        <p:spPr/>
        <p:txBody>
          <a:bodyPr/>
          <a:lstStyle>
            <a:lvl1pPr>
              <a:defRPr/>
            </a:lvl1pPr>
          </a:lstStyle>
          <a:p>
            <a:pPr>
              <a:defRPr/>
            </a:pPr>
            <a:fld id="{C94B8F49-8641-4B51-A733-C826119B25E3}" type="slidenum">
              <a:rPr lang="en-US" altLang="en-US"/>
              <a:pPr>
                <a:defRPr/>
              </a:pPr>
              <a:t>‹#›</a:t>
            </a:fld>
            <a:endParaRPr lang="en-US" altLang="en-US"/>
          </a:p>
        </p:txBody>
      </p:sp>
    </p:spTree>
    <p:extLst>
      <p:ext uri="{BB962C8B-B14F-4D97-AF65-F5344CB8AC3E}">
        <p14:creationId xmlns:p14="http://schemas.microsoft.com/office/powerpoint/2010/main" val="2302846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a:extLst>
              <a:ext uri="{FF2B5EF4-FFF2-40B4-BE49-F238E27FC236}">
                <a16:creationId xmlns:a16="http://schemas.microsoft.com/office/drawing/2014/main" id="{DBFF31A4-A42A-103D-D7E9-C35E4F903CDE}"/>
              </a:ext>
            </a:extLst>
          </p:cNvPr>
          <p:cNvSpPr>
            <a:spLocks noGrp="1"/>
          </p:cNvSpPr>
          <p:nvPr>
            <p:ph type="sldNum" sz="quarter" idx="10"/>
          </p:nvPr>
        </p:nvSpPr>
        <p:spPr/>
        <p:txBody>
          <a:bodyPr/>
          <a:lstStyle>
            <a:lvl1pPr>
              <a:defRPr/>
            </a:lvl1pPr>
          </a:lstStyle>
          <a:p>
            <a:pPr>
              <a:defRPr/>
            </a:pPr>
            <a:fld id="{26437CB6-981D-4A66-A251-1EC6E5FFD298}" type="slidenum">
              <a:rPr lang="en-US" altLang="en-US"/>
              <a:pPr>
                <a:defRPr/>
              </a:pPr>
              <a:t>‹#›</a:t>
            </a:fld>
            <a:endParaRPr lang="en-US" altLang="en-US"/>
          </a:p>
        </p:txBody>
      </p:sp>
    </p:spTree>
    <p:extLst>
      <p:ext uri="{BB962C8B-B14F-4D97-AF65-F5344CB8AC3E}">
        <p14:creationId xmlns:p14="http://schemas.microsoft.com/office/powerpoint/2010/main" val="626940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97191DC-108B-F062-3ABD-9A138BF35BAE}"/>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56BB6B8-5CF4-C4DF-E2FA-4FF9A2E01C30}"/>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43D0AC4-8157-0EDD-48EE-2B832153D1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C41981C-33DC-4F67-AE3F-890F8ABB2090}" type="datetime1">
              <a:rPr lang="en-US"/>
              <a:pPr>
                <a:defRPr/>
              </a:pPr>
              <a:t>3/31/2025</a:t>
            </a:fld>
            <a:endParaRPr lang="en-US"/>
          </a:p>
        </p:txBody>
      </p:sp>
      <p:sp>
        <p:nvSpPr>
          <p:cNvPr id="5" name="Footer Placeholder 4">
            <a:extLst>
              <a:ext uri="{FF2B5EF4-FFF2-40B4-BE49-F238E27FC236}">
                <a16:creationId xmlns:a16="http://schemas.microsoft.com/office/drawing/2014/main" id="{294DF336-0E54-C037-15A1-FE2472E391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1A90421A-8018-52B4-2417-11A206384570}"/>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0A2D6E4-30EF-4252-83BD-D670973BC10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641" r:id="rId1"/>
    <p:sldLayoutId id="2147484642" r:id="rId2"/>
    <p:sldLayoutId id="2147484643" r:id="rId3"/>
    <p:sldLayoutId id="2147484644" r:id="rId4"/>
    <p:sldLayoutId id="2147484645" r:id="rId5"/>
    <p:sldLayoutId id="2147484646" r:id="rId6"/>
    <p:sldLayoutId id="2147484647" r:id="rId7"/>
    <p:sldLayoutId id="2147484648" r:id="rId8"/>
    <p:sldLayoutId id="2147484649" r:id="rId9"/>
    <p:sldLayoutId id="2147484650" r:id="rId10"/>
    <p:sldLayoutId id="2147484651"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cdc.gov/han/2025/han00523.html?ACSTrackingID=USCDC_486-DM145733&amp;ACSTrackingLabel=HAN%20523%20-%20Health%20Advisory%20(General%20Public)&amp;deliveryName=USCDC_486-DM145733" TargetMode="External"/><Relationship Id="rId3" Type="http://schemas.openxmlformats.org/officeDocument/2006/relationships/hyperlink" Target="https://www.paho.org/en/documents/dengue-epidemiological-situation-region-americas-epidemiological-week-09-2025" TargetMode="External"/><Relationship Id="rId7" Type="http://schemas.openxmlformats.org/officeDocument/2006/relationships/hyperlink" Target="https://tuoitrenews.vn/news/society/20250226/ho-chi-minh-city-warns-of-early-dengue-outbreak-as-cases-surge/84832.html"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hyperlink" Target="https://mediaindonesia.com/megapolitan/749999/kasus-dbd-meningkat-pramono-minta-dinas-kesehatan-dki-lakukan-pendataan" TargetMode="External"/><Relationship Id="rId11" Type="http://schemas.openxmlformats.org/officeDocument/2006/relationships/image" Target="../media/image16.png"/><Relationship Id="rId5" Type="http://schemas.openxmlformats.org/officeDocument/2006/relationships/hyperlink" Target="https://tribune.net.ph/2025/03/14/iloilo-reports-over-900-dengue-cases-7-deaths" TargetMode="External"/><Relationship Id="rId10" Type="http://schemas.openxmlformats.org/officeDocument/2006/relationships/image" Target="../media/image15.png"/><Relationship Id="rId4" Type="http://schemas.openxmlformats.org/officeDocument/2006/relationships/hyperlink" Target="https://unb.com.bd/category/Bangladesh/26-more-dengue-cases-reported-in-24hrs/155092" TargetMode="External"/><Relationship Id="rId9" Type="http://schemas.openxmlformats.org/officeDocument/2006/relationships/hyperlink" Target="https://worldhealthorg.shinyapps.io/dengue_globa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health.nsw.gov.au/news/Pages/20250314_01.aspx"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hyperlink" Target="https://www.swinehealth.org/wp-content/uploads/2024/09/shic-factsheet-JEV-June2024.pdf" TargetMode="External"/><Relationship Id="rId4" Type="http://schemas.openxmlformats.org/officeDocument/2006/relationships/hyperlink" Target="https://www.daf.qld.gov.au/news-media/news/japanese-encephalitis-pigs#:~:text=JEV%20is%20a%20zoonotic%20disease,in%20Queensland%20since%20July%202022."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ahis.woah.org/#/in-review/5996"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hyperlink" Target="https://www.thip.media/news/namibia-implements-strict-measures-to-combat-lumpy-skin-disease-outbreak/103485/"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academic.oup.com/jtm/advance-article/doi/10.1093/jtm/taaf018/8046862#google_vignette" TargetMode="External"/><Relationship Id="rId13" Type="http://schemas.openxmlformats.org/officeDocument/2006/relationships/hyperlink" Target="https://www.mdpi.com/2306-7381/12/2/113" TargetMode="External"/><Relationship Id="rId3" Type="http://schemas.openxmlformats.org/officeDocument/2006/relationships/hyperlink" Target="https://www.sciencedirect.com/science/article/pii/S2352771424002738" TargetMode="External"/><Relationship Id="rId7" Type="http://schemas.openxmlformats.org/officeDocument/2006/relationships/hyperlink" Target="https://avmajournals.avma.org/view/journals/ajvr/86/3/ajvr.24.11.0368.xml" TargetMode="External"/><Relationship Id="rId12" Type="http://schemas.openxmlformats.org/officeDocument/2006/relationships/hyperlink" Target="https://www.ecdc.europa.eu/en/chikungunya-monthly"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hyperlink" Target="https://wwwnc.cdc.gov/eid/article/31/4/24-1574_article" TargetMode="External"/><Relationship Id="rId11" Type="http://schemas.openxmlformats.org/officeDocument/2006/relationships/hyperlink" Target="https://www.nature.com/articles/s42003-025-07543-9" TargetMode="External"/><Relationship Id="rId5" Type="http://schemas.openxmlformats.org/officeDocument/2006/relationships/hyperlink" Target="https://www.sciencedirect.com/science/article/abs/pii/S2405939024001370" TargetMode="External"/><Relationship Id="rId10" Type="http://schemas.openxmlformats.org/officeDocument/2006/relationships/hyperlink" Target="https://pubmed.ncbi.nlm.nih.gov/39973930/" TargetMode="External"/><Relationship Id="rId4" Type="http://schemas.openxmlformats.org/officeDocument/2006/relationships/hyperlink" Target="https://www.frontiersin.org/journals/virology/articles/10.3389/fviro.2024.1448192/full" TargetMode="External"/><Relationship Id="rId9" Type="http://schemas.openxmlformats.org/officeDocument/2006/relationships/hyperlink" Target="https://wwwnc.cdc.gov/eid/article/31/1/24-0915_article" TargetMode="External"/><Relationship Id="rId14" Type="http://schemas.openxmlformats.org/officeDocument/2006/relationships/hyperlink" Target="https://www.sciencedirect.com/science/article/abs/pii/S0301479725001057"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nejm.org/doi/full/10.1056/NEJMc2410853" TargetMode="External"/><Relationship Id="rId13" Type="http://schemas.openxmlformats.org/officeDocument/2006/relationships/hyperlink" Target="https://www.cdc.gov/mmwr/volumes/73/wr/mm735152a1.htm?s_cid=mm735152a1_w" TargetMode="External"/><Relationship Id="rId3" Type="http://schemas.openxmlformats.org/officeDocument/2006/relationships/hyperlink" Target="https://link.springer.com/article/10.1007/s00705-025-06233-5" TargetMode="External"/><Relationship Id="rId7" Type="http://schemas.openxmlformats.org/officeDocument/2006/relationships/hyperlink" Target="https://pubmed.ncbi.nlm.nih.gov/39848015/" TargetMode="External"/><Relationship Id="rId12" Type="http://schemas.openxmlformats.org/officeDocument/2006/relationships/hyperlink" Target="https://www.liebertpub.com/doi/abs/10.1089/vbz.2024.0008#utm_source=ETOC&amp;utm_medium=email&amp;utm_campaign=vbz"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https://academic.oup.com/eurpub/article/35/Supplement_1/i6/7951903?login=false" TargetMode="External"/><Relationship Id="rId11" Type="http://schemas.openxmlformats.org/officeDocument/2006/relationships/hyperlink" Target="https://www.tandfonline.com/doi/full/10.1080/22221751.2024.2447610" TargetMode="External"/><Relationship Id="rId5" Type="http://schemas.openxmlformats.org/officeDocument/2006/relationships/hyperlink" Target="https://www.eurosurveillance.org/content/10.2807/1560-7917.ES.2025.30.2.2400203" TargetMode="External"/><Relationship Id="rId10" Type="http://schemas.openxmlformats.org/officeDocument/2006/relationships/hyperlink" Target="https://wwwnc.cdc.gov/eid/article/31/2/24-1249_article" TargetMode="External"/><Relationship Id="rId4" Type="http://schemas.openxmlformats.org/officeDocument/2006/relationships/hyperlink" Target="https://tdtmvjournal.biomedcentral.com/articles/10.1186/s40794-024-00236-x" TargetMode="External"/><Relationship Id="rId9" Type="http://schemas.openxmlformats.org/officeDocument/2006/relationships/hyperlink" Target="https://journals.plos.org/plosone/article?id=10.1371/journal.pone.0312182"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empres-i.apps.fao.org/epidemiology"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rijksoverheid.nl/actueel/nieuws/2024/10/11/blauwtongvirus-serotype-12-vastgesteld-op-twee-bedrijven" TargetMode="External"/><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wahis.woah.org/#/in-review/6262" TargetMode="External"/><Relationship Id="rId5" Type="http://schemas.openxmlformats.org/officeDocument/2006/relationships/hyperlink" Target="https://wahis.woah.org/#/in-review/6254" TargetMode="External"/><Relationship Id="rId4" Type="http://schemas.openxmlformats.org/officeDocument/2006/relationships/hyperlink" Target="https://www.nvwa.nl/onderwerpen/blauwtong/documenten/dier/dierziekten/overige-dierziekten/publicaties/index"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bbc.com/news/articles/cg7zkvve9jgo" TargetMode="External"/><Relationship Id="rId7" Type="http://schemas.openxmlformats.org/officeDocument/2006/relationships/hyperlink" Target="https://www.animalhealthsurveillance.agriculture.gov.ie/currentnews/schmallenbergdisease.html"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hyperlink" Target="https://www.nadis.org.uk/disease-a-z/cattle/schmallenberg-virus-sbv/" TargetMode="External"/><Relationship Id="rId4" Type="http://schemas.openxmlformats.org/officeDocument/2006/relationships/hyperlink" Target="https://www.agriland.ie/farming-news/22-cases-of-schmallenberg-virus-recorded-in-2024-daf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veterinaryresearch.biomedcentral.com/articles/10.1186/s13567-024-01389-5"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https://www.k-state.edu/news/articles/2025/01/KSVDL-urges-cattle-producers-asian-longhorned-tick-Theileria-orientalis-Ikeda.html"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hyperlink" Target="https://scwds.shinyapps.io/haemaphysalis/" TargetMode="Externa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s://wwwnc.cdc.gov/eid/article/31/4/24-1265_article"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s://wwwnc.cdc.gov/eid/article/31/4/24-0577_article"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copeg.org/" TargetMode="External"/><Relationship Id="rId3" Type="http://schemas.openxmlformats.org/officeDocument/2006/relationships/hyperlink" Target="https://www.aphis.usda.gov/livestock-poultry-disease/cattle/ticks/screwworm/outbreak-central-america" TargetMode="External"/><Relationship Id="rId7" Type="http://schemas.openxmlformats.org/officeDocument/2006/relationships/hyperlink" Target="https://amandala.com.bz/news/authorities-fear-worsening-screwworm-situation-due-to-trump-policies/"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s://www.elheraldo.hn/honduras/registran-primer-caso-infectado-gusano-barrenador-olancho-CO23963652" TargetMode="External"/><Relationship Id="rId5" Type="http://schemas.openxmlformats.org/officeDocument/2006/relationships/hyperlink" Target="https://www.laprensani.com/2025/02/13/economia/3435116-gusano-barrenador-infecta-a-30-nicaraguenses-mientras-avanza-su-propagacion-en-las-fincas" TargetMode="External"/><Relationship Id="rId10" Type="http://schemas.openxmlformats.org/officeDocument/2006/relationships/image" Target="../media/image12.png"/><Relationship Id="rId4" Type="http://schemas.openxmlformats.org/officeDocument/2006/relationships/hyperlink" Target="https://www.yucatan.com.mx/mexico/2025/03/11/mas-casos-humanos-del-gusano-barrenador-devorador-de-hombres-en-mexico.html#goog_rewarded" TargetMode="External"/><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hyperlink" Target="https://outbreaknewstoday.substack.com/p/panama-reports-first-oropouche-fever" TargetMode="External"/><Relationship Id="rId3" Type="http://schemas.openxmlformats.org/officeDocument/2006/relationships/hyperlink" Target="https://www.paho.org/sites/default/files/2025-02/2025-feb-10-epi-update-oropoucheeng-final_0.pdf" TargetMode="External"/><Relationship Id="rId7" Type="http://schemas.openxmlformats.org/officeDocument/2006/relationships/hyperlink" Target="https://d-cuba.com/actualidad/dengue-y-oropouche-avanzan-en-cuba-mas-de-2-400#google_vignette"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hyperlink" Target="https://www.ncbi.nlm.nih.gov/pmc/articles/PMC5417190/" TargetMode="External"/><Relationship Id="rId4" Type="http://schemas.openxmlformats.org/officeDocument/2006/relationships/image" Target="../media/image13.png"/><Relationship Id="rId9" Type="http://schemas.openxmlformats.org/officeDocument/2006/relationships/hyperlink" Target="https://wwwnc.cdc.gov/eid/article/31/3/24-1886_articl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F5602AF-0A7B-CA13-6225-BABC351E877B}"/>
              </a:ext>
            </a:extLst>
          </p:cNvPr>
          <p:cNvSpPr>
            <a:spLocks noGrp="1"/>
          </p:cNvSpPr>
          <p:nvPr>
            <p:ph type="ctrTitle"/>
          </p:nvPr>
        </p:nvSpPr>
        <p:spPr/>
        <p:txBody>
          <a:bodyPr rtlCol="0">
            <a:noAutofit/>
          </a:bodyPr>
          <a:lstStyle/>
          <a:p>
            <a:pPr eaLnBrk="1" fontAlgn="auto" hangingPunct="1">
              <a:spcAft>
                <a:spcPts val="0"/>
              </a:spcAft>
              <a:defRPr/>
            </a:pPr>
            <a:r>
              <a:rPr lang="fr-FR" sz="2800" dirty="0" err="1"/>
              <a:t>Community</a:t>
            </a:r>
            <a:r>
              <a:rPr lang="fr-FR" sz="2800" dirty="0"/>
              <a:t> for </a:t>
            </a:r>
            <a:r>
              <a:rPr lang="fr-FR" sz="2800" dirty="0" err="1"/>
              <a:t>Emerging</a:t>
            </a:r>
            <a:r>
              <a:rPr lang="fr-FR" sz="2800" dirty="0"/>
              <a:t> and </a:t>
            </a:r>
            <a:r>
              <a:rPr lang="fr-FR" sz="2800" dirty="0" err="1"/>
              <a:t>Zoonotic</a:t>
            </a:r>
            <a:r>
              <a:rPr lang="fr-FR" sz="2800" dirty="0"/>
              <a:t> </a:t>
            </a:r>
            <a:r>
              <a:rPr lang="fr-FR" sz="2800" dirty="0" err="1"/>
              <a:t>Diseases</a:t>
            </a:r>
            <a:br>
              <a:rPr lang="fr-FR" sz="2800" dirty="0"/>
            </a:br>
            <a:r>
              <a:rPr lang="fr-FR" sz="2000" i="1" dirty="0" err="1"/>
              <a:t>Identifying</a:t>
            </a:r>
            <a:r>
              <a:rPr lang="fr-FR" sz="2000" i="1" dirty="0"/>
              <a:t> </a:t>
            </a:r>
            <a:r>
              <a:rPr lang="fr-FR" sz="2000" i="1" dirty="0" err="1"/>
              <a:t>emerging</a:t>
            </a:r>
            <a:r>
              <a:rPr lang="fr-FR" sz="2000" i="1" dirty="0"/>
              <a:t> </a:t>
            </a:r>
            <a:r>
              <a:rPr lang="fr-FR" sz="2000" i="1" dirty="0" err="1"/>
              <a:t>risks</a:t>
            </a:r>
            <a:r>
              <a:rPr lang="fr-FR" sz="2000" i="1" dirty="0"/>
              <a:t> </a:t>
            </a:r>
            <a:r>
              <a:rPr lang="fr-FR" sz="2000" i="1" dirty="0" err="1"/>
              <a:t>through</a:t>
            </a:r>
            <a:r>
              <a:rPr lang="fr-FR" sz="2000" i="1" dirty="0"/>
              <a:t> collective intelligence</a:t>
            </a:r>
            <a:endParaRPr lang="en-CA" sz="2000" i="1" dirty="0"/>
          </a:p>
        </p:txBody>
      </p:sp>
      <p:sp>
        <p:nvSpPr>
          <p:cNvPr id="14339" name="Subtitle 1">
            <a:extLst>
              <a:ext uri="{FF2B5EF4-FFF2-40B4-BE49-F238E27FC236}">
                <a16:creationId xmlns:a16="http://schemas.microsoft.com/office/drawing/2014/main" id="{F023E3B3-24B5-6F1B-987A-4D98938A9BBC}"/>
              </a:ext>
            </a:extLst>
          </p:cNvPr>
          <p:cNvSpPr>
            <a:spLocks noGrp="1"/>
          </p:cNvSpPr>
          <p:nvPr>
            <p:ph type="subTitle" idx="1"/>
          </p:nvPr>
        </p:nvSpPr>
        <p:spPr>
          <a:xfrm>
            <a:off x="3048000" y="3101975"/>
            <a:ext cx="9144000" cy="1123950"/>
          </a:xfrm>
        </p:spPr>
        <p:txBody>
          <a:bodyPr/>
          <a:lstStyle/>
          <a:p>
            <a:pPr eaLnBrk="1" hangingPunct="1"/>
            <a:r>
              <a:rPr lang="en-CA" altLang="en-US" dirty="0"/>
              <a:t>CEZD – CAHSS Vector Network Update</a:t>
            </a:r>
          </a:p>
          <a:p>
            <a:pPr eaLnBrk="1" hangingPunct="1"/>
            <a:r>
              <a:rPr lang="en-CA" altLang="en-US" dirty="0"/>
              <a:t>24 March 2025</a:t>
            </a:r>
          </a:p>
        </p:txBody>
      </p:sp>
      <p:sp>
        <p:nvSpPr>
          <p:cNvPr id="14340" name="Slide Number Placeholder 3">
            <a:extLst>
              <a:ext uri="{FF2B5EF4-FFF2-40B4-BE49-F238E27FC236}">
                <a16:creationId xmlns:a16="http://schemas.microsoft.com/office/drawing/2014/main" id="{715D1162-4BD3-522E-45E5-0E351373283E}"/>
              </a:ext>
            </a:extLst>
          </p:cNvPr>
          <p:cNvSpPr>
            <a:spLocks noGrp="1"/>
          </p:cNvSpPr>
          <p:nvPr>
            <p:ph type="sldNum" sz="quarter" idx="4"/>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eaLnBrk="0" hangingPunct="0">
              <a:lnSpc>
                <a:spcPct val="100000"/>
              </a:lnSpc>
              <a:spcBef>
                <a:spcPct val="0"/>
              </a:spcBef>
              <a:buFontTx/>
              <a:buNone/>
            </a:pPr>
            <a:fld id="{998BFED1-E066-41AD-9751-14329390B388}" type="slidenum">
              <a:rPr lang="en-US" altLang="en-US" sz="1200" smtClean="0">
                <a:solidFill>
                  <a:srgbClr val="898989"/>
                </a:solidFill>
              </a:rPr>
              <a:pPr algn="l" eaLnBrk="0" hangingPunct="0">
                <a:lnSpc>
                  <a:spcPct val="100000"/>
                </a:lnSpc>
                <a:spcBef>
                  <a:spcPct val="0"/>
                </a:spcBef>
                <a:buFontTx/>
                <a:buNone/>
              </a:pPr>
              <a:t>1</a:t>
            </a:fld>
            <a:endParaRPr lang="en-US" altLang="en-US" sz="1200">
              <a:solidFill>
                <a:srgbClr val="898989"/>
              </a:solidFill>
            </a:endParaRPr>
          </a:p>
        </p:txBody>
      </p:sp>
      <p:sp>
        <p:nvSpPr>
          <p:cNvPr id="14341" name="TextBox 4">
            <a:extLst>
              <a:ext uri="{FF2B5EF4-FFF2-40B4-BE49-F238E27FC236}">
                <a16:creationId xmlns:a16="http://schemas.microsoft.com/office/drawing/2014/main" id="{BE1BF6C6-D202-9B7D-7E41-8B58A4EDEB26}"/>
              </a:ext>
            </a:extLst>
          </p:cNvPr>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a:t>
            </a:r>
            <a:r>
              <a:rPr lang="en-CA" altLang="en-US" sz="3600">
                <a:solidFill>
                  <a:srgbClr val="FFFFFF"/>
                </a:solidFill>
              </a:rPr>
              <a:t> </a:t>
            </a:r>
            <a:endParaRPr lang="en-US" altLang="en-US" sz="3600">
              <a:solidFill>
                <a:srgbClr val="FFFFFF"/>
              </a:solidFill>
            </a:endParaRPr>
          </a:p>
        </p:txBody>
      </p:sp>
    </p:spTree>
  </p:cSld>
  <p:clrMapOvr>
    <a:masterClrMapping/>
  </p:clrMapOvr>
  <p:transition spd="slow" advTm="2644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D0B7F-3FED-2E7E-9C22-AD9267B745F0}"/>
              </a:ext>
            </a:extLst>
          </p:cNvPr>
          <p:cNvSpPr>
            <a:spLocks noGrp="1"/>
          </p:cNvSpPr>
          <p:nvPr>
            <p:ph type="title"/>
          </p:nvPr>
        </p:nvSpPr>
        <p:spPr>
          <a:xfrm>
            <a:off x="127000" y="-57150"/>
            <a:ext cx="10515600" cy="1325563"/>
          </a:xfrm>
        </p:spPr>
        <p:txBody>
          <a:bodyPr/>
          <a:lstStyle/>
          <a:p>
            <a:pPr>
              <a:defRPr/>
            </a:pPr>
            <a:r>
              <a:rPr lang="en-CA" sz="3200" dirty="0"/>
              <a:t>Dengue</a:t>
            </a:r>
          </a:p>
        </p:txBody>
      </p:sp>
      <p:sp>
        <p:nvSpPr>
          <p:cNvPr id="32771" name="Text Placeholder 2">
            <a:extLst>
              <a:ext uri="{FF2B5EF4-FFF2-40B4-BE49-F238E27FC236}">
                <a16:creationId xmlns:a16="http://schemas.microsoft.com/office/drawing/2014/main" id="{B8AA0EC8-E7D4-138E-27D6-A04B25799C75}"/>
              </a:ext>
            </a:extLst>
          </p:cNvPr>
          <p:cNvSpPr>
            <a:spLocks noGrp="1"/>
          </p:cNvSpPr>
          <p:nvPr>
            <p:ph type="body" sz="quarter" idx="13"/>
          </p:nvPr>
        </p:nvSpPr>
        <p:spPr>
          <a:xfrm>
            <a:off x="431800" y="1052513"/>
            <a:ext cx="5776913" cy="5213350"/>
          </a:xfrm>
        </p:spPr>
        <p:txBody>
          <a:bodyPr/>
          <a:lstStyle/>
          <a:p>
            <a:r>
              <a:rPr lang="en-CA" altLang="en-US"/>
              <a:t>PAHO released an </a:t>
            </a:r>
            <a:r>
              <a:rPr lang="en-CA" altLang="en-US">
                <a:hlinkClick r:id="rId3"/>
              </a:rPr>
              <a:t>epidemiological update</a:t>
            </a:r>
            <a:r>
              <a:rPr lang="en-CA" altLang="en-US"/>
              <a:t> on </a:t>
            </a:r>
            <a:r>
              <a:rPr lang="en-CA" altLang="en-US" b="1"/>
              <a:t>Dengue </a:t>
            </a:r>
            <a:r>
              <a:rPr lang="en-CA" altLang="en-US"/>
              <a:t>in the Americas on March 20, 2025</a:t>
            </a:r>
          </a:p>
          <a:p>
            <a:r>
              <a:rPr lang="en-CA" altLang="en-US"/>
              <a:t>In Asia – </a:t>
            </a:r>
            <a:r>
              <a:rPr lang="en-CA" altLang="en-US">
                <a:hlinkClick r:id="rId4"/>
              </a:rPr>
              <a:t>Bangladesh</a:t>
            </a:r>
            <a:r>
              <a:rPr lang="en-CA" altLang="en-US"/>
              <a:t>, </a:t>
            </a:r>
            <a:r>
              <a:rPr lang="en-CA" altLang="en-US">
                <a:hlinkClick r:id="rId5"/>
              </a:rPr>
              <a:t>Philippines</a:t>
            </a:r>
            <a:r>
              <a:rPr lang="en-CA" altLang="en-US"/>
              <a:t>, </a:t>
            </a:r>
            <a:r>
              <a:rPr lang="en-CA" altLang="en-US">
                <a:hlinkClick r:id="rId6"/>
              </a:rPr>
              <a:t>Indonesia</a:t>
            </a:r>
            <a:r>
              <a:rPr lang="en-CA" altLang="en-US"/>
              <a:t>, and </a:t>
            </a:r>
            <a:r>
              <a:rPr lang="en-CA" altLang="en-US">
                <a:hlinkClick r:id="rId7"/>
              </a:rPr>
              <a:t>Vietnam</a:t>
            </a:r>
            <a:r>
              <a:rPr lang="en-CA" altLang="en-US"/>
              <a:t> have been reporting increasing case counts</a:t>
            </a:r>
          </a:p>
          <a:p>
            <a:endParaRPr lang="en-CA" altLang="en-US"/>
          </a:p>
          <a:p>
            <a:r>
              <a:rPr lang="en-CA" altLang="en-US"/>
              <a:t>CDC </a:t>
            </a:r>
            <a:r>
              <a:rPr lang="en-CA" altLang="en-US">
                <a:hlinkClick r:id="rId8"/>
              </a:rPr>
              <a:t>HAN Alert </a:t>
            </a:r>
            <a:r>
              <a:rPr lang="en-CA" altLang="en-US"/>
              <a:t>– March 2025</a:t>
            </a:r>
          </a:p>
          <a:p>
            <a:endParaRPr lang="en-CA" altLang="en-US">
              <a:hlinkClick r:id="rId9"/>
            </a:endParaRPr>
          </a:p>
          <a:p>
            <a:r>
              <a:rPr lang="en-CA" altLang="en-US">
                <a:hlinkClick r:id="rId9"/>
              </a:rPr>
              <a:t>WHO Dengue Dashboard</a:t>
            </a:r>
            <a:r>
              <a:rPr lang="en-CA" altLang="en-US"/>
              <a:t> – Only up to January 2025</a:t>
            </a:r>
          </a:p>
          <a:p>
            <a:endParaRPr lang="en-CA" altLang="en-US"/>
          </a:p>
        </p:txBody>
      </p:sp>
      <p:sp>
        <p:nvSpPr>
          <p:cNvPr id="32772" name="Slide Number Placeholder 3">
            <a:extLst>
              <a:ext uri="{FF2B5EF4-FFF2-40B4-BE49-F238E27FC236}">
                <a16:creationId xmlns:a16="http://schemas.microsoft.com/office/drawing/2014/main" id="{587A5BC4-405E-9FD2-3E68-746E9F36E9C6}"/>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AB69430-8D0A-4755-9593-0CEB70B215A4}" type="slidenum">
              <a:rPr lang="en-US" altLang="en-US" smtClean="0">
                <a:solidFill>
                  <a:srgbClr val="898989"/>
                </a:solidFill>
              </a:rPr>
              <a:pPr/>
              <a:t>10</a:t>
            </a:fld>
            <a:endParaRPr lang="en-US" altLang="en-US">
              <a:solidFill>
                <a:srgbClr val="898989"/>
              </a:solidFill>
            </a:endParaRPr>
          </a:p>
        </p:txBody>
      </p:sp>
      <p:pic>
        <p:nvPicPr>
          <p:cNvPr id="32773" name="Picture 5">
            <a:extLst>
              <a:ext uri="{FF2B5EF4-FFF2-40B4-BE49-F238E27FC236}">
                <a16:creationId xmlns:a16="http://schemas.microsoft.com/office/drawing/2014/main" id="{B90EB456-4A09-5235-6CA3-55B74F36A585}"/>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208713" y="382588"/>
            <a:ext cx="5551487" cy="27527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69C8262F-A43A-D825-E9F7-7550D67532C6}"/>
              </a:ext>
            </a:extLst>
          </p:cNvPr>
          <p:cNvCxnSpPr/>
          <p:nvPr/>
        </p:nvCxnSpPr>
        <p:spPr>
          <a:xfrm>
            <a:off x="3624263" y="2065338"/>
            <a:ext cx="247173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2775" name="Picture 9">
            <a:extLst>
              <a:ext uri="{FF2B5EF4-FFF2-40B4-BE49-F238E27FC236}">
                <a16:creationId xmlns:a16="http://schemas.microsoft.com/office/drawing/2014/main" id="{7F61BEB4-5426-9718-BD02-2122119241C9}"/>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159500" y="3603625"/>
            <a:ext cx="5600700" cy="27527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2776" name="TextBox 7">
            <a:extLst>
              <a:ext uri="{FF2B5EF4-FFF2-40B4-BE49-F238E27FC236}">
                <a16:creationId xmlns:a16="http://schemas.microsoft.com/office/drawing/2014/main" id="{37FC09FC-E205-DF40-29C0-178950A1CBDC}"/>
              </a:ext>
            </a:extLst>
          </p:cNvPr>
          <p:cNvSpPr txBox="1">
            <a:spLocks noChangeArrowheads="1"/>
          </p:cNvSpPr>
          <p:nvPr/>
        </p:nvSpPr>
        <p:spPr bwMode="auto">
          <a:xfrm>
            <a:off x="6159500" y="6356350"/>
            <a:ext cx="4867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b="1"/>
              <a:t>LSD Signals: May 2019 – March 2025</a:t>
            </a:r>
            <a:endParaRPr lang="en-CA" altLang="en-US" sz="1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7A97F-35AD-B205-4F16-1BE77415FBE7}"/>
              </a:ext>
            </a:extLst>
          </p:cNvPr>
          <p:cNvSpPr>
            <a:spLocks noGrp="1"/>
          </p:cNvSpPr>
          <p:nvPr>
            <p:ph type="title"/>
          </p:nvPr>
        </p:nvSpPr>
        <p:spPr>
          <a:xfrm>
            <a:off x="115888" y="-68263"/>
            <a:ext cx="10515600" cy="1325563"/>
          </a:xfrm>
        </p:spPr>
        <p:txBody>
          <a:bodyPr/>
          <a:lstStyle/>
          <a:p>
            <a:pPr>
              <a:defRPr/>
            </a:pPr>
            <a:r>
              <a:rPr lang="en-CA" sz="3200" dirty="0"/>
              <a:t>Japanese Encephalitis in Australia</a:t>
            </a:r>
          </a:p>
        </p:txBody>
      </p:sp>
      <p:sp>
        <p:nvSpPr>
          <p:cNvPr id="34819" name="Text Placeholder 2">
            <a:extLst>
              <a:ext uri="{FF2B5EF4-FFF2-40B4-BE49-F238E27FC236}">
                <a16:creationId xmlns:a16="http://schemas.microsoft.com/office/drawing/2014/main" id="{91076C13-0033-0D5E-29F4-F7E72FA719A1}"/>
              </a:ext>
            </a:extLst>
          </p:cNvPr>
          <p:cNvSpPr>
            <a:spLocks noGrp="1"/>
          </p:cNvSpPr>
          <p:nvPr>
            <p:ph type="body" sz="quarter" idx="13"/>
          </p:nvPr>
        </p:nvSpPr>
        <p:spPr>
          <a:xfrm>
            <a:off x="223838" y="1020763"/>
            <a:ext cx="7058025" cy="4505325"/>
          </a:xfrm>
        </p:spPr>
        <p:txBody>
          <a:bodyPr/>
          <a:lstStyle/>
          <a:p>
            <a:r>
              <a:rPr lang="en-CA" altLang="en-US"/>
              <a:t>Flavivirus causing encephalitis in humans, neurological disease in pigs and horses</a:t>
            </a:r>
          </a:p>
          <a:p>
            <a:r>
              <a:rPr lang="en-CA" altLang="en-US"/>
              <a:t>Spread by </a:t>
            </a:r>
            <a:r>
              <a:rPr lang="en-CA" altLang="en-US" i="1"/>
              <a:t>Culex</a:t>
            </a:r>
            <a:r>
              <a:rPr lang="en-CA" altLang="en-US"/>
              <a:t> species mosquitos</a:t>
            </a:r>
          </a:p>
          <a:p>
            <a:r>
              <a:rPr lang="en-CA" altLang="en-US"/>
              <a:t>Pigs can act as amplifying hosts</a:t>
            </a:r>
          </a:p>
          <a:p>
            <a:r>
              <a:rPr lang="en-CA" altLang="en-US"/>
              <a:t>Emerged in Australia in 2022 affecting humans and pigs </a:t>
            </a:r>
          </a:p>
          <a:p>
            <a:r>
              <a:rPr lang="en-CA" altLang="en-US"/>
              <a:t>2025 - </a:t>
            </a:r>
            <a:r>
              <a:rPr lang="en-CA" altLang="en-US">
                <a:hlinkClick r:id="rId3"/>
              </a:rPr>
              <a:t>Two human </a:t>
            </a:r>
            <a:r>
              <a:rPr lang="en-CA" altLang="en-US"/>
              <a:t>deaths reported in Australia</a:t>
            </a:r>
          </a:p>
          <a:p>
            <a:pPr lvl="1"/>
            <a:r>
              <a:rPr lang="en-CA" altLang="en-US"/>
              <a:t>Other human cases in Victoria, New South Wales, and Queensland</a:t>
            </a:r>
          </a:p>
          <a:p>
            <a:r>
              <a:rPr lang="en-CA" altLang="en-US"/>
              <a:t>2025 – </a:t>
            </a:r>
            <a:r>
              <a:rPr lang="en-CA" altLang="en-US">
                <a:hlinkClick r:id="rId4"/>
              </a:rPr>
              <a:t>Two piggeries </a:t>
            </a:r>
            <a:r>
              <a:rPr lang="en-CA" altLang="en-US"/>
              <a:t>in Queensland, feral swine?</a:t>
            </a:r>
          </a:p>
          <a:p>
            <a:r>
              <a:rPr lang="en-CA" altLang="en-US">
                <a:hlinkClick r:id="rId5"/>
              </a:rPr>
              <a:t>SHIC JE Factsheet </a:t>
            </a:r>
            <a:r>
              <a:rPr lang="en-CA" altLang="en-US"/>
              <a:t>– June 2024</a:t>
            </a:r>
          </a:p>
        </p:txBody>
      </p:sp>
      <p:sp>
        <p:nvSpPr>
          <p:cNvPr id="34820" name="Slide Number Placeholder 3">
            <a:extLst>
              <a:ext uri="{FF2B5EF4-FFF2-40B4-BE49-F238E27FC236}">
                <a16:creationId xmlns:a16="http://schemas.microsoft.com/office/drawing/2014/main" id="{1C94867D-FB1E-72D0-081A-AFBAC306207B}"/>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35E6476-BA6E-4093-ADFF-3007E570F803}" type="slidenum">
              <a:rPr lang="en-US" altLang="en-US" smtClean="0">
                <a:solidFill>
                  <a:srgbClr val="898989"/>
                </a:solidFill>
              </a:rPr>
              <a:pPr/>
              <a:t>11</a:t>
            </a:fld>
            <a:endParaRPr lang="en-US" altLang="en-US">
              <a:solidFill>
                <a:srgbClr val="898989"/>
              </a:solidFill>
            </a:endParaRPr>
          </a:p>
        </p:txBody>
      </p:sp>
      <p:pic>
        <p:nvPicPr>
          <p:cNvPr id="34821" name="Picture 5">
            <a:extLst>
              <a:ext uri="{FF2B5EF4-FFF2-40B4-BE49-F238E27FC236}">
                <a16:creationId xmlns:a16="http://schemas.microsoft.com/office/drawing/2014/main" id="{4DB8B787-A9AC-6E8C-CC23-EDDD865CB0E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97688" y="1092200"/>
            <a:ext cx="4957762" cy="31305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C2E13-8004-F197-81EC-43EBD91A755A}"/>
              </a:ext>
            </a:extLst>
          </p:cNvPr>
          <p:cNvSpPr>
            <a:spLocks noGrp="1"/>
          </p:cNvSpPr>
          <p:nvPr>
            <p:ph type="title"/>
          </p:nvPr>
        </p:nvSpPr>
        <p:spPr>
          <a:xfrm>
            <a:off x="198438" y="-15875"/>
            <a:ext cx="10515600" cy="1325563"/>
          </a:xfrm>
        </p:spPr>
        <p:txBody>
          <a:bodyPr/>
          <a:lstStyle/>
          <a:p>
            <a:pPr>
              <a:defRPr/>
            </a:pPr>
            <a:r>
              <a:rPr lang="en-CA" sz="3200" dirty="0"/>
              <a:t>Lumpy Skin Disease</a:t>
            </a:r>
          </a:p>
        </p:txBody>
      </p:sp>
      <p:sp>
        <p:nvSpPr>
          <p:cNvPr id="36867" name="Text Placeholder 2">
            <a:extLst>
              <a:ext uri="{FF2B5EF4-FFF2-40B4-BE49-F238E27FC236}">
                <a16:creationId xmlns:a16="http://schemas.microsoft.com/office/drawing/2014/main" id="{531B28C1-687C-5AA6-6555-0D519374D115}"/>
              </a:ext>
            </a:extLst>
          </p:cNvPr>
          <p:cNvSpPr>
            <a:spLocks noGrp="1"/>
          </p:cNvSpPr>
          <p:nvPr>
            <p:ph type="body" sz="quarter" idx="13"/>
          </p:nvPr>
        </p:nvSpPr>
        <p:spPr>
          <a:xfrm>
            <a:off x="558800" y="946150"/>
            <a:ext cx="10922000" cy="4014788"/>
          </a:xfrm>
        </p:spPr>
        <p:txBody>
          <a:bodyPr/>
          <a:lstStyle/>
          <a:p>
            <a:r>
              <a:rPr lang="en-CA" altLang="en-US"/>
              <a:t>No additional cases of LSD reported in </a:t>
            </a:r>
            <a:r>
              <a:rPr lang="en-CA" altLang="en-US">
                <a:hlinkClick r:id="rId3"/>
              </a:rPr>
              <a:t>Japan</a:t>
            </a:r>
            <a:endParaRPr lang="en-CA" altLang="en-US"/>
          </a:p>
          <a:p>
            <a:pPr lvl="1"/>
            <a:r>
              <a:rPr lang="en-CA" altLang="en-US"/>
              <a:t>Initial case reports occurred in cattle in Itoshima city, Fukuoka prefecture</a:t>
            </a:r>
          </a:p>
          <a:p>
            <a:pPr lvl="1"/>
            <a:r>
              <a:rPr lang="en-CA" altLang="en-US"/>
              <a:t>22 total outbreaks reported </a:t>
            </a:r>
          </a:p>
          <a:p>
            <a:r>
              <a:rPr lang="en-CA" altLang="en-US">
                <a:hlinkClick r:id="rId4"/>
              </a:rPr>
              <a:t>Namibia</a:t>
            </a:r>
            <a:r>
              <a:rPr lang="en-CA" altLang="en-US"/>
              <a:t> reported LSD cases in the Otjozondjupa Region in June 2024</a:t>
            </a:r>
          </a:p>
          <a:p>
            <a:pPr lvl="1"/>
            <a:r>
              <a:rPr lang="en-CA" altLang="en-US"/>
              <a:t>Has now spread to multiple regions with 1,564 clinical cases and 443 deaths recorded</a:t>
            </a:r>
          </a:p>
          <a:p>
            <a:endParaRPr lang="en-CA" altLang="en-US"/>
          </a:p>
        </p:txBody>
      </p:sp>
      <p:sp>
        <p:nvSpPr>
          <p:cNvPr id="36868" name="Slide Number Placeholder 3">
            <a:extLst>
              <a:ext uri="{FF2B5EF4-FFF2-40B4-BE49-F238E27FC236}">
                <a16:creationId xmlns:a16="http://schemas.microsoft.com/office/drawing/2014/main" id="{5F559B40-73AF-494E-BACE-B3533DBE4961}"/>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4C159292-10BC-4D48-BFB1-D0F01C1E32BB}" type="slidenum">
              <a:rPr lang="en-US" altLang="en-US" sz="1200" smtClean="0">
                <a:solidFill>
                  <a:srgbClr val="898989"/>
                </a:solidFill>
              </a:rPr>
              <a:pPr>
                <a:lnSpc>
                  <a:spcPct val="100000"/>
                </a:lnSpc>
                <a:spcBef>
                  <a:spcPct val="0"/>
                </a:spcBef>
                <a:buFontTx/>
                <a:buNone/>
              </a:pPr>
              <a:t>12</a:t>
            </a:fld>
            <a:endParaRPr lang="en-US" altLang="en-US" sz="1200">
              <a:solidFill>
                <a:srgbClr val="898989"/>
              </a:solidFill>
            </a:endParaRPr>
          </a:p>
        </p:txBody>
      </p:sp>
      <p:sp>
        <p:nvSpPr>
          <p:cNvPr id="36869" name="TextBox 7">
            <a:extLst>
              <a:ext uri="{FF2B5EF4-FFF2-40B4-BE49-F238E27FC236}">
                <a16:creationId xmlns:a16="http://schemas.microsoft.com/office/drawing/2014/main" id="{7041BE64-BBB1-3E74-7828-D443AB01AEBE}"/>
              </a:ext>
            </a:extLst>
          </p:cNvPr>
          <p:cNvSpPr txBox="1">
            <a:spLocks noChangeArrowheads="1"/>
          </p:cNvSpPr>
          <p:nvPr/>
        </p:nvSpPr>
        <p:spPr bwMode="auto">
          <a:xfrm>
            <a:off x="528638" y="6296025"/>
            <a:ext cx="4867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b="1"/>
              <a:t>LSD Signals: May 2015 – March 2025</a:t>
            </a:r>
            <a:endParaRPr lang="en-CA" altLang="en-US" sz="1400"/>
          </a:p>
        </p:txBody>
      </p:sp>
      <p:pic>
        <p:nvPicPr>
          <p:cNvPr id="36870" name="Picture 3">
            <a:extLst>
              <a:ext uri="{FF2B5EF4-FFF2-40B4-BE49-F238E27FC236}">
                <a16:creationId xmlns:a16="http://schemas.microsoft.com/office/drawing/2014/main" id="{2344FB67-195C-D37A-0055-260B810B844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7188" y="3765550"/>
            <a:ext cx="11569700" cy="23764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06A4F-942E-F441-F002-1AF2D205FF43}"/>
              </a:ext>
            </a:extLst>
          </p:cNvPr>
          <p:cNvSpPr>
            <a:spLocks noGrp="1"/>
          </p:cNvSpPr>
          <p:nvPr>
            <p:ph type="title"/>
          </p:nvPr>
        </p:nvSpPr>
        <p:spPr>
          <a:xfrm>
            <a:off x="114300" y="-95250"/>
            <a:ext cx="10515600" cy="1325563"/>
          </a:xfrm>
        </p:spPr>
        <p:txBody>
          <a:bodyPr/>
          <a:lstStyle/>
          <a:p>
            <a:pPr>
              <a:defRPr/>
            </a:pPr>
            <a:r>
              <a:rPr lang="en-CA" sz="3200" dirty="0"/>
              <a:t>Scientific Findings</a:t>
            </a:r>
          </a:p>
        </p:txBody>
      </p:sp>
      <p:sp>
        <p:nvSpPr>
          <p:cNvPr id="38915" name="Text Placeholder 5">
            <a:extLst>
              <a:ext uri="{FF2B5EF4-FFF2-40B4-BE49-F238E27FC236}">
                <a16:creationId xmlns:a16="http://schemas.microsoft.com/office/drawing/2014/main" id="{DF567D95-51A0-E986-A989-51A897EF12E8}"/>
              </a:ext>
            </a:extLst>
          </p:cNvPr>
          <p:cNvSpPr>
            <a:spLocks noGrp="1"/>
          </p:cNvSpPr>
          <p:nvPr>
            <p:ph type="body" sz="quarter" idx="13"/>
          </p:nvPr>
        </p:nvSpPr>
        <p:spPr>
          <a:xfrm>
            <a:off x="225425" y="831850"/>
            <a:ext cx="11672888" cy="5768975"/>
          </a:xfrm>
        </p:spPr>
        <p:txBody>
          <a:bodyPr/>
          <a:lstStyle/>
          <a:p>
            <a:r>
              <a:rPr lang="en-CA" altLang="en-US" sz="1800" b="1">
                <a:hlinkClick r:id="rId3"/>
              </a:rPr>
              <a:t>First isolation of the Sindbis virus in mosquitoes from southwestern Spain reveals a new recent introduction from Africa</a:t>
            </a:r>
            <a:endParaRPr lang="en-CA" altLang="en-US" sz="1800" b="1"/>
          </a:p>
          <a:p>
            <a:r>
              <a:rPr lang="en-CA" altLang="en-US" sz="1800" b="1">
                <a:hlinkClick r:id="rId4"/>
              </a:rPr>
              <a:t>Potential mechanisms underlying bluetongue virus emergence and spread</a:t>
            </a:r>
            <a:endParaRPr lang="en-CA" altLang="en-US" sz="1800" b="1"/>
          </a:p>
          <a:p>
            <a:r>
              <a:rPr lang="en-CA" altLang="en-US" sz="1800" b="1">
                <a:hlinkClick r:id="rId5"/>
              </a:rPr>
              <a:t>Fatal case of imported visceral leishmaniasis in a dog caused by Leishmania infantum in French Guiana</a:t>
            </a:r>
            <a:endParaRPr lang="en-CA" altLang="en-US" sz="1800" b="1"/>
          </a:p>
          <a:p>
            <a:r>
              <a:rPr lang="en-CA" altLang="en-US" sz="1800" b="1">
                <a:hlinkClick r:id="rId6"/>
              </a:rPr>
              <a:t>Oz Virus Infection in 6 Animal Species, Including Macaques, Bears, and Companion Animals, Japan</a:t>
            </a:r>
            <a:endParaRPr lang="en-CA" altLang="en-US" sz="1800" b="1"/>
          </a:p>
          <a:p>
            <a:r>
              <a:rPr lang="en-CA" altLang="en-US" sz="1800" b="1">
                <a:hlinkClick r:id="rId7"/>
              </a:rPr>
              <a:t>A wolf at the door: the ecology, epidemiology, and emergence of community- and urban-level Rocky Mountain spotted fever in the Americas</a:t>
            </a:r>
            <a:endParaRPr lang="en-CA" altLang="en-US" sz="1800" b="1"/>
          </a:p>
          <a:p>
            <a:r>
              <a:rPr lang="en-CA" altLang="en-US" sz="1800" b="1">
                <a:hlinkClick r:id="rId8"/>
              </a:rPr>
              <a:t>Travel-associated international spread of Oropouche virus beyond the Amazon</a:t>
            </a:r>
            <a:endParaRPr lang="en-CA" altLang="en-US" sz="1800" b="1"/>
          </a:p>
          <a:p>
            <a:r>
              <a:rPr lang="en-CA" altLang="en-US" sz="1800" b="1">
                <a:hlinkClick r:id="rId9"/>
              </a:rPr>
              <a:t>Equine Encephalomyelitis Outbreak, Uruguay, 2023–2024</a:t>
            </a:r>
            <a:endParaRPr lang="en-CA" altLang="en-US" sz="1800" b="1"/>
          </a:p>
          <a:p>
            <a:r>
              <a:rPr lang="en-CA" altLang="en-US" sz="1800" b="1">
                <a:hlinkClick r:id="rId10"/>
              </a:rPr>
              <a:t>Genomic characterization and evolutionary analysis of a Getah virus variant from piglets in central China</a:t>
            </a:r>
            <a:endParaRPr lang="en-CA" altLang="en-US" sz="1800" b="1"/>
          </a:p>
          <a:p>
            <a:r>
              <a:rPr lang="en-CA" altLang="en-US" sz="1800" b="1">
                <a:hlinkClick r:id="rId11"/>
              </a:rPr>
              <a:t>Zika virus modulates human fibroblasts to enhance transmission success in a controlled lab-setting</a:t>
            </a:r>
            <a:endParaRPr lang="en-CA" altLang="en-US" sz="1800" b="1"/>
          </a:p>
          <a:p>
            <a:r>
              <a:rPr lang="en-CA" altLang="en-US" sz="1800" b="1">
                <a:hlinkClick r:id="rId12"/>
              </a:rPr>
              <a:t>ECDC Chikungunya worldwide overview February 2025</a:t>
            </a:r>
            <a:endParaRPr lang="en-CA" altLang="en-US" sz="1800" b="1"/>
          </a:p>
          <a:p>
            <a:r>
              <a:rPr lang="en-CA" altLang="en-US" sz="1800" b="1">
                <a:hlinkClick r:id="rId13"/>
              </a:rPr>
              <a:t>Detection of Bagaza Virus in Europe: A Scoping Review</a:t>
            </a:r>
            <a:endParaRPr lang="en-CA" altLang="en-US" sz="1800" b="1"/>
          </a:p>
          <a:p>
            <a:r>
              <a:rPr lang="en-CA" altLang="en-US" sz="1800" b="1">
                <a:hlinkClick r:id="rId14"/>
              </a:rPr>
              <a:t>Ticks jump in a warmer world: Global distribution shifts of main pathogenic ticks are associated with future climate change</a:t>
            </a:r>
            <a:endParaRPr lang="en-CA" altLang="en-US" sz="1800" b="1"/>
          </a:p>
        </p:txBody>
      </p:sp>
      <p:sp>
        <p:nvSpPr>
          <p:cNvPr id="38916" name="Slide Number Placeholder 4">
            <a:extLst>
              <a:ext uri="{FF2B5EF4-FFF2-40B4-BE49-F238E27FC236}">
                <a16:creationId xmlns:a16="http://schemas.microsoft.com/office/drawing/2014/main" id="{27818374-E87C-C1BB-0F1A-7DE053C34504}"/>
              </a:ext>
            </a:extLst>
          </p:cNvPr>
          <p:cNvSpPr>
            <a:spLocks noGrp="1" noChangeArrowheads="1"/>
          </p:cNvSpPr>
          <p:nvPr>
            <p:ph type="sldNum" sz="quarter" idx="14"/>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C11200B8-ACEB-476E-9BB3-4C49D8CCD618}" type="slidenum">
              <a:rPr lang="en-US" altLang="en-US" sz="1200" smtClean="0">
                <a:solidFill>
                  <a:srgbClr val="898989"/>
                </a:solidFill>
              </a:rPr>
              <a:pPr>
                <a:lnSpc>
                  <a:spcPct val="100000"/>
                </a:lnSpc>
                <a:spcBef>
                  <a:spcPct val="0"/>
                </a:spcBef>
                <a:buFontTx/>
                <a:buNone/>
              </a:pPr>
              <a:t>13</a:t>
            </a:fld>
            <a:endParaRPr lang="en-US" altLang="en-US" sz="1200">
              <a:solidFill>
                <a:srgbClr val="89898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4599C-1FFB-5AF3-1661-D5F7675FA7B6}"/>
              </a:ext>
            </a:extLst>
          </p:cNvPr>
          <p:cNvSpPr>
            <a:spLocks noGrp="1"/>
          </p:cNvSpPr>
          <p:nvPr>
            <p:ph type="title"/>
          </p:nvPr>
        </p:nvSpPr>
        <p:spPr>
          <a:xfrm>
            <a:off x="92075" y="-38100"/>
            <a:ext cx="10515600" cy="1325563"/>
          </a:xfrm>
        </p:spPr>
        <p:txBody>
          <a:bodyPr/>
          <a:lstStyle/>
          <a:p>
            <a:pPr>
              <a:defRPr/>
            </a:pPr>
            <a:r>
              <a:rPr lang="en-CA" sz="3200" dirty="0"/>
              <a:t>Scientific Findings</a:t>
            </a:r>
          </a:p>
        </p:txBody>
      </p:sp>
      <p:sp>
        <p:nvSpPr>
          <p:cNvPr id="40963" name="Text Placeholder 5">
            <a:extLst>
              <a:ext uri="{FF2B5EF4-FFF2-40B4-BE49-F238E27FC236}">
                <a16:creationId xmlns:a16="http://schemas.microsoft.com/office/drawing/2014/main" id="{3ED42CA1-25C8-76F2-9B17-193A48390452}"/>
              </a:ext>
            </a:extLst>
          </p:cNvPr>
          <p:cNvSpPr>
            <a:spLocks noGrp="1"/>
          </p:cNvSpPr>
          <p:nvPr>
            <p:ph type="body" sz="quarter" idx="13"/>
          </p:nvPr>
        </p:nvSpPr>
        <p:spPr>
          <a:xfrm>
            <a:off x="268288" y="941388"/>
            <a:ext cx="11439525" cy="5761037"/>
          </a:xfrm>
        </p:spPr>
        <p:txBody>
          <a:bodyPr/>
          <a:lstStyle/>
          <a:p>
            <a:r>
              <a:rPr lang="en-CA" altLang="en-US" sz="1800" b="1">
                <a:ea typeface="Calibri" panose="020F0502020204030204" pitchFamily="34" charset="0"/>
                <a:cs typeface="Times New Roman" panose="02020603050405020304" pitchFamily="18" charset="0"/>
                <a:hlinkClick r:id="rId3"/>
              </a:rPr>
              <a:t>Emergence of a natural reassortant between Shamonda and Sathuperi viruses of the species Orthobunyavirus schmallenbergense in Japan</a:t>
            </a:r>
            <a:endParaRPr lang="en-CA" altLang="en-US" sz="1800" b="1">
              <a:ea typeface="Calibri" panose="020F0502020204030204" pitchFamily="34" charset="0"/>
              <a:cs typeface="Times New Roman" panose="02020603050405020304" pitchFamily="18" charset="0"/>
            </a:endParaRPr>
          </a:p>
          <a:p>
            <a:r>
              <a:rPr lang="en-CA" altLang="en-US" sz="1800" b="1">
                <a:ea typeface="Calibri" panose="020F0502020204030204" pitchFamily="34" charset="0"/>
                <a:cs typeface="Times New Roman" panose="02020603050405020304" pitchFamily="18" charset="0"/>
                <a:hlinkClick r:id="rId4"/>
              </a:rPr>
              <a:t>Addressing the emerging threat of Oropouche virus: implications and public health responses for healthcare systems</a:t>
            </a:r>
            <a:endParaRPr lang="en-CA" altLang="en-US" sz="1800" b="1">
              <a:ea typeface="Calibri" panose="020F0502020204030204" pitchFamily="34" charset="0"/>
              <a:cs typeface="Times New Roman" panose="02020603050405020304" pitchFamily="18" charset="0"/>
            </a:endParaRPr>
          </a:p>
          <a:p>
            <a:r>
              <a:rPr lang="en-CA" altLang="en-US" sz="1800" b="1">
                <a:ea typeface="Calibri" panose="020F0502020204030204" pitchFamily="34" charset="0"/>
                <a:cs typeface="Times New Roman" panose="02020603050405020304" pitchFamily="18" charset="0"/>
                <a:hlinkClick r:id="rId5"/>
              </a:rPr>
              <a:t>Human neuroinvasive Toscana virus infections in Italy from 2016 to 2023: Increased incidence in 2022 and 2023</a:t>
            </a:r>
            <a:endParaRPr lang="en-CA" altLang="en-US" sz="1800" b="1">
              <a:ea typeface="Calibri" panose="020F0502020204030204" pitchFamily="34" charset="0"/>
              <a:cs typeface="Times New Roman" panose="02020603050405020304" pitchFamily="18" charset="0"/>
            </a:endParaRPr>
          </a:p>
          <a:p>
            <a:r>
              <a:rPr lang="en-CA" altLang="en-US" sz="1800" b="1">
                <a:ea typeface="Calibri" panose="020F0502020204030204" pitchFamily="34" charset="0"/>
                <a:cs typeface="Times New Roman" panose="02020603050405020304" pitchFamily="18" charset="0"/>
                <a:hlinkClick r:id="rId6"/>
              </a:rPr>
              <a:t>Epidemiological analysis and potential factors affecting the 2022–23 Crimean-Congo hemorrhagic fever outbreak in Iraq</a:t>
            </a:r>
            <a:endParaRPr lang="en-CA" altLang="en-US" sz="1800" b="1">
              <a:ea typeface="Calibri" panose="020F0502020204030204" pitchFamily="34" charset="0"/>
              <a:cs typeface="Times New Roman" panose="02020603050405020304" pitchFamily="18" charset="0"/>
            </a:endParaRPr>
          </a:p>
          <a:p>
            <a:r>
              <a:rPr lang="en-CA" altLang="en-US" sz="1800" b="1">
                <a:ea typeface="Calibri" panose="020F0502020204030204" pitchFamily="34" charset="0"/>
                <a:cs typeface="Times New Roman" panose="02020603050405020304" pitchFamily="18" charset="0"/>
                <a:hlinkClick r:id="rId7"/>
              </a:rPr>
              <a:t>Early insights of dengue virus serotype 3 (DENV-3) re-emergence in São Paulo, Brazil</a:t>
            </a:r>
            <a:endParaRPr lang="en-CA" altLang="en-US" sz="1800" b="1">
              <a:ea typeface="Calibri" panose="020F0502020204030204" pitchFamily="34" charset="0"/>
              <a:cs typeface="Times New Roman" panose="02020603050405020304" pitchFamily="18" charset="0"/>
            </a:endParaRPr>
          </a:p>
          <a:p>
            <a:r>
              <a:rPr lang="en-CA" altLang="en-US" sz="1800" b="1">
                <a:ea typeface="Calibri" panose="020F0502020204030204" pitchFamily="34" charset="0"/>
                <a:cs typeface="Times New Roman" panose="02020603050405020304" pitchFamily="18" charset="0"/>
                <a:hlinkClick r:id="rId8"/>
              </a:rPr>
              <a:t>Human Infection with a Novel Tickborne Orthonairovirus Species in China</a:t>
            </a:r>
            <a:endParaRPr lang="en-CA" altLang="en-US" sz="1800" b="1">
              <a:ea typeface="Calibri" panose="020F0502020204030204" pitchFamily="34" charset="0"/>
              <a:cs typeface="Times New Roman" panose="02020603050405020304" pitchFamily="18" charset="0"/>
            </a:endParaRPr>
          </a:p>
          <a:p>
            <a:r>
              <a:rPr lang="en-CA" altLang="en-US" sz="1800" b="1">
                <a:ea typeface="Calibri" panose="020F0502020204030204" pitchFamily="34" charset="0"/>
                <a:cs typeface="Times New Roman" panose="02020603050405020304" pitchFamily="18" charset="0"/>
                <a:hlinkClick r:id="rId9"/>
              </a:rPr>
              <a:t>Eilat virus isolated from Culex univittatus mosquitoes from the Namibian Zambezi Region influences in vitro superinfection with alpha- and flaviviruses in a virus-species-dependent manner</a:t>
            </a:r>
            <a:endParaRPr lang="en-CA" altLang="en-US" sz="1800" b="1">
              <a:ea typeface="Calibri" panose="020F0502020204030204" pitchFamily="34" charset="0"/>
              <a:cs typeface="Times New Roman" panose="02020603050405020304" pitchFamily="18" charset="0"/>
            </a:endParaRPr>
          </a:p>
          <a:p>
            <a:r>
              <a:rPr lang="en-CA" altLang="en-US" sz="1800" b="1">
                <a:ea typeface="Calibri" panose="020F0502020204030204" pitchFamily="34" charset="0"/>
                <a:cs typeface="Times New Roman" panose="02020603050405020304" pitchFamily="18" charset="0"/>
                <a:hlinkClick r:id="rId10"/>
              </a:rPr>
              <a:t>Two Human Infections with Diverse Europe-1 Crimean-Congo Hemorrhagic Fever Virus Strains, North Macedonia, 2024</a:t>
            </a:r>
            <a:endParaRPr lang="en-CA" altLang="en-US" sz="1800" b="1">
              <a:ea typeface="Calibri" panose="020F0502020204030204" pitchFamily="34" charset="0"/>
              <a:cs typeface="Times New Roman" panose="02020603050405020304" pitchFamily="18" charset="0"/>
            </a:endParaRPr>
          </a:p>
          <a:p>
            <a:r>
              <a:rPr lang="en-CA" altLang="en-US" sz="1800" b="1">
                <a:ea typeface="Calibri" panose="020F0502020204030204" pitchFamily="34" charset="0"/>
                <a:cs typeface="Times New Roman" panose="02020603050405020304" pitchFamily="18" charset="0"/>
                <a:hlinkClick r:id="rId11"/>
              </a:rPr>
              <a:t>Concurrent severe fever with thrombocytopenia syndrome virus outbreaks on multiple fox farms, China, 2023</a:t>
            </a:r>
            <a:endParaRPr lang="en-CA" altLang="en-US" sz="1800" b="1">
              <a:ea typeface="Calibri" panose="020F0502020204030204" pitchFamily="34" charset="0"/>
              <a:cs typeface="Times New Roman" panose="02020603050405020304" pitchFamily="18" charset="0"/>
            </a:endParaRPr>
          </a:p>
          <a:p>
            <a:r>
              <a:rPr lang="en-CA" altLang="en-US" sz="1800" b="1">
                <a:ea typeface="Calibri" panose="020F0502020204030204" pitchFamily="34" charset="0"/>
                <a:cs typeface="Times New Roman" panose="02020603050405020304" pitchFamily="18" charset="0"/>
                <a:hlinkClick r:id="rId12"/>
              </a:rPr>
              <a:t>Prevalence, Isolation, and Molecular Characterization of Severe Fever with Thrombocytopenia Syndrome Virus in Cattle from the Republic of Korea</a:t>
            </a:r>
            <a:endParaRPr lang="en-CA" altLang="en-US" sz="1800" b="1">
              <a:ea typeface="Calibri" panose="020F0502020204030204" pitchFamily="34" charset="0"/>
              <a:cs typeface="Times New Roman" panose="02020603050405020304" pitchFamily="18" charset="0"/>
            </a:endParaRPr>
          </a:p>
          <a:p>
            <a:r>
              <a:rPr lang="en-CA" altLang="en-US" sz="1800" b="1">
                <a:ea typeface="Calibri" panose="020F0502020204030204" pitchFamily="34" charset="0"/>
                <a:cs typeface="Times New Roman" panose="02020603050405020304" pitchFamily="18" charset="0"/>
                <a:hlinkClick r:id="rId13"/>
              </a:rPr>
              <a:t>CDC – Tularemia — United States, 2011–2022</a:t>
            </a:r>
            <a:endParaRPr lang="en-CA" altLang="en-US" sz="1800" b="1">
              <a:ea typeface="Calibri" panose="020F0502020204030204" pitchFamily="34" charset="0"/>
              <a:cs typeface="Times New Roman" panose="02020603050405020304" pitchFamily="18" charset="0"/>
            </a:endParaRPr>
          </a:p>
        </p:txBody>
      </p:sp>
      <p:sp>
        <p:nvSpPr>
          <p:cNvPr id="40964" name="Slide Number Placeholder 4">
            <a:extLst>
              <a:ext uri="{FF2B5EF4-FFF2-40B4-BE49-F238E27FC236}">
                <a16:creationId xmlns:a16="http://schemas.microsoft.com/office/drawing/2014/main" id="{6C68308C-5135-23DD-A5CA-C710056B0853}"/>
              </a:ext>
            </a:extLst>
          </p:cNvPr>
          <p:cNvSpPr>
            <a:spLocks noGrp="1" noChangeArrowheads="1"/>
          </p:cNvSpPr>
          <p:nvPr>
            <p:ph type="sldNum" sz="quarter" idx="14"/>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E06B1453-9A26-4F77-8264-2B13D5637F65}" type="slidenum">
              <a:rPr lang="en-US" altLang="en-US" sz="1200" smtClean="0">
                <a:solidFill>
                  <a:srgbClr val="898989"/>
                </a:solidFill>
              </a:rPr>
              <a:pPr>
                <a:lnSpc>
                  <a:spcPct val="100000"/>
                </a:lnSpc>
                <a:spcBef>
                  <a:spcPct val="0"/>
                </a:spcBef>
                <a:buFontTx/>
                <a:buNone/>
              </a:pPr>
              <a:t>14</a:t>
            </a:fld>
            <a:endParaRPr lang="en-US" altLang="en-US" sz="1200">
              <a:solidFill>
                <a:srgbClr val="89898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AF4F1D-DF4B-4FB5-BBD3-4F6ECEC6C539}"/>
              </a:ext>
            </a:extLst>
          </p:cNvPr>
          <p:cNvSpPr>
            <a:spLocks noGrp="1"/>
          </p:cNvSpPr>
          <p:nvPr>
            <p:ph type="title"/>
          </p:nvPr>
        </p:nvSpPr>
        <p:spPr>
          <a:xfrm>
            <a:off x="130175" y="-182563"/>
            <a:ext cx="10515600" cy="1042988"/>
          </a:xfrm>
        </p:spPr>
        <p:txBody>
          <a:bodyPr/>
          <a:lstStyle/>
          <a:p>
            <a:pPr>
              <a:defRPr/>
            </a:pPr>
            <a:r>
              <a:rPr lang="en-US" sz="3200" dirty="0"/>
              <a:t>Bluetongue virus (BTV-3) in Europe</a:t>
            </a:r>
            <a:endParaRPr lang="en-CA" sz="3200" dirty="0"/>
          </a:p>
        </p:txBody>
      </p:sp>
      <p:sp>
        <p:nvSpPr>
          <p:cNvPr id="16387" name="Content Placeholder 9">
            <a:extLst>
              <a:ext uri="{FF2B5EF4-FFF2-40B4-BE49-F238E27FC236}">
                <a16:creationId xmlns:a16="http://schemas.microsoft.com/office/drawing/2014/main" id="{441BEBE4-6481-E4F7-4993-AB21AC074901}"/>
              </a:ext>
            </a:extLst>
          </p:cNvPr>
          <p:cNvSpPr>
            <a:spLocks noGrp="1"/>
          </p:cNvSpPr>
          <p:nvPr>
            <p:ph sz="half" idx="1"/>
          </p:nvPr>
        </p:nvSpPr>
        <p:spPr>
          <a:xfrm>
            <a:off x="219075" y="590550"/>
            <a:ext cx="8121650" cy="5676900"/>
          </a:xfrm>
        </p:spPr>
        <p:txBody>
          <a:bodyPr/>
          <a:lstStyle/>
          <a:p>
            <a:r>
              <a:rPr lang="en-CA" altLang="en-US"/>
              <a:t>First reported Sept 5, 2023 in the Netherlands</a:t>
            </a:r>
          </a:p>
          <a:p>
            <a:r>
              <a:rPr lang="en-CA" altLang="en-US"/>
              <a:t>Source of infection has never been identified</a:t>
            </a:r>
          </a:p>
          <a:p>
            <a:r>
              <a:rPr lang="en-CA" altLang="en-US"/>
              <a:t>Continued reports of cases throughout the winter but significant decrease in cases now</a:t>
            </a:r>
          </a:p>
          <a:p>
            <a:endParaRPr lang="en-CA" altLang="en-US"/>
          </a:p>
          <a:p>
            <a:endParaRPr lang="en-CA" altLang="en-US"/>
          </a:p>
          <a:p>
            <a:pPr lvl="1"/>
            <a:endParaRPr lang="en-CA" altLang="en-US"/>
          </a:p>
        </p:txBody>
      </p:sp>
      <p:sp>
        <p:nvSpPr>
          <p:cNvPr id="16388" name="TextBox 7">
            <a:extLst>
              <a:ext uri="{FF2B5EF4-FFF2-40B4-BE49-F238E27FC236}">
                <a16:creationId xmlns:a16="http://schemas.microsoft.com/office/drawing/2014/main" id="{F96FEEDE-4858-4CF2-1F4A-B217D3B785C9}"/>
              </a:ext>
            </a:extLst>
          </p:cNvPr>
          <p:cNvSpPr txBox="1">
            <a:spLocks noChangeArrowheads="1"/>
          </p:cNvSpPr>
          <p:nvPr/>
        </p:nvSpPr>
        <p:spPr bwMode="auto">
          <a:xfrm>
            <a:off x="469900" y="6403975"/>
            <a:ext cx="6310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hlinkClick r:id="rId3"/>
              </a:rPr>
              <a:t>Empres-Plus</a:t>
            </a:r>
            <a:endParaRPr lang="en-CA" altLang="en-US" sz="1800"/>
          </a:p>
        </p:txBody>
      </p:sp>
      <p:pic>
        <p:nvPicPr>
          <p:cNvPr id="16389" name="Picture 8">
            <a:extLst>
              <a:ext uri="{FF2B5EF4-FFF2-40B4-BE49-F238E27FC236}">
                <a16:creationId xmlns:a16="http://schemas.microsoft.com/office/drawing/2014/main" id="{5C0A5C63-C23C-BD14-8642-8BDA3AA275D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9900" y="2606675"/>
            <a:ext cx="5854700" cy="3892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390" name="Picture 12">
            <a:extLst>
              <a:ext uri="{FF2B5EF4-FFF2-40B4-BE49-F238E27FC236}">
                <a16:creationId xmlns:a16="http://schemas.microsoft.com/office/drawing/2014/main" id="{21C6DFFD-C9E5-F0F8-41DF-490CCD8834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5713" y="3113088"/>
            <a:ext cx="4583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Box 13">
            <a:extLst>
              <a:ext uri="{FF2B5EF4-FFF2-40B4-BE49-F238E27FC236}">
                <a16:creationId xmlns:a16="http://schemas.microsoft.com/office/drawing/2014/main" id="{EBA809A9-666B-D408-4EFF-9E75FF986595}"/>
              </a:ext>
            </a:extLst>
          </p:cNvPr>
          <p:cNvSpPr txBox="1">
            <a:spLocks noChangeArrowheads="1"/>
          </p:cNvSpPr>
          <p:nvPr/>
        </p:nvSpPr>
        <p:spPr bwMode="auto">
          <a:xfrm>
            <a:off x="7718425" y="6299200"/>
            <a:ext cx="3648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b="1"/>
              <a:t>BTV-3 Sept 1, 2024 – March 12, 2025</a:t>
            </a:r>
          </a:p>
        </p:txBody>
      </p:sp>
      <p:pic>
        <p:nvPicPr>
          <p:cNvPr id="16392" name="Picture 15">
            <a:extLst>
              <a:ext uri="{FF2B5EF4-FFF2-40B4-BE49-F238E27FC236}">
                <a16:creationId xmlns:a16="http://schemas.microsoft.com/office/drawing/2014/main" id="{5F49D9C5-0B66-B54A-A52C-C3F63B8F88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7613" y="0"/>
            <a:ext cx="3354387"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TextBox 16">
            <a:extLst>
              <a:ext uri="{FF2B5EF4-FFF2-40B4-BE49-F238E27FC236}">
                <a16:creationId xmlns:a16="http://schemas.microsoft.com/office/drawing/2014/main" id="{01B225AF-9CC3-1049-D7BD-F8A993EBCA1E}"/>
              </a:ext>
            </a:extLst>
          </p:cNvPr>
          <p:cNvSpPr txBox="1">
            <a:spLocks noChangeArrowheads="1"/>
          </p:cNvSpPr>
          <p:nvPr/>
        </p:nvSpPr>
        <p:spPr bwMode="auto">
          <a:xfrm>
            <a:off x="8439150" y="2606675"/>
            <a:ext cx="3533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b="1"/>
              <a:t>BTV-3 Jan 1, 2025 – March 12, 2025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6A3892-ABB3-0766-E3D8-5DF02625339E}"/>
              </a:ext>
            </a:extLst>
          </p:cNvPr>
          <p:cNvSpPr>
            <a:spLocks noGrp="1"/>
          </p:cNvSpPr>
          <p:nvPr>
            <p:ph sz="half" idx="1"/>
          </p:nvPr>
        </p:nvSpPr>
        <p:spPr>
          <a:xfrm>
            <a:off x="438150" y="1095375"/>
            <a:ext cx="6775450" cy="5602288"/>
          </a:xfrm>
        </p:spPr>
        <p:txBody>
          <a:bodyPr/>
          <a:lstStyle/>
          <a:p>
            <a:pPr marL="0" indent="0">
              <a:buFont typeface="Arial" panose="020B0604020202020204" pitchFamily="34" charset="0"/>
              <a:buNone/>
              <a:defRPr/>
            </a:pPr>
            <a:r>
              <a:rPr lang="en-CA" altLang="en-US" sz="2400" b="1" dirty="0"/>
              <a:t>BTV-12</a:t>
            </a:r>
          </a:p>
          <a:p>
            <a:pPr>
              <a:defRPr/>
            </a:pPr>
            <a:r>
              <a:rPr lang="en-CA" altLang="en-US" sz="2400" dirty="0"/>
              <a:t>The </a:t>
            </a:r>
            <a:r>
              <a:rPr lang="en-CA" altLang="en-US" sz="2400" dirty="0">
                <a:hlinkClick r:id="rId3"/>
              </a:rPr>
              <a:t>Netherlands</a:t>
            </a:r>
            <a:r>
              <a:rPr lang="en-CA" altLang="en-US" sz="2400" dirty="0"/>
              <a:t> reported their first cases of BTV-12 on October 10, 2024, in a sheep on a farm in </a:t>
            </a:r>
            <a:r>
              <a:rPr lang="en-CA" altLang="en-US" sz="2400" dirty="0" err="1"/>
              <a:t>Kockengen</a:t>
            </a:r>
            <a:r>
              <a:rPr lang="en-CA" altLang="en-US" sz="2400" dirty="0"/>
              <a:t> and in a cow and her calf on a farm in </a:t>
            </a:r>
            <a:r>
              <a:rPr lang="en-CA" altLang="en-US" sz="2400" dirty="0" err="1"/>
              <a:t>Harmelen</a:t>
            </a:r>
            <a:endParaRPr lang="en-CA" altLang="en-US" sz="2400" dirty="0"/>
          </a:p>
          <a:p>
            <a:pPr>
              <a:defRPr/>
            </a:pPr>
            <a:r>
              <a:rPr lang="en-CA" sz="2400" dirty="0">
                <a:solidFill>
                  <a:srgbClr val="000000"/>
                </a:solidFill>
                <a:ea typeface="CicleGordita"/>
                <a:cs typeface="CicleGordita"/>
                <a:hlinkClick r:id="rId4"/>
              </a:rPr>
              <a:t>Netherlands</a:t>
            </a:r>
            <a:r>
              <a:rPr lang="en-CA" sz="2400" dirty="0">
                <a:solidFill>
                  <a:srgbClr val="000000"/>
                </a:solidFill>
                <a:ea typeface="CicleGordita"/>
                <a:cs typeface="CicleGordita"/>
              </a:rPr>
              <a:t> still only reporting 12 cases of BTV-12</a:t>
            </a:r>
          </a:p>
          <a:p>
            <a:pPr>
              <a:defRPr/>
            </a:pPr>
            <a:r>
              <a:rPr lang="en-CA" sz="2400" dirty="0">
                <a:solidFill>
                  <a:srgbClr val="000000"/>
                </a:solidFill>
                <a:ea typeface="CicleGordita"/>
                <a:cs typeface="CicleGordita"/>
                <a:hlinkClick r:id="rId5"/>
              </a:rPr>
              <a:t>England</a:t>
            </a:r>
            <a:r>
              <a:rPr lang="en-CA" sz="2400" dirty="0">
                <a:solidFill>
                  <a:srgbClr val="000000"/>
                </a:solidFill>
                <a:ea typeface="CicleGordita"/>
                <a:cs typeface="CicleGordita"/>
              </a:rPr>
              <a:t> BTV-12 for the first time on February 2, 2025</a:t>
            </a:r>
          </a:p>
          <a:p>
            <a:pPr lvl="1">
              <a:defRPr/>
            </a:pPr>
            <a:r>
              <a:rPr lang="en-CA" sz="2000" dirty="0">
                <a:solidFill>
                  <a:srgbClr val="000000"/>
                </a:solidFill>
                <a:ea typeface="CicleGordita"/>
                <a:cs typeface="CicleGordita"/>
              </a:rPr>
              <a:t>Unclear how it was introduced, wind?</a:t>
            </a:r>
            <a:endParaRPr lang="en-CA" sz="3200" dirty="0">
              <a:solidFill>
                <a:srgbClr val="000000"/>
              </a:solidFill>
              <a:ea typeface="CicleGordita"/>
              <a:cs typeface="CicleGordita"/>
            </a:endParaRPr>
          </a:p>
          <a:p>
            <a:pPr marL="0" indent="0">
              <a:buFont typeface="Arial" panose="020B0604020202020204" pitchFamily="34" charset="0"/>
              <a:buNone/>
              <a:defRPr/>
            </a:pPr>
            <a:r>
              <a:rPr lang="en-CA" altLang="en-US" sz="2400" b="1" dirty="0"/>
              <a:t>BTV-4</a:t>
            </a:r>
          </a:p>
          <a:p>
            <a:pPr>
              <a:defRPr/>
            </a:pPr>
            <a:r>
              <a:rPr lang="en-CA" sz="2400" dirty="0">
                <a:solidFill>
                  <a:srgbClr val="000000"/>
                </a:solidFill>
                <a:latin typeface="CicleGordita"/>
                <a:ea typeface="CicleGordita"/>
                <a:cs typeface="CicleGordita"/>
                <a:hlinkClick r:id="rId6"/>
              </a:rPr>
              <a:t>Slovenia</a:t>
            </a:r>
            <a:r>
              <a:rPr lang="en-CA" sz="2400" dirty="0">
                <a:solidFill>
                  <a:srgbClr val="000000"/>
                </a:solidFill>
                <a:latin typeface="CicleGordita"/>
                <a:ea typeface="CicleGordita"/>
                <a:cs typeface="CicleGordita"/>
              </a:rPr>
              <a:t> reported a reoccurrence of BTV-4, previously reported in December 2016</a:t>
            </a:r>
          </a:p>
          <a:p>
            <a:pPr>
              <a:defRPr/>
            </a:pPr>
            <a:r>
              <a:rPr lang="en-CA" sz="2400" dirty="0">
                <a:solidFill>
                  <a:srgbClr val="000000"/>
                </a:solidFill>
                <a:latin typeface="CicleGordita"/>
                <a:ea typeface="CicleGordita"/>
                <a:cs typeface="CicleGordita"/>
              </a:rPr>
              <a:t>Three cases were reported in cattle in the north of the country</a:t>
            </a:r>
            <a:endParaRPr lang="en-CA" sz="2400" dirty="0"/>
          </a:p>
          <a:p>
            <a:pPr>
              <a:defRPr/>
            </a:pPr>
            <a:endParaRPr lang="en-CA" altLang="en-US" sz="2400" b="1" dirty="0"/>
          </a:p>
          <a:p>
            <a:pPr lvl="1">
              <a:defRPr/>
            </a:pPr>
            <a:endParaRPr lang="en-CA" sz="3200" dirty="0">
              <a:solidFill>
                <a:srgbClr val="000000"/>
              </a:solidFill>
              <a:ea typeface="CicleGordita"/>
              <a:cs typeface="CicleGordita"/>
            </a:endParaRPr>
          </a:p>
        </p:txBody>
      </p:sp>
      <p:sp>
        <p:nvSpPr>
          <p:cNvPr id="18435" name="Slide Number Placeholder 4">
            <a:extLst>
              <a:ext uri="{FF2B5EF4-FFF2-40B4-BE49-F238E27FC236}">
                <a16:creationId xmlns:a16="http://schemas.microsoft.com/office/drawing/2014/main" id="{93FD7A3F-8219-8A63-11C7-FB2C72F54C2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79E140D3-8648-4FAE-96A5-606A9B453935}" type="slidenum">
              <a:rPr lang="en-US" altLang="en-US" sz="1200" smtClean="0">
                <a:solidFill>
                  <a:srgbClr val="898989"/>
                </a:solidFill>
              </a:rPr>
              <a:pPr>
                <a:lnSpc>
                  <a:spcPct val="100000"/>
                </a:lnSpc>
                <a:spcBef>
                  <a:spcPct val="0"/>
                </a:spcBef>
                <a:buFontTx/>
                <a:buNone/>
              </a:pPr>
              <a:t>3</a:t>
            </a:fld>
            <a:endParaRPr lang="en-US" altLang="en-US" sz="1200">
              <a:solidFill>
                <a:srgbClr val="898989"/>
              </a:solidFill>
            </a:endParaRPr>
          </a:p>
        </p:txBody>
      </p:sp>
      <p:pic>
        <p:nvPicPr>
          <p:cNvPr id="18436" name="Picture 6">
            <a:extLst>
              <a:ext uri="{FF2B5EF4-FFF2-40B4-BE49-F238E27FC236}">
                <a16:creationId xmlns:a16="http://schemas.microsoft.com/office/drawing/2014/main" id="{7D5C5FC2-82B4-F811-1509-FF93DE141B5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288338" y="561975"/>
            <a:ext cx="3633787" cy="37592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437" name="Title 3">
            <a:extLst>
              <a:ext uri="{FF2B5EF4-FFF2-40B4-BE49-F238E27FC236}">
                <a16:creationId xmlns:a16="http://schemas.microsoft.com/office/drawing/2014/main" id="{605D7C47-7FA1-F1EE-D6CE-D66FF5108CFF}"/>
              </a:ext>
            </a:extLst>
          </p:cNvPr>
          <p:cNvSpPr txBox="1">
            <a:spLocks/>
          </p:cNvSpPr>
          <p:nvPr/>
        </p:nvSpPr>
        <p:spPr bwMode="auto">
          <a:xfrm>
            <a:off x="157163" y="160338"/>
            <a:ext cx="105156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r>
              <a:rPr lang="en-US" altLang="en-US" sz="3200" b="1"/>
              <a:t>Bluetongue virus (BTV-12 &amp; 4) in Europe</a:t>
            </a:r>
            <a:endParaRPr lang="en-CA" altLang="en-US" sz="3200" b="1"/>
          </a:p>
        </p:txBody>
      </p:sp>
      <p:pic>
        <p:nvPicPr>
          <p:cNvPr id="18438" name="Picture 9">
            <a:extLst>
              <a:ext uri="{FF2B5EF4-FFF2-40B4-BE49-F238E27FC236}">
                <a16:creationId xmlns:a16="http://schemas.microsoft.com/office/drawing/2014/main" id="{93D8B73C-4200-5B53-44BF-7C3E7908C88F}"/>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161213" y="3271838"/>
            <a:ext cx="3754437" cy="308451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8D2C6-5487-ED13-754F-074EA24A24E2}"/>
              </a:ext>
            </a:extLst>
          </p:cNvPr>
          <p:cNvSpPr>
            <a:spLocks noGrp="1"/>
          </p:cNvSpPr>
          <p:nvPr>
            <p:ph type="title"/>
          </p:nvPr>
        </p:nvSpPr>
        <p:spPr>
          <a:xfrm>
            <a:off x="0" y="0"/>
            <a:ext cx="10515600" cy="1325563"/>
          </a:xfrm>
        </p:spPr>
        <p:txBody>
          <a:bodyPr/>
          <a:lstStyle/>
          <a:p>
            <a:pPr>
              <a:defRPr/>
            </a:pPr>
            <a:r>
              <a:rPr lang="en-CA" dirty="0"/>
              <a:t>Schmallenberg virus in United Kingdom</a:t>
            </a:r>
          </a:p>
        </p:txBody>
      </p:sp>
      <p:sp>
        <p:nvSpPr>
          <p:cNvPr id="20483" name="Content Placeholder 2">
            <a:extLst>
              <a:ext uri="{FF2B5EF4-FFF2-40B4-BE49-F238E27FC236}">
                <a16:creationId xmlns:a16="http://schemas.microsoft.com/office/drawing/2014/main" id="{9927DF5A-6D67-7CCF-58DD-6C0F471CA475}"/>
              </a:ext>
            </a:extLst>
          </p:cNvPr>
          <p:cNvSpPr>
            <a:spLocks noGrp="1"/>
          </p:cNvSpPr>
          <p:nvPr>
            <p:ph sz="half" idx="1"/>
          </p:nvPr>
        </p:nvSpPr>
        <p:spPr>
          <a:xfrm>
            <a:off x="423863" y="1506538"/>
            <a:ext cx="5659437" cy="4349750"/>
          </a:xfrm>
        </p:spPr>
        <p:txBody>
          <a:bodyPr/>
          <a:lstStyle/>
          <a:p>
            <a:r>
              <a:rPr lang="en-US" altLang="en-US">
                <a:hlinkClick r:id="rId3"/>
              </a:rPr>
              <a:t>Farmers fear being 'wiped out' if any more diseases strike</a:t>
            </a:r>
            <a:r>
              <a:rPr lang="en-US" altLang="en-US"/>
              <a:t> (Scotland)</a:t>
            </a:r>
          </a:p>
          <a:p>
            <a:r>
              <a:rPr lang="en-CA" altLang="en-US">
                <a:hlinkClick r:id="rId4"/>
              </a:rPr>
              <a:t>Ireland</a:t>
            </a:r>
            <a:r>
              <a:rPr lang="en-CA" altLang="en-US"/>
              <a:t> and </a:t>
            </a:r>
            <a:r>
              <a:rPr lang="en-CA" altLang="en-US">
                <a:hlinkClick r:id="rId3"/>
              </a:rPr>
              <a:t>Scotland</a:t>
            </a:r>
            <a:r>
              <a:rPr lang="en-CA" altLang="en-US"/>
              <a:t> reporting cases of SBV</a:t>
            </a:r>
          </a:p>
          <a:p>
            <a:r>
              <a:rPr lang="en-CA" altLang="en-US"/>
              <a:t>Not notifiable, many cases going unreported across Europe</a:t>
            </a:r>
          </a:p>
          <a:p>
            <a:r>
              <a:rPr lang="en-CA" altLang="en-US"/>
              <a:t>Spread by culicoides, may be experiencing increase in reports as with BTV</a:t>
            </a:r>
          </a:p>
        </p:txBody>
      </p:sp>
      <p:sp>
        <p:nvSpPr>
          <p:cNvPr id="20484" name="Slide Number Placeholder 4">
            <a:extLst>
              <a:ext uri="{FF2B5EF4-FFF2-40B4-BE49-F238E27FC236}">
                <a16:creationId xmlns:a16="http://schemas.microsoft.com/office/drawing/2014/main" id="{BB58406C-37BA-25EC-E218-6A80708B980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CC83DA2F-FE6E-4028-BE11-3F5E88401763}" type="slidenum">
              <a:rPr lang="en-US" altLang="en-US" sz="1200" smtClean="0">
                <a:solidFill>
                  <a:srgbClr val="898989"/>
                </a:solidFill>
              </a:rPr>
              <a:pPr>
                <a:lnSpc>
                  <a:spcPct val="100000"/>
                </a:lnSpc>
                <a:spcBef>
                  <a:spcPct val="0"/>
                </a:spcBef>
                <a:buFontTx/>
                <a:buNone/>
              </a:pPr>
              <a:t>4</a:t>
            </a:fld>
            <a:endParaRPr lang="en-US" altLang="en-US" sz="1200">
              <a:solidFill>
                <a:srgbClr val="898989"/>
              </a:solidFill>
            </a:endParaRPr>
          </a:p>
        </p:txBody>
      </p:sp>
      <p:pic>
        <p:nvPicPr>
          <p:cNvPr id="8" name="Picture 7">
            <a:hlinkClick r:id="rId5"/>
            <a:extLst>
              <a:ext uri="{FF2B5EF4-FFF2-40B4-BE49-F238E27FC236}">
                <a16:creationId xmlns:a16="http://schemas.microsoft.com/office/drawing/2014/main" id="{6DD0D23A-362A-9720-1A9C-DF68BE7D3928}"/>
              </a:ext>
            </a:extLst>
          </p:cNvPr>
          <p:cNvPicPr>
            <a:picLocks noChangeAspect="1"/>
          </p:cNvPicPr>
          <p:nvPr/>
        </p:nvPicPr>
        <p:blipFill>
          <a:blip r:embed="rId6"/>
          <a:stretch>
            <a:fillRect/>
          </a:stretch>
        </p:blipFill>
        <p:spPr>
          <a:xfrm>
            <a:off x="6791325" y="1325563"/>
            <a:ext cx="5113338" cy="3971925"/>
          </a:xfrm>
          <a:prstGeom prst="rect">
            <a:avLst/>
          </a:prstGeom>
          <a:ln>
            <a:noFill/>
          </a:ln>
          <a:effectLst>
            <a:outerShdw blurRad="292100" dist="139700" dir="2700000" algn="tl" rotWithShape="0">
              <a:srgbClr val="333333">
                <a:alpha val="65000"/>
              </a:srgbClr>
            </a:outerShdw>
          </a:effectLst>
        </p:spPr>
      </p:pic>
      <p:sp>
        <p:nvSpPr>
          <p:cNvPr id="20486" name="Text Placeholder 2">
            <a:extLst>
              <a:ext uri="{FF2B5EF4-FFF2-40B4-BE49-F238E27FC236}">
                <a16:creationId xmlns:a16="http://schemas.microsoft.com/office/drawing/2014/main" id="{682FADA4-0B37-535F-1D65-D7AAFF37F383}"/>
              </a:ext>
            </a:extLst>
          </p:cNvPr>
          <p:cNvSpPr txBox="1">
            <a:spLocks/>
          </p:cNvSpPr>
          <p:nvPr/>
        </p:nvSpPr>
        <p:spPr bwMode="auto">
          <a:xfrm>
            <a:off x="8034338" y="5354638"/>
            <a:ext cx="5659437"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Arial" panose="020B0604020202020204" pitchFamily="34" charset="0"/>
              <a:buNone/>
            </a:pPr>
            <a:r>
              <a:rPr lang="en-CA" altLang="en-US" sz="1800" b="1">
                <a:hlinkClick r:id="rId7"/>
              </a:rPr>
              <a:t>AHS - Current News (agriculture.gov.ie)</a:t>
            </a:r>
            <a:endParaRPr lang="en-CA" altLang="en-US" sz="18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A3D6D-3078-2E1F-832F-FA61DC746FED}"/>
              </a:ext>
            </a:extLst>
          </p:cNvPr>
          <p:cNvSpPr>
            <a:spLocks noGrp="1"/>
          </p:cNvSpPr>
          <p:nvPr>
            <p:ph type="title"/>
          </p:nvPr>
        </p:nvSpPr>
        <p:spPr>
          <a:xfrm>
            <a:off x="0" y="0"/>
            <a:ext cx="12287250" cy="1325563"/>
          </a:xfrm>
        </p:spPr>
        <p:txBody>
          <a:bodyPr/>
          <a:lstStyle/>
          <a:p>
            <a:pPr>
              <a:buFont typeface="Arial" panose="020B0604020202020204" pitchFamily="34" charset="0"/>
              <a:buNone/>
              <a:defRPr/>
            </a:pPr>
            <a:r>
              <a:rPr lang="de-DE" sz="3200" dirty="0">
                <a:solidFill>
                  <a:srgbClr val="1B3051"/>
                </a:solidFill>
                <a:hlinkClick r:id="rId3"/>
              </a:rPr>
              <a:t>Extensive Schmallenberg Virus circulation in Germany, 2023</a:t>
            </a:r>
            <a:endParaRPr lang="de-DE" sz="3200" dirty="0">
              <a:solidFill>
                <a:srgbClr val="1B3051"/>
              </a:solidFill>
            </a:endParaRPr>
          </a:p>
        </p:txBody>
      </p:sp>
      <p:sp>
        <p:nvSpPr>
          <p:cNvPr id="3" name="Content Placeholder 2">
            <a:extLst>
              <a:ext uri="{FF2B5EF4-FFF2-40B4-BE49-F238E27FC236}">
                <a16:creationId xmlns:a16="http://schemas.microsoft.com/office/drawing/2014/main" id="{399EDB69-6092-C36E-9866-80757D3C0D68}"/>
              </a:ext>
            </a:extLst>
          </p:cNvPr>
          <p:cNvSpPr>
            <a:spLocks noGrp="1"/>
          </p:cNvSpPr>
          <p:nvPr>
            <p:ph sz="half" idx="1"/>
          </p:nvPr>
        </p:nvSpPr>
        <p:spPr>
          <a:xfrm>
            <a:off x="287338" y="1189038"/>
            <a:ext cx="5808662" cy="5532437"/>
          </a:xfrm>
        </p:spPr>
        <p:txBody>
          <a:bodyPr/>
          <a:lstStyle/>
          <a:p>
            <a:pPr marL="0" indent="0">
              <a:buFont typeface="Arial" panose="020B0604020202020204" pitchFamily="34" charset="0"/>
              <a:buNone/>
              <a:defRPr/>
            </a:pPr>
            <a:r>
              <a:rPr lang="de-DE" dirty="0">
                <a:solidFill>
                  <a:srgbClr val="1B3051"/>
                </a:solidFill>
              </a:rPr>
              <a:t>Sero-</a:t>
            </a:r>
            <a:r>
              <a:rPr lang="de-DE" dirty="0" err="1">
                <a:solidFill>
                  <a:srgbClr val="1B3051"/>
                </a:solidFill>
              </a:rPr>
              <a:t>surveillance</a:t>
            </a:r>
            <a:r>
              <a:rPr lang="de-DE" dirty="0">
                <a:solidFill>
                  <a:srgbClr val="1B3051"/>
                </a:solidFill>
              </a:rPr>
              <a:t> of wild ruminants for BTV and SBV</a:t>
            </a:r>
          </a:p>
          <a:p>
            <a:pPr>
              <a:defRPr/>
            </a:pPr>
            <a:r>
              <a:rPr lang="de-DE" dirty="0">
                <a:solidFill>
                  <a:srgbClr val="1B3051"/>
                </a:solidFill>
              </a:rPr>
              <a:t>All animals seronegative for BTV</a:t>
            </a:r>
          </a:p>
          <a:p>
            <a:pPr>
              <a:defRPr/>
            </a:pPr>
            <a:r>
              <a:rPr lang="en-CA" dirty="0">
                <a:solidFill>
                  <a:srgbClr val="1B3051"/>
                </a:solidFill>
              </a:rPr>
              <a:t>In 2022, seroprevalence in tested animals was 4.92% (n=61)</a:t>
            </a:r>
          </a:p>
          <a:p>
            <a:pPr lvl="1">
              <a:defRPr/>
            </a:pPr>
            <a:r>
              <a:rPr lang="en-CA" dirty="0">
                <a:solidFill>
                  <a:srgbClr val="1B3051"/>
                </a:solidFill>
              </a:rPr>
              <a:t>Red Deer and Roe Deer</a:t>
            </a:r>
          </a:p>
          <a:p>
            <a:pPr>
              <a:defRPr/>
            </a:pPr>
            <a:r>
              <a:rPr lang="en-CA" dirty="0">
                <a:solidFill>
                  <a:srgbClr val="1B3051"/>
                </a:solidFill>
              </a:rPr>
              <a:t>In 2023, 40.15% of the animals tested positive (n=137)</a:t>
            </a:r>
          </a:p>
          <a:p>
            <a:pPr lvl="1">
              <a:defRPr/>
            </a:pPr>
            <a:r>
              <a:rPr lang="en-CA" dirty="0">
                <a:solidFill>
                  <a:srgbClr val="1B3051"/>
                </a:solidFill>
              </a:rPr>
              <a:t>Red Deer, Roe Deer, Mouflon and unknown species</a:t>
            </a:r>
            <a:endParaRPr lang="en-CA" dirty="0"/>
          </a:p>
        </p:txBody>
      </p:sp>
      <p:sp>
        <p:nvSpPr>
          <p:cNvPr id="22532" name="Slide Number Placeholder 4">
            <a:extLst>
              <a:ext uri="{FF2B5EF4-FFF2-40B4-BE49-F238E27FC236}">
                <a16:creationId xmlns:a16="http://schemas.microsoft.com/office/drawing/2014/main" id="{85157DA5-B763-F325-F353-51B75FFEF69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D807DDC9-C45B-4607-8663-1A9E883E1B98}" type="slidenum">
              <a:rPr lang="en-US" altLang="en-US" sz="1200" smtClean="0">
                <a:solidFill>
                  <a:srgbClr val="898989"/>
                </a:solidFill>
              </a:rPr>
              <a:pPr>
                <a:lnSpc>
                  <a:spcPct val="100000"/>
                </a:lnSpc>
                <a:spcBef>
                  <a:spcPct val="0"/>
                </a:spcBef>
                <a:buFontTx/>
                <a:buNone/>
              </a:pPr>
              <a:t>5</a:t>
            </a:fld>
            <a:endParaRPr lang="en-US" altLang="en-US" sz="1200">
              <a:solidFill>
                <a:srgbClr val="898989"/>
              </a:solidFill>
            </a:endParaRPr>
          </a:p>
        </p:txBody>
      </p:sp>
      <p:pic>
        <p:nvPicPr>
          <p:cNvPr id="5" name="Picture 4">
            <a:extLst>
              <a:ext uri="{FF2B5EF4-FFF2-40B4-BE49-F238E27FC236}">
                <a16:creationId xmlns:a16="http://schemas.microsoft.com/office/drawing/2014/main" id="{2E992C47-515E-89C1-491F-5ADBD712F009}"/>
              </a:ext>
            </a:extLst>
          </p:cNvPr>
          <p:cNvPicPr>
            <a:picLocks noChangeAspect="1"/>
          </p:cNvPicPr>
          <p:nvPr/>
        </p:nvPicPr>
        <p:blipFill>
          <a:blip r:embed="rId4"/>
          <a:stretch>
            <a:fillRect/>
          </a:stretch>
        </p:blipFill>
        <p:spPr>
          <a:xfrm>
            <a:off x="5883275" y="2041525"/>
            <a:ext cx="6021388" cy="333057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ABDD-15C8-5F99-6F45-200F6263AD9E}"/>
              </a:ext>
            </a:extLst>
          </p:cNvPr>
          <p:cNvSpPr>
            <a:spLocks noGrp="1"/>
          </p:cNvSpPr>
          <p:nvPr>
            <p:ph type="title"/>
          </p:nvPr>
        </p:nvSpPr>
        <p:spPr>
          <a:xfrm>
            <a:off x="211138" y="144463"/>
            <a:ext cx="10515600" cy="1325562"/>
          </a:xfrm>
        </p:spPr>
        <p:txBody>
          <a:bodyPr/>
          <a:lstStyle/>
          <a:p>
            <a:pPr>
              <a:defRPr/>
            </a:pPr>
            <a:r>
              <a:rPr lang="en-US" sz="3200" dirty="0"/>
              <a:t>Longhorn Tick and Theileriosis in the USA</a:t>
            </a:r>
            <a:endParaRPr lang="en-CA" sz="3200" dirty="0"/>
          </a:p>
        </p:txBody>
      </p:sp>
      <p:sp>
        <p:nvSpPr>
          <p:cNvPr id="24579" name="Text Placeholder 2">
            <a:extLst>
              <a:ext uri="{FF2B5EF4-FFF2-40B4-BE49-F238E27FC236}">
                <a16:creationId xmlns:a16="http://schemas.microsoft.com/office/drawing/2014/main" id="{69F07824-1A60-F632-9AAA-0B13710D160B}"/>
              </a:ext>
            </a:extLst>
          </p:cNvPr>
          <p:cNvSpPr>
            <a:spLocks noGrp="1"/>
          </p:cNvSpPr>
          <p:nvPr>
            <p:ph type="body" sz="quarter" idx="13"/>
          </p:nvPr>
        </p:nvSpPr>
        <p:spPr>
          <a:xfrm>
            <a:off x="398463" y="1189038"/>
            <a:ext cx="5334000" cy="3729037"/>
          </a:xfrm>
        </p:spPr>
        <p:txBody>
          <a:bodyPr/>
          <a:lstStyle/>
          <a:p>
            <a:r>
              <a:rPr lang="en-US" altLang="en-US" sz="2400"/>
              <a:t>Over the winter break a lot of samples were analyzed, lots of new county additions (7 states)</a:t>
            </a:r>
          </a:p>
          <a:p>
            <a:r>
              <a:rPr lang="en-US" altLang="en-US" sz="2400"/>
              <a:t>Dog and cat findings have significantly increased</a:t>
            </a:r>
          </a:p>
          <a:p>
            <a:r>
              <a:rPr lang="en-CA" altLang="en-US" sz="2400"/>
              <a:t>Ohio (from late summer 2024) – 8 counties reporting </a:t>
            </a:r>
            <a:r>
              <a:rPr lang="en-CA" altLang="en-US" sz="2400" i="1"/>
              <a:t>Theileria</a:t>
            </a:r>
            <a:r>
              <a:rPr lang="en-CA" altLang="en-US" sz="2400"/>
              <a:t> positive cattle</a:t>
            </a:r>
          </a:p>
          <a:p>
            <a:pPr lvl="1"/>
            <a:r>
              <a:rPr lang="en-CA" altLang="en-US"/>
              <a:t>Found </a:t>
            </a:r>
            <a:r>
              <a:rPr lang="en-CA" altLang="en-US" i="1"/>
              <a:t>Theileria</a:t>
            </a:r>
            <a:r>
              <a:rPr lang="en-CA" altLang="en-US"/>
              <a:t> in one ALHT in one county</a:t>
            </a:r>
          </a:p>
          <a:p>
            <a:r>
              <a:rPr lang="en-CA" altLang="en-US" sz="2400">
                <a:hlinkClick r:id="rId3"/>
              </a:rPr>
              <a:t>Kansas</a:t>
            </a:r>
            <a:r>
              <a:rPr lang="en-CA" altLang="en-US" sz="2400"/>
              <a:t> reported </a:t>
            </a:r>
            <a:r>
              <a:rPr lang="en-CA" altLang="en-US" sz="2400" i="1"/>
              <a:t>Theileria orientalis </a:t>
            </a:r>
            <a:r>
              <a:rPr lang="en-CA" altLang="en-US" sz="2400"/>
              <a:t>Ikeda in imported calves</a:t>
            </a:r>
          </a:p>
          <a:p>
            <a:pPr lvl="1"/>
            <a:endParaRPr lang="en-CA" altLang="en-US" sz="1600"/>
          </a:p>
        </p:txBody>
      </p:sp>
      <p:sp>
        <p:nvSpPr>
          <p:cNvPr id="24580" name="Rectangle 2">
            <a:extLst>
              <a:ext uri="{FF2B5EF4-FFF2-40B4-BE49-F238E27FC236}">
                <a16:creationId xmlns:a16="http://schemas.microsoft.com/office/drawing/2014/main" id="{00305A09-BD02-F57E-B6F7-BFF113CF2AE3}"/>
              </a:ext>
            </a:extLst>
          </p:cNvPr>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24581" name="TextBox 6">
            <a:extLst>
              <a:ext uri="{FF2B5EF4-FFF2-40B4-BE49-F238E27FC236}">
                <a16:creationId xmlns:a16="http://schemas.microsoft.com/office/drawing/2014/main" id="{C7A35BD6-D01A-79FE-970D-A8DCDCF5BD68}"/>
              </a:ext>
            </a:extLst>
          </p:cNvPr>
          <p:cNvSpPr txBox="1">
            <a:spLocks noChangeArrowheads="1"/>
          </p:cNvSpPr>
          <p:nvPr/>
        </p:nvSpPr>
        <p:spPr bwMode="auto">
          <a:xfrm>
            <a:off x="7010400" y="6270625"/>
            <a:ext cx="45704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400" b="1"/>
              <a:t>USDA </a:t>
            </a:r>
            <a:r>
              <a:rPr lang="en-CA" altLang="en-US" sz="1400" b="1" i="1"/>
              <a:t>Haemaphysalis longicornis </a:t>
            </a:r>
            <a:r>
              <a:rPr lang="en-CA" altLang="en-US" sz="1400" b="1"/>
              <a:t>(Asian longhorned tick) Situation Report – March 2025</a:t>
            </a:r>
          </a:p>
        </p:txBody>
      </p:sp>
      <p:pic>
        <p:nvPicPr>
          <p:cNvPr id="24582" name="Picture 5">
            <a:extLst>
              <a:ext uri="{FF2B5EF4-FFF2-40B4-BE49-F238E27FC236}">
                <a16:creationId xmlns:a16="http://schemas.microsoft.com/office/drawing/2014/main" id="{3E68FD74-5768-5B4E-C661-7BC6B3E94B4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32525" y="1189038"/>
            <a:ext cx="5830888" cy="50863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583" name="TextBox 3">
            <a:extLst>
              <a:ext uri="{FF2B5EF4-FFF2-40B4-BE49-F238E27FC236}">
                <a16:creationId xmlns:a16="http://schemas.microsoft.com/office/drawing/2014/main" id="{4C90BA08-B825-DC84-8398-99AC779038A8}"/>
              </a:ext>
            </a:extLst>
          </p:cNvPr>
          <p:cNvSpPr txBox="1">
            <a:spLocks noChangeArrowheads="1"/>
          </p:cNvSpPr>
          <p:nvPr/>
        </p:nvSpPr>
        <p:spPr bwMode="auto">
          <a:xfrm>
            <a:off x="1143000" y="6270625"/>
            <a:ext cx="6096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a:hlinkClick r:id="rId5"/>
              </a:rPr>
              <a:t>https://scwds.shinyapps.io/haemaphysalis/</a:t>
            </a:r>
            <a:r>
              <a:rPr lang="en-CA" altLang="en-US" sz="180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99DF3-6BBF-4125-43C3-4164DD07410E}"/>
              </a:ext>
            </a:extLst>
          </p:cNvPr>
          <p:cNvSpPr>
            <a:spLocks noGrp="1"/>
          </p:cNvSpPr>
          <p:nvPr>
            <p:ph type="title"/>
          </p:nvPr>
        </p:nvSpPr>
        <p:spPr>
          <a:xfrm>
            <a:off x="193675" y="295275"/>
            <a:ext cx="10515600" cy="782638"/>
          </a:xfrm>
        </p:spPr>
        <p:txBody>
          <a:bodyPr/>
          <a:lstStyle/>
          <a:p>
            <a:pPr>
              <a:defRPr/>
            </a:pPr>
            <a:r>
              <a:rPr lang="en-CA" sz="3200" dirty="0"/>
              <a:t>Alpha Gal Syndrome (red-meat allergy)</a:t>
            </a:r>
          </a:p>
        </p:txBody>
      </p:sp>
      <p:sp>
        <p:nvSpPr>
          <p:cNvPr id="3" name="Text Placeholder 2">
            <a:extLst>
              <a:ext uri="{FF2B5EF4-FFF2-40B4-BE49-F238E27FC236}">
                <a16:creationId xmlns:a16="http://schemas.microsoft.com/office/drawing/2014/main" id="{39C3D141-EBE3-8CC2-AA2B-E709A8ECB76F}"/>
              </a:ext>
            </a:extLst>
          </p:cNvPr>
          <p:cNvSpPr>
            <a:spLocks noGrp="1"/>
          </p:cNvSpPr>
          <p:nvPr>
            <p:ph type="body" sz="quarter" idx="13"/>
          </p:nvPr>
        </p:nvSpPr>
        <p:spPr>
          <a:xfrm>
            <a:off x="449263" y="1243013"/>
            <a:ext cx="11293475" cy="5478462"/>
          </a:xfrm>
        </p:spPr>
        <p:txBody>
          <a:bodyPr/>
          <a:lstStyle/>
          <a:p>
            <a:pPr>
              <a:defRPr/>
            </a:pPr>
            <a:r>
              <a:rPr lang="en-CA" sz="2400" dirty="0">
                <a:latin typeface="Open Sans" panose="020B0606030504020204" pitchFamily="34" charset="0"/>
              </a:rPr>
              <a:t>An immunoglobulin E mediated allergy to galactose-</a:t>
            </a:r>
            <a:r>
              <a:rPr lang="el-GR" sz="2400" dirty="0">
                <a:latin typeface="Open Sans" panose="020B0606030504020204" pitchFamily="34" charset="0"/>
              </a:rPr>
              <a:t>α-1,3-</a:t>
            </a:r>
            <a:r>
              <a:rPr lang="en-CA" sz="2400" dirty="0">
                <a:latin typeface="Open Sans" panose="020B0606030504020204" pitchFamily="34" charset="0"/>
              </a:rPr>
              <a:t>galactose (alpha-gal), found in mammalian meat</a:t>
            </a:r>
          </a:p>
          <a:p>
            <a:pPr>
              <a:defRPr/>
            </a:pPr>
            <a:r>
              <a:rPr lang="en-CA" sz="2400" dirty="0">
                <a:latin typeface="Open Sans" panose="020B0606030504020204" pitchFamily="34" charset="0"/>
              </a:rPr>
              <a:t>GI symptoms, malaise, and anaphylaxis </a:t>
            </a:r>
          </a:p>
          <a:p>
            <a:pPr>
              <a:defRPr/>
            </a:pPr>
            <a:r>
              <a:rPr lang="en-CA" sz="2400" dirty="0">
                <a:latin typeface="Open Sans" panose="020B0606030504020204" pitchFamily="34" charset="0"/>
              </a:rPr>
              <a:t>CDC estimates AGS affects ~450,000 Americas</a:t>
            </a:r>
          </a:p>
          <a:p>
            <a:pPr>
              <a:defRPr/>
            </a:pPr>
            <a:r>
              <a:rPr lang="en-CA" sz="2400" dirty="0">
                <a:latin typeface="Open Sans" panose="020B0606030504020204" pitchFamily="34" charset="0"/>
              </a:rPr>
              <a:t>Usually associated with bites from the lone star tick (</a:t>
            </a:r>
            <a:r>
              <a:rPr lang="en-CA" sz="2400" i="1" dirty="0" err="1">
                <a:latin typeface="Open Sans" panose="020B0606030504020204" pitchFamily="34" charset="0"/>
              </a:rPr>
              <a:t>Amblyomma</a:t>
            </a:r>
            <a:r>
              <a:rPr lang="en-CA" sz="2400" i="1" dirty="0">
                <a:latin typeface="Open Sans" panose="020B0606030504020204" pitchFamily="34" charset="0"/>
              </a:rPr>
              <a:t> americanum</a:t>
            </a:r>
            <a:r>
              <a:rPr lang="en-CA" sz="2400" dirty="0">
                <a:latin typeface="Open Sans" panose="020B0606030504020204" pitchFamily="34" charset="0"/>
              </a:rPr>
              <a:t>)</a:t>
            </a:r>
          </a:p>
          <a:p>
            <a:pPr>
              <a:defRPr/>
            </a:pPr>
            <a:r>
              <a:rPr lang="en-CA" sz="2400" dirty="0">
                <a:latin typeface="Open Sans" panose="020B0606030504020204" pitchFamily="34" charset="0"/>
              </a:rPr>
              <a:t>Two new studies have also linked it to bites from </a:t>
            </a:r>
            <a:r>
              <a:rPr lang="en-CA" sz="2400" i="1" dirty="0">
                <a:latin typeface="Open Sans" panose="020B0606030504020204" pitchFamily="34" charset="0"/>
              </a:rPr>
              <a:t>Ixodes scapularis </a:t>
            </a:r>
            <a:r>
              <a:rPr lang="en-CA" sz="2400" dirty="0">
                <a:latin typeface="Open Sans" panose="020B0606030504020204" pitchFamily="34" charset="0"/>
              </a:rPr>
              <a:t>(Maine) and </a:t>
            </a:r>
            <a:r>
              <a:rPr lang="en-CA" sz="2400" i="1" dirty="0">
                <a:latin typeface="Open Sans" panose="020B0606030504020204" pitchFamily="34" charset="0"/>
              </a:rPr>
              <a:t>Ixodes pacificus</a:t>
            </a:r>
            <a:r>
              <a:rPr lang="en-CA" sz="2400" dirty="0">
                <a:latin typeface="Open Sans" panose="020B0606030504020204" pitchFamily="34" charset="0"/>
              </a:rPr>
              <a:t> (Washington)</a:t>
            </a:r>
          </a:p>
          <a:p>
            <a:pPr marL="0" indent="0">
              <a:buFont typeface="Arial" panose="020B0604020202020204" pitchFamily="34" charset="0"/>
              <a:buNone/>
              <a:defRPr/>
            </a:pPr>
            <a:endParaRPr lang="en-CA" sz="1000" dirty="0">
              <a:solidFill>
                <a:srgbClr val="1C3640"/>
              </a:solidFill>
              <a:latin typeface="Open Sans" panose="020B0606030504020204" pitchFamily="34" charset="0"/>
            </a:endParaRPr>
          </a:p>
          <a:p>
            <a:pPr marL="0" indent="0">
              <a:buFont typeface="Arial" panose="020B0604020202020204" pitchFamily="34" charset="0"/>
              <a:buNone/>
              <a:defRPr/>
            </a:pPr>
            <a:r>
              <a:rPr lang="en-CA" sz="2400" dirty="0">
                <a:solidFill>
                  <a:srgbClr val="222222"/>
                </a:solidFill>
                <a:latin typeface="Poppins" panose="00000500000000000000" pitchFamily="2" charset="0"/>
                <a:hlinkClick r:id="rId3"/>
              </a:rPr>
              <a:t>Alpha-Gal Syndrome after </a:t>
            </a:r>
            <a:r>
              <a:rPr lang="en-CA" sz="2400" i="1" dirty="0">
                <a:solidFill>
                  <a:srgbClr val="222222"/>
                </a:solidFill>
                <a:latin typeface="Poppins" panose="00000500000000000000" pitchFamily="2" charset="0"/>
                <a:hlinkClick r:id="rId3"/>
              </a:rPr>
              <a:t>Ixodes scapularis</a:t>
            </a:r>
            <a:r>
              <a:rPr lang="en-CA" sz="2400" dirty="0">
                <a:solidFill>
                  <a:srgbClr val="222222"/>
                </a:solidFill>
                <a:latin typeface="Poppins" panose="00000500000000000000" pitchFamily="2" charset="0"/>
                <a:hlinkClick r:id="rId3"/>
              </a:rPr>
              <a:t> Tick Bite and Statewide Surveillance, Maine, USA, 2014–2023</a:t>
            </a:r>
            <a:endParaRPr lang="en-CA" sz="2400" dirty="0">
              <a:solidFill>
                <a:srgbClr val="222222"/>
              </a:solidFill>
              <a:latin typeface="Poppins" panose="00000500000000000000" pitchFamily="2" charset="0"/>
            </a:endParaRPr>
          </a:p>
          <a:p>
            <a:pPr marL="0" indent="0">
              <a:buFont typeface="Arial" panose="020B0604020202020204" pitchFamily="34" charset="0"/>
              <a:buNone/>
              <a:defRPr/>
            </a:pPr>
            <a:endParaRPr lang="en-CA" sz="1000" dirty="0">
              <a:solidFill>
                <a:srgbClr val="222222"/>
              </a:solidFill>
              <a:latin typeface="Poppins" panose="00000500000000000000" pitchFamily="2" charset="0"/>
            </a:endParaRPr>
          </a:p>
          <a:p>
            <a:pPr marL="0" indent="0">
              <a:buFont typeface="Arial" panose="020B0604020202020204" pitchFamily="34" charset="0"/>
              <a:buNone/>
              <a:defRPr/>
            </a:pPr>
            <a:r>
              <a:rPr lang="en-CA" sz="2400" dirty="0">
                <a:solidFill>
                  <a:srgbClr val="222222"/>
                </a:solidFill>
                <a:latin typeface="Poppins" panose="00000500000000000000" pitchFamily="2" charset="0"/>
                <a:hlinkClick r:id="rId4"/>
              </a:rPr>
              <a:t>Onset of Alpha-Gal Syndrome after Tick Bite, Washington, USA</a:t>
            </a:r>
            <a:endParaRPr lang="en-CA" sz="2400" dirty="0">
              <a:solidFill>
                <a:srgbClr val="222222"/>
              </a:solidFill>
              <a:latin typeface="Poppins" panose="00000500000000000000" pitchFamily="2" charset="0"/>
            </a:endParaRPr>
          </a:p>
          <a:p>
            <a:pPr>
              <a:defRPr/>
            </a:pPr>
            <a:endParaRPr lang="en-CA" dirty="0"/>
          </a:p>
        </p:txBody>
      </p:sp>
      <p:sp>
        <p:nvSpPr>
          <p:cNvPr id="26628" name="Slide Number Placeholder 3">
            <a:extLst>
              <a:ext uri="{FF2B5EF4-FFF2-40B4-BE49-F238E27FC236}">
                <a16:creationId xmlns:a16="http://schemas.microsoft.com/office/drawing/2014/main" id="{D93763CA-F373-BE11-A2D9-60EB8036A4F3}"/>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C9F3A62-1273-429F-89CA-DCF52B181099}" type="slidenum">
              <a:rPr lang="en-US" altLang="en-US" smtClean="0">
                <a:solidFill>
                  <a:srgbClr val="898989"/>
                </a:solidFill>
              </a:rPr>
              <a:pPr/>
              <a:t>7</a:t>
            </a:fld>
            <a:endParaRPr lang="en-US" altLang="en-US">
              <a:solidFill>
                <a:srgbClr val="89898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C9D95-9AA7-DF8B-F11C-9FEBADC891B1}"/>
              </a:ext>
            </a:extLst>
          </p:cNvPr>
          <p:cNvSpPr>
            <a:spLocks noGrp="1"/>
          </p:cNvSpPr>
          <p:nvPr>
            <p:ph type="title"/>
          </p:nvPr>
        </p:nvSpPr>
        <p:spPr>
          <a:xfrm>
            <a:off x="136525" y="-87313"/>
            <a:ext cx="6207125" cy="1179513"/>
          </a:xfrm>
        </p:spPr>
        <p:txBody>
          <a:bodyPr/>
          <a:lstStyle/>
          <a:p>
            <a:pPr>
              <a:defRPr/>
            </a:pPr>
            <a:r>
              <a:rPr lang="en-US" sz="3200" dirty="0">
                <a:hlinkClick r:id="rId3"/>
              </a:rPr>
              <a:t>New World Screwworm in Central America and Mexico</a:t>
            </a:r>
            <a:endParaRPr lang="en-CA" sz="3200" dirty="0"/>
          </a:p>
        </p:txBody>
      </p:sp>
      <p:sp>
        <p:nvSpPr>
          <p:cNvPr id="28675" name="Text Placeholder 2">
            <a:extLst>
              <a:ext uri="{FF2B5EF4-FFF2-40B4-BE49-F238E27FC236}">
                <a16:creationId xmlns:a16="http://schemas.microsoft.com/office/drawing/2014/main" id="{3FF65FD8-84FC-5802-59D7-E3371BD73AB1}"/>
              </a:ext>
            </a:extLst>
          </p:cNvPr>
          <p:cNvSpPr>
            <a:spLocks noGrp="1"/>
          </p:cNvSpPr>
          <p:nvPr>
            <p:ph type="body" sz="quarter" idx="13"/>
          </p:nvPr>
        </p:nvSpPr>
        <p:spPr>
          <a:xfrm>
            <a:off x="136525" y="1092200"/>
            <a:ext cx="6207125" cy="5705475"/>
          </a:xfrm>
        </p:spPr>
        <p:txBody>
          <a:bodyPr/>
          <a:lstStyle/>
          <a:p>
            <a:r>
              <a:rPr lang="en-US" altLang="en-US"/>
              <a:t>NWS has now been found as far north as the Yucatan peninsula</a:t>
            </a:r>
          </a:p>
          <a:p>
            <a:r>
              <a:rPr lang="en-US" altLang="en-US"/>
              <a:t>COPEG maps not being updated</a:t>
            </a:r>
          </a:p>
          <a:p>
            <a:r>
              <a:rPr lang="en-US" altLang="en-US"/>
              <a:t>Sterile fly release moved to Mexico to try and prevent further northward movement</a:t>
            </a:r>
          </a:p>
          <a:p>
            <a:r>
              <a:rPr lang="en-US" altLang="en-US"/>
              <a:t>USDA states that the eradication of NWS in Central America with re-establishment of controls at the Darian gap are the aim of the program</a:t>
            </a:r>
          </a:p>
          <a:p>
            <a:r>
              <a:rPr lang="en-CA" altLang="en-US"/>
              <a:t>Human cases have now been reported in </a:t>
            </a:r>
            <a:r>
              <a:rPr lang="en-CA" altLang="en-US">
                <a:hlinkClick r:id="rId4"/>
              </a:rPr>
              <a:t>Mexico</a:t>
            </a:r>
            <a:r>
              <a:rPr lang="en-CA" altLang="en-US"/>
              <a:t>, </a:t>
            </a:r>
            <a:r>
              <a:rPr lang="en-CA" altLang="en-US">
                <a:hlinkClick r:id="rId5"/>
              </a:rPr>
              <a:t>Nicaragua</a:t>
            </a:r>
            <a:r>
              <a:rPr lang="en-CA" altLang="en-US"/>
              <a:t>, and </a:t>
            </a:r>
            <a:r>
              <a:rPr lang="en-CA" altLang="en-US">
                <a:hlinkClick r:id="rId6"/>
              </a:rPr>
              <a:t>Honduras</a:t>
            </a:r>
            <a:endParaRPr lang="en-CA" altLang="en-US"/>
          </a:p>
          <a:p>
            <a:r>
              <a:rPr lang="en-US" altLang="en-US">
                <a:hlinkClick r:id="rId7"/>
              </a:rPr>
              <a:t>Vampire bat </a:t>
            </a:r>
            <a:r>
              <a:rPr lang="en-US" altLang="en-US"/>
              <a:t>involvement in spread</a:t>
            </a:r>
          </a:p>
        </p:txBody>
      </p:sp>
      <p:sp>
        <p:nvSpPr>
          <p:cNvPr id="28676" name="TextBox 5">
            <a:hlinkClick r:id="rId8"/>
            <a:extLst>
              <a:ext uri="{FF2B5EF4-FFF2-40B4-BE49-F238E27FC236}">
                <a16:creationId xmlns:a16="http://schemas.microsoft.com/office/drawing/2014/main" id="{E364687C-A3A2-0771-30BF-A958BCB6D12C}"/>
              </a:ext>
            </a:extLst>
          </p:cNvPr>
          <p:cNvSpPr txBox="1">
            <a:spLocks noChangeArrowheads="1"/>
          </p:cNvSpPr>
          <p:nvPr/>
        </p:nvSpPr>
        <p:spPr bwMode="auto">
          <a:xfrm>
            <a:off x="10402888" y="6427788"/>
            <a:ext cx="1933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a:hlinkClick r:id="rId8"/>
              </a:rPr>
              <a:t>COPEG</a:t>
            </a:r>
            <a:endParaRPr lang="en-CA" altLang="en-US" sz="1800"/>
          </a:p>
        </p:txBody>
      </p:sp>
      <p:pic>
        <p:nvPicPr>
          <p:cNvPr id="28677" name="Picture 4">
            <a:extLst>
              <a:ext uri="{FF2B5EF4-FFF2-40B4-BE49-F238E27FC236}">
                <a16:creationId xmlns:a16="http://schemas.microsoft.com/office/drawing/2014/main" id="{4B8B16BA-A928-9C44-7651-2EEDAD2E721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43650" y="3992563"/>
            <a:ext cx="3678238" cy="284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3">
            <a:extLst>
              <a:ext uri="{FF2B5EF4-FFF2-40B4-BE49-F238E27FC236}">
                <a16:creationId xmlns:a16="http://schemas.microsoft.com/office/drawing/2014/main" id="{4D898065-5DCA-9821-7F93-64E96BB9658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43650" y="0"/>
            <a:ext cx="584835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0351A-6991-3757-D4D1-25E85782F828}"/>
              </a:ext>
            </a:extLst>
          </p:cNvPr>
          <p:cNvSpPr>
            <a:spLocks noGrp="1"/>
          </p:cNvSpPr>
          <p:nvPr>
            <p:ph type="title"/>
          </p:nvPr>
        </p:nvSpPr>
        <p:spPr>
          <a:xfrm>
            <a:off x="346075" y="0"/>
            <a:ext cx="10515600" cy="1325563"/>
          </a:xfrm>
        </p:spPr>
        <p:txBody>
          <a:bodyPr/>
          <a:lstStyle/>
          <a:p>
            <a:pPr>
              <a:defRPr/>
            </a:pPr>
            <a:r>
              <a:rPr lang="en-US" sz="3200" dirty="0" err="1"/>
              <a:t>Oropouche</a:t>
            </a:r>
            <a:r>
              <a:rPr lang="en-US" sz="3200" dirty="0"/>
              <a:t> virus</a:t>
            </a:r>
            <a:endParaRPr lang="en-CA" sz="3200" dirty="0"/>
          </a:p>
        </p:txBody>
      </p:sp>
      <p:sp>
        <p:nvSpPr>
          <p:cNvPr id="41987" name="Text Placeholder 2">
            <a:extLst>
              <a:ext uri="{FF2B5EF4-FFF2-40B4-BE49-F238E27FC236}">
                <a16:creationId xmlns:a16="http://schemas.microsoft.com/office/drawing/2014/main" id="{CEB7DFAF-0C13-6314-E754-211646A7699C}"/>
              </a:ext>
            </a:extLst>
          </p:cNvPr>
          <p:cNvSpPr>
            <a:spLocks noGrp="1"/>
          </p:cNvSpPr>
          <p:nvPr>
            <p:ph type="body" sz="quarter" idx="13"/>
          </p:nvPr>
        </p:nvSpPr>
        <p:spPr>
          <a:xfrm>
            <a:off x="346075" y="1206500"/>
            <a:ext cx="6675438" cy="1143000"/>
          </a:xfrm>
        </p:spPr>
        <p:txBody>
          <a:bodyPr/>
          <a:lstStyle/>
          <a:p>
            <a:pPr>
              <a:defRPr/>
            </a:pPr>
            <a:r>
              <a:rPr lang="en-CA" altLang="en-US" dirty="0"/>
              <a:t>PAHO released an </a:t>
            </a:r>
            <a:r>
              <a:rPr lang="en-CA" altLang="en-US" dirty="0">
                <a:hlinkClick r:id="rId3"/>
              </a:rPr>
              <a:t>epidemiological update</a:t>
            </a:r>
            <a:r>
              <a:rPr lang="en-CA" altLang="en-US" dirty="0"/>
              <a:t> on </a:t>
            </a:r>
            <a:r>
              <a:rPr lang="en-CA" altLang="en-US" b="1" dirty="0"/>
              <a:t>Oropouche virus</a:t>
            </a:r>
            <a:r>
              <a:rPr lang="en-CA" altLang="en-US" dirty="0"/>
              <a:t> in the Americas on February 11, 2025</a:t>
            </a:r>
          </a:p>
          <a:p>
            <a:pPr>
              <a:defRPr/>
            </a:pPr>
            <a:r>
              <a:rPr lang="en-CA" altLang="en-US" dirty="0"/>
              <a:t>Investigations into vertical transmission in Brazil</a:t>
            </a:r>
          </a:p>
          <a:p>
            <a:pPr>
              <a:defRPr/>
            </a:pPr>
            <a:r>
              <a:rPr lang="en-CA" altLang="en-US" dirty="0"/>
              <a:t>OROV detected in semen</a:t>
            </a:r>
          </a:p>
          <a:p>
            <a:pPr>
              <a:defRPr/>
            </a:pPr>
            <a:endParaRPr lang="en-CA" altLang="en-US" dirty="0"/>
          </a:p>
          <a:p>
            <a:pPr marL="0" indent="0">
              <a:buFont typeface="Arial" panose="020B0604020202020204" pitchFamily="34" charset="0"/>
              <a:buNone/>
              <a:defRPr/>
            </a:pPr>
            <a:endParaRPr lang="en-CA" altLang="en-US" dirty="0"/>
          </a:p>
        </p:txBody>
      </p:sp>
      <p:sp>
        <p:nvSpPr>
          <p:cNvPr id="30724" name="Slide Number Placeholder 3">
            <a:extLst>
              <a:ext uri="{FF2B5EF4-FFF2-40B4-BE49-F238E27FC236}">
                <a16:creationId xmlns:a16="http://schemas.microsoft.com/office/drawing/2014/main" id="{A5C32170-3437-4081-EAB9-EEC81B59D815}"/>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2BCD5AD0-E323-4B69-A0FA-9CB674ACFA50}" type="slidenum">
              <a:rPr lang="en-US" altLang="en-US" sz="1200" smtClean="0">
                <a:solidFill>
                  <a:srgbClr val="898989"/>
                </a:solidFill>
              </a:rPr>
              <a:pPr>
                <a:lnSpc>
                  <a:spcPct val="100000"/>
                </a:lnSpc>
                <a:spcBef>
                  <a:spcPct val="0"/>
                </a:spcBef>
                <a:buFontTx/>
                <a:buNone/>
              </a:pPr>
              <a:t>9</a:t>
            </a:fld>
            <a:endParaRPr lang="en-US" altLang="en-US" sz="1200">
              <a:solidFill>
                <a:srgbClr val="898989"/>
              </a:solidFill>
            </a:endParaRPr>
          </a:p>
        </p:txBody>
      </p:sp>
      <p:sp>
        <p:nvSpPr>
          <p:cNvPr id="30725" name="Rectangle 4">
            <a:extLst>
              <a:ext uri="{FF2B5EF4-FFF2-40B4-BE49-F238E27FC236}">
                <a16:creationId xmlns:a16="http://schemas.microsoft.com/office/drawing/2014/main" id="{A3497051-D50E-9C1E-DA9F-3EB92D626CFD}"/>
              </a:ext>
            </a:extLst>
          </p:cNvPr>
          <p:cNvSpPr>
            <a:spLocks noChangeArrowheads="1"/>
          </p:cNvSpPr>
          <p:nvPr/>
        </p:nvSpPr>
        <p:spPr bwMode="auto">
          <a:xfrm>
            <a:off x="1343025" y="2220913"/>
            <a:ext cx="19973925" cy="4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0726" name="Rectangle 2">
            <a:extLst>
              <a:ext uri="{FF2B5EF4-FFF2-40B4-BE49-F238E27FC236}">
                <a16:creationId xmlns:a16="http://schemas.microsoft.com/office/drawing/2014/main" id="{D882FB7D-868F-D0E4-444D-734C6683DF58}"/>
              </a:ext>
            </a:extLst>
          </p:cNvPr>
          <p:cNvSpPr>
            <a:spLocks noChangeArrowheads="1"/>
          </p:cNvSpPr>
          <p:nvPr/>
        </p:nvSpPr>
        <p:spPr bwMode="auto">
          <a:xfrm>
            <a:off x="1343025" y="3187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0727" name="Rectangle 4">
            <a:extLst>
              <a:ext uri="{FF2B5EF4-FFF2-40B4-BE49-F238E27FC236}">
                <a16:creationId xmlns:a16="http://schemas.microsoft.com/office/drawing/2014/main" id="{F74CF8F6-BA13-4E67-A23A-AACF3830C6D1}"/>
              </a:ext>
            </a:extLst>
          </p:cNvPr>
          <p:cNvSpPr>
            <a:spLocks noChangeArrowheads="1"/>
          </p:cNvSpPr>
          <p:nvPr/>
        </p:nvSpPr>
        <p:spPr bwMode="auto">
          <a:xfrm>
            <a:off x="2286000" y="3297238"/>
            <a:ext cx="165195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pic>
        <p:nvPicPr>
          <p:cNvPr id="30728" name="Picture 2">
            <a:extLst>
              <a:ext uri="{FF2B5EF4-FFF2-40B4-BE49-F238E27FC236}">
                <a16:creationId xmlns:a16="http://schemas.microsoft.com/office/drawing/2014/main" id="{54001A23-151B-3B6D-371A-A845A7668FA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12038" y="471488"/>
            <a:ext cx="4552950" cy="2800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2831125-6CEE-6AD7-6442-A9B8E21F875C}"/>
              </a:ext>
            </a:extLst>
          </p:cNvPr>
          <p:cNvSpPr/>
          <p:nvPr/>
        </p:nvSpPr>
        <p:spPr>
          <a:xfrm>
            <a:off x="7332663" y="3208338"/>
            <a:ext cx="4310062" cy="460375"/>
          </a:xfrm>
          <a:prstGeom prst="rect">
            <a:avLst/>
          </a:prstGeom>
        </p:spPr>
        <p:txBody>
          <a:bodyPr>
            <a:spAutoFit/>
          </a:bodyPr>
          <a:lstStyle/>
          <a:p>
            <a:pPr>
              <a:spcBef>
                <a:spcPts val="2000"/>
              </a:spcBef>
              <a:spcAft>
                <a:spcPts val="1000"/>
              </a:spcAft>
              <a:defRPr/>
            </a:pPr>
            <a:r>
              <a:rPr lang="en-US" sz="1200" dirty="0">
                <a:solidFill>
                  <a:srgbClr val="000000"/>
                </a:solidFill>
                <a:latin typeface="+mn-lt"/>
                <a:hlinkClick r:id="rId5"/>
              </a:rPr>
              <a:t>Oropouche Virus: Clinical, Epidemiological, and Molecular Aspects of a Neglected </a:t>
            </a:r>
            <a:r>
              <a:rPr lang="en-US" sz="1200" dirty="0" err="1">
                <a:solidFill>
                  <a:srgbClr val="000000"/>
                </a:solidFill>
                <a:latin typeface="+mn-lt"/>
                <a:hlinkClick r:id="rId5"/>
              </a:rPr>
              <a:t>Orthobunyavirus</a:t>
            </a:r>
            <a:endParaRPr lang="en-US" sz="1200" dirty="0">
              <a:solidFill>
                <a:srgbClr val="000000"/>
              </a:solidFill>
              <a:latin typeface="+mn-lt"/>
            </a:endParaRPr>
          </a:p>
        </p:txBody>
      </p:sp>
      <p:pic>
        <p:nvPicPr>
          <p:cNvPr id="30730" name="Picture 8">
            <a:extLst>
              <a:ext uri="{FF2B5EF4-FFF2-40B4-BE49-F238E27FC236}">
                <a16:creationId xmlns:a16="http://schemas.microsoft.com/office/drawing/2014/main" id="{0CE1F474-A619-9E64-C71D-86A84E5D0AD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73663" y="3703638"/>
            <a:ext cx="6872287" cy="25447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AD32E38C-F47F-D344-EC6D-34B8FA368B99}"/>
              </a:ext>
            </a:extLst>
          </p:cNvPr>
          <p:cNvSpPr/>
          <p:nvPr/>
        </p:nvSpPr>
        <p:spPr>
          <a:xfrm>
            <a:off x="11271250" y="3944938"/>
            <a:ext cx="703263" cy="180498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30732" name="TextBox 10">
            <a:extLst>
              <a:ext uri="{FF2B5EF4-FFF2-40B4-BE49-F238E27FC236}">
                <a16:creationId xmlns:a16="http://schemas.microsoft.com/office/drawing/2014/main" id="{4C43B603-DBC2-3BA8-42E9-40E8CF047544}"/>
              </a:ext>
            </a:extLst>
          </p:cNvPr>
          <p:cNvSpPr txBox="1">
            <a:spLocks noChangeArrowheads="1"/>
          </p:cNvSpPr>
          <p:nvPr/>
        </p:nvSpPr>
        <p:spPr bwMode="auto">
          <a:xfrm>
            <a:off x="11296650" y="5748338"/>
            <a:ext cx="692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CA" altLang="en-US" b="1"/>
              <a:t>2025</a:t>
            </a:r>
          </a:p>
        </p:txBody>
      </p:sp>
      <p:sp>
        <p:nvSpPr>
          <p:cNvPr id="30733" name="TextBox 11">
            <a:extLst>
              <a:ext uri="{FF2B5EF4-FFF2-40B4-BE49-F238E27FC236}">
                <a16:creationId xmlns:a16="http://schemas.microsoft.com/office/drawing/2014/main" id="{EA4D30C3-00B1-2C0C-5037-AD3893052003}"/>
              </a:ext>
            </a:extLst>
          </p:cNvPr>
          <p:cNvSpPr txBox="1">
            <a:spLocks noChangeArrowheads="1"/>
          </p:cNvSpPr>
          <p:nvPr/>
        </p:nvSpPr>
        <p:spPr bwMode="auto">
          <a:xfrm>
            <a:off x="346075" y="3803650"/>
            <a:ext cx="4757738"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en-CA" altLang="en-US" sz="2800">
                <a:hlinkClick r:id="rId7"/>
              </a:rPr>
              <a:t>Cuba</a:t>
            </a:r>
            <a:r>
              <a:rPr lang="en-CA" altLang="en-US" sz="2800"/>
              <a:t> - OROV activity reporting in seven provinces</a:t>
            </a:r>
          </a:p>
          <a:p>
            <a:pPr>
              <a:buFont typeface="Arial" panose="020B0604020202020204" pitchFamily="34" charset="0"/>
              <a:buChar char="•"/>
            </a:pPr>
            <a:r>
              <a:rPr lang="en-CA" altLang="en-US" sz="2800">
                <a:hlinkClick r:id="rId8"/>
              </a:rPr>
              <a:t>Panama</a:t>
            </a:r>
            <a:r>
              <a:rPr lang="en-CA" altLang="en-US" sz="2800"/>
              <a:t> – 221 cases, 1 death</a:t>
            </a:r>
          </a:p>
          <a:p>
            <a:pPr>
              <a:buFont typeface="Arial" panose="020B0604020202020204" pitchFamily="34" charset="0"/>
              <a:buChar char="•"/>
            </a:pPr>
            <a:r>
              <a:rPr lang="en-CA" altLang="en-US" sz="2800">
                <a:hlinkClick r:id="rId9"/>
              </a:rPr>
              <a:t>Lack of Competence of US Mosquito Species for Circulating Oropouche Virus</a:t>
            </a:r>
            <a:endParaRPr lang="en-CA" altLang="en-US" sz="2800"/>
          </a:p>
        </p:txBody>
      </p:sp>
    </p:spTree>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43884</TotalTime>
  <Words>2251</Words>
  <Application>Microsoft Office PowerPoint</Application>
  <PresentationFormat>Widescreen</PresentationFormat>
  <Paragraphs>197</Paragraphs>
  <Slides>14</Slides>
  <Notes>14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Arial</vt:lpstr>
      <vt:lpstr>BBC Reith Serif</vt:lpstr>
      <vt:lpstr>Calibri</vt:lpstr>
      <vt:lpstr>Calibri Light</vt:lpstr>
      <vt:lpstr>CicleGordita</vt:lpstr>
      <vt:lpstr>Google Sans</vt:lpstr>
      <vt:lpstr>Montserrat</vt:lpstr>
      <vt:lpstr>Nunito</vt:lpstr>
      <vt:lpstr>Open Sans</vt:lpstr>
      <vt:lpstr>Poppins</vt:lpstr>
      <vt:lpstr>Wingdings-Regular</vt:lpstr>
      <vt:lpstr>2_Office Theme</vt:lpstr>
      <vt:lpstr>Community for Emerging and Zoonotic Diseases Identifying emerging risks through collective intelligence</vt:lpstr>
      <vt:lpstr>Bluetongue virus (BTV-3) in Europe</vt:lpstr>
      <vt:lpstr>PowerPoint Presentation</vt:lpstr>
      <vt:lpstr>Schmallenberg virus in United Kingdom</vt:lpstr>
      <vt:lpstr>Extensive Schmallenberg Virus circulation in Germany, 2023</vt:lpstr>
      <vt:lpstr>Longhorn Tick and Theileriosis in the USA</vt:lpstr>
      <vt:lpstr>Alpha Gal Syndrome (red-meat allergy)</vt:lpstr>
      <vt:lpstr>New World Screwworm in Central America and Mexico</vt:lpstr>
      <vt:lpstr>Oropouche virus</vt:lpstr>
      <vt:lpstr>Dengue</vt:lpstr>
      <vt:lpstr>Japanese Encephalitis in Australia</vt:lpstr>
      <vt:lpstr>Lumpy Skin Disease</vt:lpstr>
      <vt:lpstr>Scientific Findings</vt:lpstr>
      <vt:lpstr>Scientific Findings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lastModifiedBy>Dukadzinac, Zana (CFIA/ACIA)</cp:lastModifiedBy>
  <cp:revision>599</cp:revision>
  <cp:lastPrinted>2024-03-11T14:03:21Z</cp:lastPrinted>
  <dcterms:created xsi:type="dcterms:W3CDTF">2020-02-07T23:34:08Z</dcterms:created>
  <dcterms:modified xsi:type="dcterms:W3CDTF">2025-03-31T13:09:35Z</dcterms:modified>
</cp:coreProperties>
</file>