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Lst>
  <p:notesMasterIdLst>
    <p:notesMasterId r:id="rId34"/>
  </p:notesMasterIdLst>
  <p:sldIdLst>
    <p:sldId id="256" r:id="rId5"/>
    <p:sldId id="257" r:id="rId6"/>
    <p:sldId id="486" r:id="rId7"/>
    <p:sldId id="309" r:id="rId8"/>
    <p:sldId id="329" r:id="rId9"/>
    <p:sldId id="485" r:id="rId10"/>
    <p:sldId id="487" r:id="rId11"/>
    <p:sldId id="482" r:id="rId12"/>
    <p:sldId id="450" r:id="rId13"/>
    <p:sldId id="382" r:id="rId14"/>
    <p:sldId id="467" r:id="rId15"/>
    <p:sldId id="473" r:id="rId16"/>
    <p:sldId id="472" r:id="rId17"/>
    <p:sldId id="333" r:id="rId18"/>
    <p:sldId id="476" r:id="rId19"/>
    <p:sldId id="469" r:id="rId20"/>
    <p:sldId id="474" r:id="rId21"/>
    <p:sldId id="478" r:id="rId22"/>
    <p:sldId id="475" r:id="rId23"/>
    <p:sldId id="477" r:id="rId24"/>
    <p:sldId id="489" r:id="rId25"/>
    <p:sldId id="490" r:id="rId26"/>
    <p:sldId id="491" r:id="rId27"/>
    <p:sldId id="492" r:id="rId28"/>
    <p:sldId id="468" r:id="rId29"/>
    <p:sldId id="340" r:id="rId30"/>
    <p:sldId id="480" r:id="rId31"/>
    <p:sldId id="346" r:id="rId32"/>
    <p:sldId id="331" r:id="rId33"/>
  </p:sldIdLst>
  <p:sldSz cx="12192000" cy="6858000"/>
  <p:notesSz cx="6858000" cy="9144000"/>
  <p:embeddedFontLst>
    <p:embeddedFont>
      <p:font typeface="Candara" panose="020E0502030303020204"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Noto Sans" panose="020B0502040504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2" autoAdjust="0"/>
    <p:restoredTop sz="94199" autoAdjust="0"/>
  </p:normalViewPr>
  <p:slideViewPr>
    <p:cSldViewPr snapToGrid="0">
      <p:cViewPr varScale="1">
        <p:scale>
          <a:sx n="69" d="100"/>
          <a:sy n="69" d="100"/>
        </p:scale>
        <p:origin x="48" y="1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pPr>
                <a:defRPr/>
              </a:pPr>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oah.org/en/what-we-do/standards/codes-and-manuals/terrestrial-code-online-access/index.php?id=169&amp;L=1&amp;htmfile=glossaire.htm#terme_zone_region" TargetMode="External"/><Relationship Id="rId7" Type="http://schemas.openxmlformats.org/officeDocument/2006/relationships/hyperlink" Target="https://www.woah.org/en/what-we-do/standards/codes-and-manuals/terrestrial-code-online-access/index.php?id=169&amp;L=1&amp;htmfile=glossaire.htm#terme_statut_zoosanitai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woah.org/en/what-we-do/standards/codes-and-manuals/terrestrial-code-online-access/index.php?id=169&amp;L=1&amp;htmfile=glossaire.htm#terme_zone_indemne" TargetMode="External"/><Relationship Id="rId5" Type="http://schemas.openxmlformats.org/officeDocument/2006/relationships/hyperlink" Target="https://www.woah.org/en/what-we-do/standards/codes-and-manuals/terrestrial-code-online-access/index.php?id=169&amp;L=1&amp;htmfile=glossaire.htm#terme_mesure_sanitaire" TargetMode="External"/><Relationship Id="rId4" Type="http://schemas.openxmlformats.org/officeDocument/2006/relationships/hyperlink" Target="https://www.woah.org/en/what-we-do/standards/codes-and-manuals/terrestrial-code-online-access/index.php?id=169&amp;L=1&amp;htmfile=glossaire.htm#terme_securite_biologiqu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extLst>
      <p:ext uri="{BB962C8B-B14F-4D97-AF65-F5344CB8AC3E}">
        <p14:creationId xmlns:p14="http://schemas.microsoft.com/office/powerpoint/2010/main" val="290949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Immediate transportation ban (5 days) in Brandenburg</a:t>
            </a:r>
          </a:p>
          <a:p>
            <a:r>
              <a:rPr lang="en-CA" altLang="en-US" dirty="0"/>
              <a:t>- all susceptible livestock within a 1km radius would be culled as a precaution and this includes a pigs farm with ~ 200 pigs in Ahrensfelde, near where the outbreak was detected.</a:t>
            </a:r>
          </a:p>
          <a:p>
            <a:endParaRPr lang="en-CA" altLang="en-US" dirty="0"/>
          </a:p>
          <a:p>
            <a:r>
              <a:rPr lang="en-CA" altLang="en-US" dirty="0"/>
              <a:t>-  Additionally, 55 sheep and goats and 3 cattle from a farm in OderSpree are to be slaughtered on 13 January as the farm had obtained hay from the farm in </a:t>
            </a:r>
            <a:r>
              <a:rPr lang="en-CA" altLang="en-US" dirty="0" err="1"/>
              <a:t>Hönow</a:t>
            </a:r>
            <a:r>
              <a:rPr lang="en-CA" altLang="en-US" dirty="0"/>
              <a:t> where the outbreak occurred but none of the animals have shown signs of infection.  The sampling of all establishments within the 10km Restriction Zone (RZ) is ongoing, but so far results have been negative. There is also a hunting ban in place in the restriction zone and berlins two zoo’s have closed.</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Netherlands have implemented a national ban on the movement of veal calves (unless they are going to slaughter) and a ban on visitors to veal farms because there have been more than 3,600 calves transported from Brandenburg to the Netherlands since 1 December. These calves are located on more than 125 veal calf farms spread across the Netherlands.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Re-testing of samples which  tested negative for bluetongue for FMD as bluetongue can be a differential diagnosis for FMD</a:t>
            </a:r>
            <a:endParaRPr lang="en-CA" altLang="en-US" dirty="0">
              <a:solidFill>
                <a:srgbClr val="333333"/>
              </a:solidFill>
              <a:latin typeface="Helvetica Neue"/>
            </a:endParaRPr>
          </a:p>
          <a:p>
            <a:endParaRPr lang="en-CA" altLang="en-US" dirty="0">
              <a:latin typeface="Poppins-Regular"/>
            </a:endParaRPr>
          </a:p>
          <a:p>
            <a:r>
              <a:rPr lang="en-US" b="0" i="0" dirty="0">
                <a:solidFill>
                  <a:srgbClr val="27282A"/>
                </a:solidFill>
                <a:effectLst/>
                <a:latin typeface="Soehne"/>
              </a:rPr>
              <a:t>Protection Zone: means a </a:t>
            </a:r>
            <a:r>
              <a:rPr lang="en-US" b="0" i="1" u="sng" dirty="0">
                <a:solidFill>
                  <a:srgbClr val="27282A"/>
                </a:solidFill>
                <a:effectLst/>
                <a:latin typeface="Soehne"/>
                <a:hlinkClick r:id="rId3"/>
              </a:rPr>
              <a:t>zone</a:t>
            </a:r>
            <a:r>
              <a:rPr lang="en-US" b="0" i="0" dirty="0">
                <a:solidFill>
                  <a:srgbClr val="27282A"/>
                </a:solidFill>
                <a:effectLst/>
                <a:latin typeface="Soehne"/>
              </a:rPr>
              <a:t> where specific </a:t>
            </a:r>
            <a:r>
              <a:rPr lang="en-US" b="0" i="1" u="sng" dirty="0">
                <a:solidFill>
                  <a:srgbClr val="27282A"/>
                </a:solidFill>
                <a:effectLst/>
                <a:latin typeface="Soehne"/>
                <a:hlinkClick r:id="rId4"/>
              </a:rPr>
              <a:t>biosecurity</a:t>
            </a:r>
            <a:r>
              <a:rPr lang="en-US" b="0" i="0" dirty="0">
                <a:solidFill>
                  <a:srgbClr val="27282A"/>
                </a:solidFill>
                <a:effectLst/>
                <a:latin typeface="Soehne"/>
              </a:rPr>
              <a:t> and </a:t>
            </a:r>
            <a:r>
              <a:rPr lang="en-US" b="0" i="1" u="sng" dirty="0">
                <a:solidFill>
                  <a:srgbClr val="27282A"/>
                </a:solidFill>
                <a:effectLst/>
                <a:latin typeface="Soehne"/>
                <a:hlinkClick r:id="rId5"/>
              </a:rPr>
              <a:t>sanitary measures</a:t>
            </a:r>
            <a:r>
              <a:rPr lang="en-US" b="0" i="0" dirty="0">
                <a:solidFill>
                  <a:srgbClr val="27282A"/>
                </a:solidFill>
                <a:effectLst/>
                <a:latin typeface="Soehne"/>
              </a:rPr>
              <a:t> are implemented to prevent the entry of a pathogenic agent into a free country or </a:t>
            </a:r>
            <a:r>
              <a:rPr lang="en-US" b="0" i="1" u="sng" dirty="0">
                <a:solidFill>
                  <a:srgbClr val="27282A"/>
                </a:solidFill>
                <a:effectLst/>
                <a:latin typeface="Soehne"/>
                <a:hlinkClick r:id="rId6"/>
              </a:rPr>
              <a:t>zone</a:t>
            </a:r>
            <a:r>
              <a:rPr lang="en-US" b="0" i="0" dirty="0">
                <a:solidFill>
                  <a:srgbClr val="27282A"/>
                </a:solidFill>
                <a:effectLst/>
                <a:latin typeface="Soehne"/>
              </a:rPr>
              <a:t> from a </a:t>
            </a:r>
            <a:r>
              <a:rPr lang="en-US" b="0" i="0" dirty="0" err="1">
                <a:solidFill>
                  <a:srgbClr val="27282A"/>
                </a:solidFill>
                <a:effectLst/>
                <a:latin typeface="Soehne"/>
              </a:rPr>
              <a:t>neighbouring</a:t>
            </a:r>
            <a:r>
              <a:rPr lang="en-US" b="0" i="0" dirty="0">
                <a:solidFill>
                  <a:srgbClr val="27282A"/>
                </a:solidFill>
                <a:effectLst/>
                <a:latin typeface="Soehne"/>
              </a:rPr>
              <a:t> country or </a:t>
            </a:r>
            <a:r>
              <a:rPr lang="en-US" b="0" i="1" u="sng" dirty="0">
                <a:solidFill>
                  <a:srgbClr val="27282A"/>
                </a:solidFill>
                <a:effectLst/>
                <a:latin typeface="Soehne"/>
                <a:hlinkClick r:id="rId3"/>
              </a:rPr>
              <a:t>zone</a:t>
            </a:r>
            <a:r>
              <a:rPr lang="en-US" b="0" i="0" dirty="0">
                <a:solidFill>
                  <a:srgbClr val="27282A"/>
                </a:solidFill>
                <a:effectLst/>
                <a:latin typeface="Soehne"/>
              </a:rPr>
              <a:t> of a different </a:t>
            </a:r>
            <a:r>
              <a:rPr lang="en-US" b="0" i="1" u="sng" dirty="0">
                <a:solidFill>
                  <a:srgbClr val="27282A"/>
                </a:solidFill>
                <a:effectLst/>
                <a:latin typeface="Soehne"/>
                <a:hlinkClick r:id="rId7"/>
              </a:rPr>
              <a:t>animal health status</a:t>
            </a:r>
            <a:r>
              <a:rPr lang="en-US" b="0" i="0" dirty="0">
                <a:solidFill>
                  <a:srgbClr val="27282A"/>
                </a:solidFill>
                <a:effectLst/>
                <a:latin typeface="Soehne"/>
              </a:rPr>
              <a:t>.</a:t>
            </a:r>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11</a:t>
            </a:fld>
            <a:endParaRPr lang="en-US" altLang="en-US"/>
          </a:p>
        </p:txBody>
      </p:sp>
    </p:spTree>
    <p:extLst>
      <p:ext uri="{BB962C8B-B14F-4D97-AF65-F5344CB8AC3E}">
        <p14:creationId xmlns:p14="http://schemas.microsoft.com/office/powerpoint/2010/main" val="3722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altLang="en-US" dirty="0"/>
              <a:t>55 sheep and goats and 3 cattle from a farm in </a:t>
            </a:r>
            <a:r>
              <a:rPr lang="en-CA" altLang="en-US" dirty="0" err="1"/>
              <a:t>OderSpree</a:t>
            </a:r>
            <a:r>
              <a:rPr lang="en-CA" altLang="en-US" dirty="0"/>
              <a:t> (Yellow marker) were slaughtered on 13 January as the farm had obtained hay from the farm in </a:t>
            </a:r>
            <a:r>
              <a:rPr lang="en-CA" altLang="en-US" dirty="0" err="1"/>
              <a:t>Hönow</a:t>
            </a:r>
            <a:r>
              <a:rPr lang="en-CA" altLang="en-US" dirty="0"/>
              <a:t> where the outbreak occurred but none of the animals have shown signs of infection and have since tested negative.</a:t>
            </a:r>
            <a:endParaRPr lang="en-CA" altLang="en-US" b="1" dirty="0">
              <a:solidFill>
                <a:srgbClr val="212529"/>
              </a:solidFill>
              <a:latin typeface="Lato" panose="020F0502020204030203" pitchFamily="34" charset="0"/>
            </a:endParaRPr>
          </a:p>
          <a:p>
            <a:r>
              <a:rPr lang="en-CA" altLang="en-US" dirty="0"/>
              <a:t>- Goats in </a:t>
            </a:r>
            <a:r>
              <a:rPr lang="en-CA" altLang="en-US" dirty="0" err="1"/>
              <a:t>Barnim</a:t>
            </a:r>
            <a:r>
              <a:rPr lang="en-CA" altLang="en-US" dirty="0"/>
              <a:t> (the purple marker on the map) had clinical signs but were PCR and antibody negative</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12</a:t>
            </a:fld>
            <a:endParaRPr lang="en-US" altLang="en-US"/>
          </a:p>
        </p:txBody>
      </p:sp>
    </p:spTree>
    <p:extLst>
      <p:ext uri="{BB962C8B-B14F-4D97-AF65-F5344CB8AC3E}">
        <p14:creationId xmlns:p14="http://schemas.microsoft.com/office/powerpoint/2010/main" val="17548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b="1" dirty="0">
              <a:solidFill>
                <a:srgbClr val="333333"/>
              </a:solidFill>
              <a:latin typeface="Lato" panose="020F0502020204030203" pitchFamily="34" charset="0"/>
            </a:endParaRPr>
          </a:p>
          <a:p>
            <a:r>
              <a:rPr lang="en-CA" altLang="en-US" dirty="0"/>
              <a:t>There is also a hunting ban in place in the restriction zone and berlins two zoo’s have closed.</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Netherlands have implemented a national ban on the movement of veal calves (unless they are going to slaughter) and a ban on visitors to veal farms because there have been more than 3,600 calves transported from Brandenburg to the Netherlands since 1 December. These calves are located on more than 125 veal calf farms spread across the Netherlands.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Re-testing of samples which  tested negative for bluetongue for FMD as bluetongue can be a differential diagnosis for FMD</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13</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contact site had the same owner, feed movement between sites daily, animal movement between sites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16</a:t>
            </a:fld>
            <a:endParaRPr lang="en-US"/>
          </a:p>
        </p:txBody>
      </p:sp>
    </p:spTree>
    <p:extLst>
      <p:ext uri="{BB962C8B-B14F-4D97-AF65-F5344CB8AC3E}">
        <p14:creationId xmlns:p14="http://schemas.microsoft.com/office/powerpoint/2010/main" val="175599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17</a:t>
            </a:fld>
            <a:endParaRPr lang="en-US"/>
          </a:p>
        </p:txBody>
      </p:sp>
    </p:spTree>
    <p:extLst>
      <p:ext uri="{BB962C8B-B14F-4D97-AF65-F5344CB8AC3E}">
        <p14:creationId xmlns:p14="http://schemas.microsoft.com/office/powerpoint/2010/main" val="103756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a lot of contacts being traced…in particular 35 linked by animal byproducts transport (assumption that ABP stands for animal byproducts)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19</a:t>
            </a:fld>
            <a:endParaRPr lang="en-US"/>
          </a:p>
        </p:txBody>
      </p:sp>
    </p:spTree>
    <p:extLst>
      <p:ext uri="{BB962C8B-B14F-4D97-AF65-F5344CB8AC3E}">
        <p14:creationId xmlns:p14="http://schemas.microsoft.com/office/powerpoint/2010/main" val="2676048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cases have been within endemic areas, the two real outliers are Germany and Hungary.</a:t>
            </a:r>
          </a:p>
          <a:p>
            <a:endParaRPr lang="en-CA" dirty="0"/>
          </a:p>
          <a:p>
            <a:r>
              <a:rPr lang="en-CA" dirty="0"/>
              <a:t>Iraq only has two cases in the </a:t>
            </a:r>
            <a:r>
              <a:rPr lang="en-CA" dirty="0" err="1"/>
              <a:t>Empressi</a:t>
            </a:r>
            <a:r>
              <a:rPr lang="en-CA" dirty="0"/>
              <a:t> data, but news reports suggest there are many more cases than 2, notes in WOAH report indicate that during the last vaccination campaign some owners refused vaccination, which may explain the ongoing cases now.</a:t>
            </a:r>
          </a:p>
          <a:p>
            <a:endParaRPr lang="en-CA" dirty="0"/>
          </a:p>
          <a:p>
            <a:r>
              <a:rPr lang="en-CA" dirty="0"/>
              <a:t>South Korea has only 1 case on the map, but at least 5 cases have been reported in the news </a:t>
            </a:r>
          </a:p>
        </p:txBody>
      </p:sp>
      <p:sp>
        <p:nvSpPr>
          <p:cNvPr id="4" name="Slide Number Placeholder 3"/>
          <p:cNvSpPr>
            <a:spLocks noGrp="1"/>
          </p:cNvSpPr>
          <p:nvPr>
            <p:ph type="sldNum" sz="quarter" idx="5"/>
          </p:nvPr>
        </p:nvSpPr>
        <p:spPr/>
        <p:txBody>
          <a:bodyPr/>
          <a:lstStyle/>
          <a:p>
            <a:fld id="{BFFB6564-B9C5-4BEE-A019-13E96C68B1A5}" type="slidenum">
              <a:rPr lang="en-US" smtClean="0"/>
              <a:t>25</a:t>
            </a:fld>
            <a:endParaRPr lang="en-US"/>
          </a:p>
        </p:txBody>
      </p:sp>
    </p:spTree>
    <p:extLst>
      <p:ext uri="{BB962C8B-B14F-4D97-AF65-F5344CB8AC3E}">
        <p14:creationId xmlns:p14="http://schemas.microsoft.com/office/powerpoint/2010/main" val="2642860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F3E62D0-9945-866F-1B2C-F9882760C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EA850DE-61A1-2825-2207-46B1C3D68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B07DEE3D-03A4-6FBD-3B9F-55602D8146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pPr/>
              <a:t>26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Lato" panose="020F0502020204030203" pitchFamily="34" charset="0"/>
              </a:rPr>
              <a:t>Strain of bovine TB identified</a:t>
            </a:r>
          </a:p>
          <a:p>
            <a:pPr algn="l"/>
            <a:r>
              <a:rPr lang="en-US" b="0" i="0" dirty="0">
                <a:solidFill>
                  <a:srgbClr val="333333"/>
                </a:solidFill>
                <a:effectLst/>
                <a:latin typeface="Noto Sans" panose="020B0502040504020204" pitchFamily="34" charset="0"/>
              </a:rPr>
              <a:t>Laboratory culture results from the November 29, 2024 infected animal found a strain that has never been identified in animals or humans in Canada, and the origin of the strain is unknown. It is not closely related to any of the recent strains in Western Canada.</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27</a:t>
            </a:fld>
            <a:endParaRPr lang="en-US"/>
          </a:p>
        </p:txBody>
      </p:sp>
    </p:spTree>
    <p:extLst>
      <p:ext uri="{BB962C8B-B14F-4D97-AF65-F5344CB8AC3E}">
        <p14:creationId xmlns:p14="http://schemas.microsoft.com/office/powerpoint/2010/main" val="84559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ACE67C4-0AF5-8454-6E8B-5A95842E5E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CDBF9E8B-75DF-5B97-D758-75071DB0E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05D77289-0E13-4518-AC70-858658D7B6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6E91B8-5D24-46BA-923D-7E2351436355}" type="slidenum">
              <a:rPr lang="en-US" altLang="en-US" smtClean="0"/>
              <a:pPr/>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2CB9B81-17CA-AE88-74DD-50F0F2652C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703D0CC-9D3A-C180-A5F8-D5AFD1F57B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BTV serotype 3 is a reportable disease in Canada</a:t>
            </a:r>
          </a:p>
          <a:p>
            <a:endParaRPr lang="en-CA" altLang="en-US" dirty="0"/>
          </a:p>
          <a:p>
            <a:r>
              <a:rPr lang="en-CA" altLang="en-US" dirty="0"/>
              <a:t>We have been reporting on the outbreaks of Bluetongue virus serotype 3 in Europe since the fall of 2023. This outbreak started in the Netherlands in the fall of 2023 and spread rapidly across Europe in 2024 affecting 17 countries and 10s of thousands of farms. The source of the infection has never been identified.</a:t>
            </a:r>
          </a:p>
          <a:p>
            <a:endParaRPr lang="en-CA" altLang="en-US" dirty="0"/>
          </a:p>
          <a:p>
            <a:r>
              <a:rPr lang="en-CA" altLang="en-US" dirty="0"/>
              <a:t>While there has been a very significant decline in the number of cases detected across Europe this winter, it is concerning that cases continue to be reported in the winter months, during a time when we would normally consider midge activity to be minimal.</a:t>
            </a:r>
          </a:p>
          <a:p>
            <a:endParaRPr lang="en-CA" altLang="en-US" dirty="0"/>
          </a:p>
          <a:p>
            <a:r>
              <a:rPr lang="en-CA" altLang="en-US" dirty="0"/>
              <a:t>What is most important about this event is the rapidity with which the disease spread through a vulnerable population, and its detection during the winter when it would not normally be found. With the impacts of Climate change, Canada should examine our own vulnerabilities to the strains of Bluetongue in North America. </a:t>
            </a:r>
          </a:p>
          <a:p>
            <a:endParaRPr lang="en-CA" altLang="en-US" dirty="0"/>
          </a:p>
          <a:p>
            <a:endParaRPr lang="en-CA" altLang="en-US" dirty="0"/>
          </a:p>
        </p:txBody>
      </p:sp>
      <p:sp>
        <p:nvSpPr>
          <p:cNvPr id="4" name="Slide Number Placeholder 3">
            <a:extLst>
              <a:ext uri="{FF2B5EF4-FFF2-40B4-BE49-F238E27FC236}">
                <a16:creationId xmlns:a16="http://schemas.microsoft.com/office/drawing/2014/main" id="{5C5B0BC0-B674-D316-6FA4-2BBD62224D70}"/>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AE01C0-90C6-4DCF-806F-16ADF484E5D0}"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29</a:t>
            </a:fld>
            <a:endParaRPr lang="en-US"/>
          </a:p>
        </p:txBody>
      </p:sp>
    </p:spTree>
    <p:extLst>
      <p:ext uri="{BB962C8B-B14F-4D97-AF65-F5344CB8AC3E}">
        <p14:creationId xmlns:p14="http://schemas.microsoft.com/office/powerpoint/2010/main" val="352151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AB17320-FA4B-FE8A-100A-D21AF68110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016C608-C784-C899-6F1E-91F45CF02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solidFill>
                  <a:srgbClr val="000000"/>
                </a:solidFill>
                <a:latin typeface="Wingdings-Regular"/>
              </a:rPr>
              <a:t>Bluetongue serotype 12 was also been detected in Europe for the first time in the fall of 2024, in the Netherlands last October and they have reported a total of 12 cases so far and England reported BTV 12 for the first time in February of this year on a farm with 15 cows, 1 positive for BTV 12 and three positive for BTV3</a:t>
            </a:r>
          </a:p>
          <a:p>
            <a:endParaRPr lang="en-US" altLang="en-US" sz="1200" dirty="0">
              <a:solidFill>
                <a:srgbClr val="000000"/>
              </a:solidFill>
              <a:latin typeface="Wingdings-Regular"/>
            </a:endParaRPr>
          </a:p>
          <a:p>
            <a:r>
              <a:rPr lang="en-US" altLang="en-US" sz="1200" dirty="0">
                <a:solidFill>
                  <a:srgbClr val="000000"/>
                </a:solidFill>
                <a:latin typeface="Wingdings-Regular"/>
              </a:rPr>
              <a:t>It is unknown how BTV-12 was introduced to the Netherlands, the serotype is common in other parts of the world, reported to WOAH by Israel (2010) and Australia (2015).  However, it is commonly found in African countries, as is serotype 3. </a:t>
            </a:r>
          </a:p>
          <a:p>
            <a:endParaRPr lang="en-US" altLang="en-US" sz="1200" dirty="0">
              <a:solidFill>
                <a:srgbClr val="000000"/>
              </a:solidFill>
              <a:latin typeface="Wingdings-Regular"/>
            </a:endParaRPr>
          </a:p>
          <a:p>
            <a:r>
              <a:rPr lang="en-US" altLang="en-US" sz="1200" dirty="0">
                <a:solidFill>
                  <a:srgbClr val="000000"/>
                </a:solidFill>
                <a:latin typeface="Wingdings-Regular"/>
              </a:rPr>
              <a:t>The Netherlands is retrospectively examining their BTV-3 samples for evidence of BTV-12. Though it seems to be less virulent than BTV-3, the case in the UK had no clinical signs.</a:t>
            </a:r>
          </a:p>
          <a:p>
            <a:endParaRPr lang="en-CA" altLang="en-US" dirty="0"/>
          </a:p>
          <a:p>
            <a:r>
              <a:rPr lang="en-CA" altLang="en-US" dirty="0"/>
              <a:t>Unclear how these different serotypes keep being identified in the Netherlands [BTV-3 (2023), now BTV-12 (2024), and previously BTV-6 (in 2008)]. Is their diagnostics capacity better and its just going undetected in certain countries, or is it another transmission pathway directly into the Netherlands?</a:t>
            </a:r>
          </a:p>
          <a:p>
            <a:endParaRPr lang="en-CA" altLang="en-US" dirty="0"/>
          </a:p>
          <a:p>
            <a:r>
              <a:rPr lang="en-CA" altLang="en-US" dirty="0"/>
              <a:t>BTV-4 has recurred in the Slovenia after being absent for 9 years.</a:t>
            </a:r>
          </a:p>
          <a:p>
            <a:endParaRPr lang="en-CA" altLang="en-US" dirty="0"/>
          </a:p>
        </p:txBody>
      </p:sp>
      <p:sp>
        <p:nvSpPr>
          <p:cNvPr id="44036" name="Slide Number Placeholder 3">
            <a:extLst>
              <a:ext uri="{FF2B5EF4-FFF2-40B4-BE49-F238E27FC236}">
                <a16:creationId xmlns:a16="http://schemas.microsoft.com/office/drawing/2014/main" id="{E8F8BDE2-9B51-DB16-0618-DE4072FBE5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44292E7-4174-4C34-976C-B36CDEDBE086}"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err="1">
                <a:solidFill>
                  <a:srgbClr val="000000"/>
                </a:solidFill>
                <a:effectLst/>
                <a:latin typeface="Candara" panose="020E0502030303020204" pitchFamily="34" charset="0"/>
                <a:ea typeface="Calibri" panose="020F0502020204030204" pitchFamily="34" charset="0"/>
                <a:cs typeface="Calibri" panose="020F0502020204030204" pitchFamily="34" charset="0"/>
              </a:rPr>
              <a:t>Peste</a:t>
            </a:r>
            <a:r>
              <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 des petits ruminants is a reportable disease not present in Canada. </a:t>
            </a:r>
          </a:p>
          <a:p>
            <a:pPr marL="0" indent="0">
              <a:buFontTx/>
              <a:buNone/>
            </a:pPr>
            <a:r>
              <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There have been an unexpected increase in cases of PPR in Eastern Europe over the past year.</a:t>
            </a:r>
          </a:p>
          <a:p>
            <a:pPr marL="0" indent="0">
              <a:buFontTx/>
              <a:buNone/>
            </a:pPr>
            <a:endPar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Between June and December of 2024, Greece and Romania had 87 and 68 cases respectively, whereas Bulgaria had only 1 case.</a:t>
            </a:r>
          </a:p>
          <a:p>
            <a:pPr marL="0" indent="0">
              <a:buFontTx/>
              <a:buNone/>
            </a:pPr>
            <a:endPar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Since January 1</a:t>
            </a:r>
            <a:r>
              <a:rPr lang="en-US" sz="1800" b="0" i="0" baseline="300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st</a:t>
            </a: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 2025, there have only been 4 cases, with 3 in Hungary and 1 in Romania.  The cases in Hungary were associated with legal animal movements. </a:t>
            </a:r>
          </a:p>
          <a:p>
            <a:pPr marL="0" indent="0">
              <a:buFontTx/>
              <a:buNone/>
            </a:pPr>
            <a:endPar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endParaRPr lang="en-US" sz="1800" b="0" i="0" dirty="0">
              <a:solidFill>
                <a:srgbClr val="000000"/>
              </a:solidFill>
              <a:effectLst/>
              <a:latin typeface="Candara" panose="020E0502030303020204" pitchFamily="34" charset="0"/>
              <a:cs typeface="Calibri" panose="020F0502020204030204" pitchFamily="34" charset="0"/>
            </a:endParaRPr>
          </a:p>
          <a:p>
            <a:pPr marL="171450" indent="-171450">
              <a:buFontTx/>
              <a:buChar char="-"/>
            </a:pPr>
            <a:endParaRPr lang="en-CA" b="0" i="0" dirty="0">
              <a:solidFill>
                <a:srgbClr val="444444"/>
              </a:solidFill>
              <a:effectLst/>
              <a:latin typeface="Verdana" panose="020B0604030504040204" pitchFamily="34" charset="0"/>
            </a:endParaRP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4</a:t>
            </a:fld>
            <a:endParaRPr lang="en-US"/>
          </a:p>
        </p:txBody>
      </p:sp>
    </p:spTree>
    <p:extLst>
      <p:ext uri="{BB962C8B-B14F-4D97-AF65-F5344CB8AC3E}">
        <p14:creationId xmlns:p14="http://schemas.microsoft.com/office/powerpoint/2010/main" val="39766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5</a:t>
            </a:fld>
            <a:endParaRPr lang="en-US"/>
          </a:p>
        </p:txBody>
      </p:sp>
    </p:spTree>
    <p:extLst>
      <p:ext uri="{BB962C8B-B14F-4D97-AF65-F5344CB8AC3E}">
        <p14:creationId xmlns:p14="http://schemas.microsoft.com/office/powerpoint/2010/main" val="172530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7695E17-EA4F-2874-4D94-2769772CF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6974EA0-2ED4-96DA-823D-22D027E6D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1D35"/>
                </a:solidFill>
                <a:latin typeface="Google Sans"/>
              </a:rPr>
              <a:t>Schmallenberg virus can affect cattle, sheep, and goats. Is  transmitted by biting midges, and can cause fever, reduced milk yield, and in pregnant animals, abortions or birth defects</a:t>
            </a:r>
          </a:p>
          <a:p>
            <a:r>
              <a:rPr lang="en-CA" altLang="en-US" dirty="0">
                <a:solidFill>
                  <a:srgbClr val="001D35"/>
                </a:solidFill>
                <a:latin typeface="Google Sans"/>
              </a:rPr>
              <a:t>It </a:t>
            </a:r>
            <a:r>
              <a:rPr lang="en-CA" altLang="en-US" dirty="0">
                <a:solidFill>
                  <a:srgbClr val="202224"/>
                </a:solidFill>
                <a:latin typeface="BBC Reith Serif"/>
              </a:rPr>
              <a:t>was first detected in Germany in 2011 and then spread across Europe..</a:t>
            </a:r>
            <a:endParaRPr lang="en-CA" altLang="en-US" dirty="0"/>
          </a:p>
        </p:txBody>
      </p:sp>
      <p:sp>
        <p:nvSpPr>
          <p:cNvPr id="46084" name="Slide Number Placeholder 3">
            <a:extLst>
              <a:ext uri="{FF2B5EF4-FFF2-40B4-BE49-F238E27FC236}">
                <a16:creationId xmlns:a16="http://schemas.microsoft.com/office/drawing/2014/main" id="{9418AD8C-6F7F-73C3-9D03-0362DBB9BD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97793E-5465-48C5-A202-F011719B1A88}" type="slidenum">
              <a:rPr lang="en-US" altLang="en-US" smtClean="0"/>
              <a:pPr/>
              <a:t>6</a:t>
            </a:fld>
            <a:endParaRPr lang="en-US" altLang="en-US"/>
          </a:p>
        </p:txBody>
      </p:sp>
    </p:spTree>
    <p:extLst>
      <p:ext uri="{BB962C8B-B14F-4D97-AF65-F5344CB8AC3E}">
        <p14:creationId xmlns:p14="http://schemas.microsoft.com/office/powerpoint/2010/main" val="174786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7695E17-EA4F-2874-4D94-2769772CF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6974EA0-2ED4-96DA-823D-22D027E6D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1D35"/>
                </a:solidFill>
                <a:latin typeface="Google Sans"/>
              </a:rPr>
              <a:t>Schmallenberg virus can affect cattle, sheep, and goats. Is  transmitted by biting midges, and can cause fever, reduced milk yield, and in pregnant animals, abortions or birth defects</a:t>
            </a:r>
          </a:p>
          <a:p>
            <a:r>
              <a:rPr lang="en-CA" altLang="en-US" dirty="0">
                <a:solidFill>
                  <a:srgbClr val="001D35"/>
                </a:solidFill>
                <a:latin typeface="Google Sans"/>
              </a:rPr>
              <a:t>It </a:t>
            </a:r>
            <a:r>
              <a:rPr lang="en-CA" altLang="en-US" dirty="0">
                <a:solidFill>
                  <a:srgbClr val="202224"/>
                </a:solidFill>
                <a:latin typeface="BBC Reith Serif"/>
              </a:rPr>
              <a:t>was first detected in Germany in 2011 and then spread across Europe.</a:t>
            </a:r>
          </a:p>
          <a:p>
            <a:endParaRPr lang="en-CA" altLang="en-US" dirty="0">
              <a:solidFill>
                <a:srgbClr val="202224"/>
              </a:solidFill>
              <a:latin typeface="BBC Reith Serif"/>
            </a:endParaRPr>
          </a:p>
          <a:p>
            <a:r>
              <a:rPr lang="en-CA" altLang="en-US" dirty="0" err="1">
                <a:solidFill>
                  <a:srgbClr val="202224"/>
                </a:solidFill>
                <a:latin typeface="BBC Reith Serif"/>
              </a:rPr>
              <a:t>Serosurveillance</a:t>
            </a:r>
            <a:r>
              <a:rPr lang="en-CA" altLang="en-US" dirty="0">
                <a:solidFill>
                  <a:srgbClr val="202224"/>
                </a:solidFill>
                <a:latin typeface="BBC Reith Serif"/>
              </a:rPr>
              <a:t> over 2 years shows variability between the years, which matches the waves of infection that seem to occur in Schmallenberg in farmed ruminants.</a:t>
            </a:r>
            <a:endParaRPr lang="en-CA" altLang="en-US" dirty="0"/>
          </a:p>
        </p:txBody>
      </p:sp>
      <p:sp>
        <p:nvSpPr>
          <p:cNvPr id="46084" name="Slide Number Placeholder 3">
            <a:extLst>
              <a:ext uri="{FF2B5EF4-FFF2-40B4-BE49-F238E27FC236}">
                <a16:creationId xmlns:a16="http://schemas.microsoft.com/office/drawing/2014/main" id="{9418AD8C-6F7F-73C3-9D03-0362DBB9BD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97793E-5465-48C5-A202-F011719B1A88}" type="slidenum">
              <a:rPr lang="en-US" altLang="en-US" smtClean="0"/>
              <a:pPr/>
              <a:t>7</a:t>
            </a:fld>
            <a:endParaRPr lang="en-US" altLang="en-US"/>
          </a:p>
        </p:txBody>
      </p:sp>
    </p:spTree>
    <p:extLst>
      <p:ext uri="{BB962C8B-B14F-4D97-AF65-F5344CB8AC3E}">
        <p14:creationId xmlns:p14="http://schemas.microsoft.com/office/powerpoint/2010/main" val="18332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9</a:t>
            </a:fld>
            <a:endParaRPr lang="en-US"/>
          </a:p>
        </p:txBody>
      </p:sp>
    </p:spTree>
    <p:extLst>
      <p:ext uri="{BB962C8B-B14F-4D97-AF65-F5344CB8AC3E}">
        <p14:creationId xmlns:p14="http://schemas.microsoft.com/office/powerpoint/2010/main" val="250333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333333"/>
                </a:solidFill>
                <a:latin typeface="Lato" panose="020F0502020204030203" pitchFamily="34" charset="0"/>
              </a:rPr>
              <a:t>Germany reported an outbreak of FMD in water buffalo in </a:t>
            </a:r>
            <a:r>
              <a:rPr lang="en-CA" altLang="en-US" dirty="0" err="1">
                <a:solidFill>
                  <a:srgbClr val="333333"/>
                </a:solidFill>
                <a:latin typeface="Lato" panose="020F0502020204030203" pitchFamily="34" charset="0"/>
              </a:rPr>
              <a:t>Honow</a:t>
            </a:r>
            <a:r>
              <a:rPr lang="en-CA" altLang="en-US" dirty="0">
                <a:solidFill>
                  <a:srgbClr val="333333"/>
                </a:solidFill>
                <a:latin typeface="Lato" panose="020F0502020204030203" pitchFamily="34" charset="0"/>
              </a:rPr>
              <a:t>, outskirts of Berlin,  on Friday (Jan 10</a:t>
            </a:r>
            <a:r>
              <a:rPr lang="en-CA" altLang="en-US" baseline="30000" dirty="0">
                <a:solidFill>
                  <a:srgbClr val="333333"/>
                </a:solidFill>
                <a:latin typeface="Lato" panose="020F0502020204030203" pitchFamily="34" charset="0"/>
              </a:rPr>
              <a:t>th</a:t>
            </a:r>
            <a:r>
              <a:rPr lang="en-CA" altLang="en-US" dirty="0">
                <a:solidFill>
                  <a:srgbClr val="333333"/>
                </a:solidFill>
                <a:latin typeface="Lato" panose="020F0502020204030203" pitchFamily="34" charset="0"/>
              </a:rPr>
              <a:t>). </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This is the first report of FMD in the country since 1988 (which occurred in lower saxony). And the last outbreak in Europe was reported in Bulgaria in 2011. FMD remains endemic in Turkey, the Middle East, Africa, parts of Asia and South America.</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In this event - three water buffalo in </a:t>
            </a:r>
            <a:r>
              <a:rPr lang="en-CA" altLang="en-US" dirty="0" err="1">
                <a:solidFill>
                  <a:srgbClr val="333333"/>
                </a:solidFill>
                <a:latin typeface="Lato" panose="020F0502020204030203" pitchFamily="34" charset="0"/>
              </a:rPr>
              <a:t>Honow</a:t>
            </a:r>
            <a:r>
              <a:rPr lang="en-CA" altLang="en-US" dirty="0">
                <a:solidFill>
                  <a:srgbClr val="333333"/>
                </a:solidFill>
                <a:latin typeface="Lato" panose="020F0502020204030203" pitchFamily="34" charset="0"/>
              </a:rPr>
              <a:t> have died and the entire herd (remaining 11 buffalo) were culled as a precautionary measure.  You can see on the map on the top right where this is in Germany.</a:t>
            </a:r>
          </a:p>
          <a:p>
            <a:endParaRPr lang="en-CA" altLang="en-US" b="1" dirty="0">
              <a:solidFill>
                <a:srgbClr val="333333"/>
              </a:solidFill>
              <a:latin typeface="Lato" panose="020F0502020204030203" pitchFamily="34" charset="0"/>
            </a:endParaRPr>
          </a:p>
          <a:p>
            <a:r>
              <a:rPr lang="en-CA" altLang="en-US" b="1" dirty="0">
                <a:solidFill>
                  <a:srgbClr val="333333"/>
                </a:solidFill>
                <a:latin typeface="Lato" panose="020F0502020204030203" pitchFamily="34" charset="0"/>
              </a:rPr>
              <a:t>The serotype has been identified as O – which is c</a:t>
            </a:r>
            <a:r>
              <a:rPr lang="en-CA" altLang="en-US" dirty="0">
                <a:solidFill>
                  <a:srgbClr val="212529"/>
                </a:solidFill>
                <a:latin typeface="Lato" panose="020F0502020204030203" pitchFamily="34" charset="0"/>
              </a:rPr>
              <a:t>losely related </a:t>
            </a:r>
            <a:r>
              <a:rPr lang="en-CA" altLang="en-US" dirty="0"/>
              <a:t>FMD</a:t>
            </a:r>
            <a:r>
              <a:rPr lang="en-CA" altLang="en-US" dirty="0">
                <a:solidFill>
                  <a:srgbClr val="212529"/>
                </a:solidFill>
                <a:latin typeface="Lato" panose="020F0502020204030203" pitchFamily="34" charset="0"/>
              </a:rPr>
              <a:t> viruses are found in the Middle East and Asia, </a:t>
            </a:r>
            <a:r>
              <a:rPr lang="en-US" altLang="en-US" dirty="0">
                <a:solidFill>
                  <a:srgbClr val="212529"/>
                </a:solidFill>
                <a:latin typeface="Lato" panose="020F0502020204030203" pitchFamily="34" charset="0"/>
              </a:rPr>
              <a:t>- You can see from the bottom right image the different pools for FMD worldwide and serotype O is present in all of them except for pool 6 which is in southern Africa. But the closest in proximity to Europe would be those circulating in the middle east (pool 3)</a:t>
            </a:r>
          </a:p>
          <a:p>
            <a:endParaRPr lang="en-US" altLang="en-US" dirty="0">
              <a:solidFill>
                <a:srgbClr val="212529"/>
              </a:solidFill>
              <a:latin typeface="Lato" panose="020F0502020204030203" pitchFamily="34" charset="0"/>
            </a:endParaRPr>
          </a:p>
          <a:p>
            <a:r>
              <a:rPr lang="en-US" altLang="en-US" dirty="0">
                <a:solidFill>
                  <a:srgbClr val="212529"/>
                </a:solidFill>
                <a:latin typeface="Lato" panose="020F0502020204030203" pitchFamily="34" charset="0"/>
              </a:rPr>
              <a:t>The sequence is closest to strains from </a:t>
            </a:r>
            <a:r>
              <a:rPr lang="en-US" altLang="en-US" dirty="0" err="1">
                <a:solidFill>
                  <a:srgbClr val="212529"/>
                </a:solidFill>
                <a:latin typeface="Lato" panose="020F0502020204030203" pitchFamily="34" charset="0"/>
              </a:rPr>
              <a:t>Turkiye</a:t>
            </a:r>
            <a:r>
              <a:rPr lang="en-US" altLang="en-US" dirty="0">
                <a:solidFill>
                  <a:srgbClr val="212529"/>
                </a:solidFill>
                <a:latin typeface="Lato" panose="020F0502020204030203" pitchFamily="34" charset="0"/>
              </a:rPr>
              <a:t> in December 2024 https://food.ec.europa.eu/animals/animal-diseases/diseases-and-control-measures/foot-and-mouth-disease_en but has also been found in India, Nepal and Iran</a:t>
            </a:r>
          </a:p>
          <a:p>
            <a:endParaRPr lang="en-CA" altLang="en-US" dirty="0">
              <a:solidFill>
                <a:srgbClr val="212529"/>
              </a:solidFill>
              <a:latin typeface="Lato" panose="020F0502020204030203" pitchFamily="34" charset="0"/>
            </a:endParaRPr>
          </a:p>
          <a:p>
            <a:r>
              <a:rPr lang="en-CA" altLang="en-US" dirty="0">
                <a:solidFill>
                  <a:srgbClr val="212529"/>
                </a:solidFill>
                <a:latin typeface="Lato" panose="020F0502020204030203" pitchFamily="34" charset="0"/>
              </a:rPr>
              <a:t>The exact origin and route of entry is still unknown, and it is i</a:t>
            </a:r>
            <a:r>
              <a:rPr lang="en-CA" altLang="en-US" dirty="0">
                <a:solidFill>
                  <a:srgbClr val="333333"/>
                </a:solidFill>
                <a:latin typeface="Helvetica Neue"/>
              </a:rPr>
              <a:t>nteresting that it was detected in water buffalo and its listed as a backyard farm</a:t>
            </a:r>
            <a:endParaRPr lang="en-CA" altLang="en-US" dirty="0">
              <a:solidFill>
                <a:srgbClr val="212529"/>
              </a:solidFill>
              <a:latin typeface="Lato" panose="020F0502020204030203" pitchFamily="34" charset="0"/>
            </a:endParaRPr>
          </a:p>
          <a:p>
            <a:endParaRPr lang="en-CA" altLang="en-US" dirty="0">
              <a:solidFill>
                <a:srgbClr val="212529"/>
              </a:solidFill>
              <a:latin typeface="Lato" panose="020F0502020204030203" pitchFamily="34" charset="0"/>
            </a:endParaRPr>
          </a:p>
          <a:p>
            <a:r>
              <a:rPr lang="en-CA" altLang="en-US" dirty="0">
                <a:solidFill>
                  <a:srgbClr val="333333"/>
                </a:solidFill>
                <a:latin typeface="Helvetica Neue"/>
              </a:rPr>
              <a:t>But it also shows that the risk of introduction of this virus into a susceptible population can happen anytime.</a:t>
            </a:r>
          </a:p>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pPr>
                <a:defRPr/>
              </a:pPr>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li.de/en/news/animal-disease-situation/foot-and-mouth-disease/" TargetMode="External"/><Relationship Id="rId3" Type="http://schemas.openxmlformats.org/officeDocument/2006/relationships/hyperlink" Target="https://wahis.woah.org/#/in-review/6177" TargetMode="External"/><Relationship Id="rId7" Type="http://schemas.openxmlformats.org/officeDocument/2006/relationships/hyperlink" Target="https://food.ec.europa.eu/animals/animal-diseases/diseases-and-control-measures/foot-and-mouth-disease_en"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swinehealth.org/shic-update-on-recent-detection-of-fmdv-serotype-o-in-germany/" TargetMode="External"/><Relationship Id="rId11" Type="http://schemas.openxmlformats.org/officeDocument/2006/relationships/image" Target="../media/image16.png"/><Relationship Id="rId5" Type="http://schemas.openxmlformats.org/officeDocument/2006/relationships/hyperlink" Target="https://www.rbb24.de/panorama/beitrag/2025/01/brandenburg-laesst-impfstoff-gegen-mks-herstellen-friedrich-loef.html" TargetMode="External"/><Relationship Id="rId10" Type="http://schemas.openxmlformats.org/officeDocument/2006/relationships/hyperlink" Target="https://www.merckvetmanual.com/infectious-diseases/foot-and-mouth-disease/foot-and-mouth-disease-in-animals"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apnews.com/article/germany-foot-mouth-disease-outbreak-0a0e72a149e2ca5e32f66b005ca7c396"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assets.publishing.service.gov.uk/media/6786782cf041702a11ca0f65/FMD_in_Germany_Preliminary_Outbreak_Assessment.pdf" TargetMode="External"/><Relationship Id="rId5" Type="http://schemas.openxmlformats.org/officeDocument/2006/relationships/image" Target="../media/image17.png"/><Relationship Id="rId4" Type="http://schemas.openxmlformats.org/officeDocument/2006/relationships/hyperlink" Target="https://www.woah.org/en/what-we-do/standards/codes-and-manuals/terrestrial-code-online-access/?id=169&amp;L=1&amp;htmfile=glossaire.htm#terme_zone_tamp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ahis.woah.org/#/in-review/6177?fromPage=event-dashboard-url" TargetMode="External"/><Relationship Id="rId5" Type="http://schemas.openxmlformats.org/officeDocument/2006/relationships/image" Target="../media/image17.png"/><Relationship Id="rId4" Type="http://schemas.openxmlformats.org/officeDocument/2006/relationships/hyperlink" Target="https://www.fli.de/en/news/animal-disease-situation/foot-and-mouth-disea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hyperlink" Target="https://food.ec.europa.eu/document/download/9daf75f3-e60a-48bf-ae2f-26e7121562de_en?filename=reg-com_ahw_20250226_pres-07.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spection.canada.ca/en/animal-health/terrestrial-animals/diseases/reportable/foot-and-mouth-disease/countries-free-disease"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s://food.ec.europa.eu/horizontal-topics/committees/paff-committees/animal-health-and-welfare/presentations_en#2025031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an01.safelinks.protection.outlook.com/?url=https%3A%2F%2Ffood.ec.europa.eu%2Fdocument%2Fdownload%2Fda0a0e30-884a-447d-b36f-c343831164a4_en%3Ffilename%3Dreg-com_ahw_20250312_pres-02.pdf&amp;data=05%7C02%7Candrea.osborn%40inspection.gc.ca%7C19194c61b18e46f6593308dd63033bba%7C18b5a5ed1d8641d394a0bc27dae32ab2%7C0%7C0%7C638775587713059542%7CUnknown%7CTWFpbGZsb3d8eyJFbXB0eU1hcGkiOnRydWUsIlYiOiIwLjAuMDAwMCIsIlAiOiJXaW4zMiIsIkFOIjoiTWFpbCIsIldUIjoyfQ%3D%3D%7C0%7C%7C%7C&amp;sdata=KBBreALqqZIo5N8ycqLdXc8B4oGbchIeVA3H6VvbPFU%3D&amp;reserved=0" TargetMode="External"/><Relationship Id="rId5" Type="http://schemas.openxmlformats.org/officeDocument/2006/relationships/hyperlink" Target="https://can01.safelinks.protection.outlook.com/?url=https%3A%2F%2Ffood.ec.europa.eu%2Fdocument%2Fdownload%2F8cc79560-9acc-4a69-8a23-c50f3dc25796_en%3Ffilename%3Dreg-com_ahw_20250312_pres-01.pdf&amp;data=05%7C02%7Candrea.osborn%40inspection.gc.ca%7C19194c61b18e46f6593308dd63033bba%7C18b5a5ed1d8641d394a0bc27dae32ab2%7C0%7C0%7C638775587713036781%7CUnknown%7CTWFpbGZsb3d8eyJFbXB0eU1hcGkiOnRydWUsIlYiOiIwLjAuMDAwMCIsIlAiOiJXaW4zMiIsIkFOIjoiTWFpbCIsIldUIjoyfQ%3D%3D%7C0%7C%7C%7C&amp;sdata=85e1J1DshPmvC32jfJFoATia4CYRc7GcF%2BIadiW8yGI%3D&amp;reserved=0"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empres-i.apps.fao.org/epidemiology"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ahis.woah.org/#/in-review/6359?fromPage=event-dashboard-url"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food.ec.europa.eu/horizontal-topics/committees/paff-committees/animal-health-and-welfare/presentations_en#20250312"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empres-i.apps.fao.org/genera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outbreak-central-america"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copeg.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saskatchewan-2024/2025-02-25"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clickondetroit.com/news/local/2025/01/29/bovine-tuberculosis-found-in-michigan-cattle-herd/"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mykxlg.com/news/local/south-dakota-animal-industry-board-confirms-bovine-tb-in-kingsbury-county-cattle/article_8540d788-de3c-11ef-8a50-1ffa6a59279d.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food.ec.europa.eu/horizontal-topics/committees/paff-committees/animal-health-and-welfare/presentations_en#2025"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sciencedirect.com/science/article/pii/S1473309924006753?via%3Dihub" TargetMode="External"/><Relationship Id="rId4" Type="http://schemas.openxmlformats.org/officeDocument/2006/relationships/hyperlink" Target="https://wwwnc.cdc.gov/eid/article/31/2/24-0422_articl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rijksoverheid.nl/actueel/nieuws/2024/10/11/blauwtongvirus-serotype-12-vastgesteld-op-twee-bedrijven"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ahis.woah.org/#/in-review/6262" TargetMode="External"/><Relationship Id="rId5" Type="http://schemas.openxmlformats.org/officeDocument/2006/relationships/hyperlink" Target="https://wahis.woah.org/#/in-review/6254" TargetMode="External"/><Relationship Id="rId4" Type="http://schemas.openxmlformats.org/officeDocument/2006/relationships/hyperlink" Target="https://www.nvwa.nl/onderwerpen/blauwtong/documenten/dier/dierziekten/overige-dierziekten/publicaties/inde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m/news/articles/cg7zkvve9jgo" TargetMode="External"/><Relationship Id="rId7" Type="http://schemas.openxmlformats.org/officeDocument/2006/relationships/hyperlink" Target="https://www.animalhealthsurveillance.agriculture.gov.ie/currentnews/schmallenbergdisease.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www.nadis.org.uk/disease-a-z/cattle/schmallenberg-virus-sbv/" TargetMode="External"/><Relationship Id="rId4" Type="http://schemas.openxmlformats.org/officeDocument/2006/relationships/hyperlink" Target="https://www.agriland.ie/farming-news/22-cases-of-schmallenberg-virus-recorded-in-2024-daf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eterinaryresearch.biomedcentral.com/articles/10.1186/s13567-024-01389-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link.springer.com/article/10.1007/s11250-025-04349-z"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CEZD – CAHSS Small Ruminant Network Update</a:t>
            </a:r>
          </a:p>
          <a:p>
            <a:pPr eaLnBrk="1" hangingPunct="1"/>
            <a:r>
              <a:rPr lang="en-CA" altLang="en-US" dirty="0"/>
              <a:t>26 March 2025</a:t>
            </a: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pPr fontAlgn="base">
                <a:lnSpc>
                  <a:spcPct val="100000"/>
                </a:lnSpc>
                <a:spcBef>
                  <a:spcPct val="0"/>
                </a:spcBef>
                <a:spcAft>
                  <a:spcPct val="0"/>
                </a:spcAft>
                <a:buFontTx/>
                <a:buNone/>
              </a:p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extLst>
      <p:ext uri="{BB962C8B-B14F-4D97-AF65-F5344CB8AC3E}">
        <p14:creationId xmlns:p14="http://schemas.microsoft.com/office/powerpoint/2010/main" val="1644282483"/>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lstStyle/>
          <a:p>
            <a:pPr>
              <a:defRPr/>
            </a:pPr>
            <a:r>
              <a:rPr lang="en-US" sz="3200" dirty="0"/>
              <a:t>Foot and Mouth Disease in Germany</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579633"/>
            <a:ext cx="6106419" cy="5169603"/>
          </a:xfrm>
        </p:spPr>
        <p:txBody>
          <a:bodyPr/>
          <a:lstStyle/>
          <a:p>
            <a:pPr>
              <a:spcBef>
                <a:spcPts val="600"/>
              </a:spcBef>
            </a:pPr>
            <a:r>
              <a:rPr lang="en-US" altLang="en-US" b="1" dirty="0">
                <a:hlinkClick r:id="rId3"/>
              </a:rPr>
              <a:t>Germany</a:t>
            </a:r>
            <a:r>
              <a:rPr lang="en-US" altLang="en-US" dirty="0"/>
              <a:t> has reported a case of FMD in water buffalo in Brandenburg (Jan 10)</a:t>
            </a:r>
          </a:p>
          <a:p>
            <a:pPr lvl="1">
              <a:spcBef>
                <a:spcPts val="600"/>
              </a:spcBef>
            </a:pPr>
            <a:r>
              <a:rPr lang="en-US" altLang="en-US" sz="2200" dirty="0"/>
              <a:t>First occurrence since 1988 </a:t>
            </a:r>
          </a:p>
          <a:p>
            <a:pPr lvl="1">
              <a:spcBef>
                <a:spcPts val="600"/>
              </a:spcBef>
            </a:pPr>
            <a:r>
              <a:rPr lang="en-US" altLang="en-US" sz="2200" dirty="0"/>
              <a:t>Three buffalo died and the rest of the herd (11) were culled</a:t>
            </a:r>
          </a:p>
          <a:p>
            <a:pPr lvl="1">
              <a:spcBef>
                <a:spcPts val="600"/>
              </a:spcBef>
            </a:pPr>
            <a:r>
              <a:rPr lang="en-US" altLang="en-US" sz="2200" dirty="0"/>
              <a:t>Identified as </a:t>
            </a:r>
            <a:r>
              <a:rPr lang="en-US" altLang="en-US" sz="2200" b="1" dirty="0">
                <a:hlinkClick r:id="rId4"/>
              </a:rPr>
              <a:t>serotype O </a:t>
            </a:r>
            <a:r>
              <a:rPr lang="en-US" altLang="en-US" sz="2200" dirty="0"/>
              <a:t>– vaccines available in German FMD antigen bank</a:t>
            </a:r>
          </a:p>
          <a:p>
            <a:pPr lvl="1">
              <a:spcBef>
                <a:spcPts val="600"/>
              </a:spcBef>
            </a:pPr>
            <a:r>
              <a:rPr lang="en-US" altLang="en-US" sz="2200" dirty="0"/>
              <a:t>Closest to strain from Türkiye in Dec 2024</a:t>
            </a:r>
          </a:p>
          <a:p>
            <a:pPr lvl="1">
              <a:spcBef>
                <a:spcPts val="600"/>
              </a:spcBef>
            </a:pPr>
            <a:r>
              <a:rPr lang="en-US" altLang="en-US" sz="2200" dirty="0">
                <a:hlinkClick r:id="rId5"/>
              </a:rPr>
              <a:t>Vaccine was made</a:t>
            </a:r>
            <a:r>
              <a:rPr lang="en-US" altLang="en-US" sz="2200" dirty="0"/>
              <a:t> but was not used</a:t>
            </a:r>
          </a:p>
          <a:p>
            <a:pPr lvl="1">
              <a:spcBef>
                <a:spcPts val="600"/>
              </a:spcBef>
            </a:pPr>
            <a:r>
              <a:rPr lang="en-US" altLang="en-US" sz="2200" dirty="0"/>
              <a:t>Source of infection is still unknown</a:t>
            </a:r>
          </a:p>
          <a:p>
            <a:pPr lvl="1">
              <a:spcBef>
                <a:spcPts val="600"/>
              </a:spcBef>
            </a:pPr>
            <a:r>
              <a:rPr lang="en-US" altLang="en-US" sz="2200" dirty="0"/>
              <a:t>Backyard farm “organic”, </a:t>
            </a:r>
            <a:r>
              <a:rPr lang="en-US" altLang="en-US" sz="2200" dirty="0">
                <a:hlinkClick r:id="rId6"/>
              </a:rPr>
              <a:t>feed hay from own fields</a:t>
            </a:r>
            <a:endParaRPr lang="en-US" altLang="en-US" sz="2200" dirty="0"/>
          </a:p>
          <a:p>
            <a:pPr lvl="1">
              <a:spcBef>
                <a:spcPts val="600"/>
              </a:spcBef>
            </a:pPr>
            <a:r>
              <a:rPr lang="en-US" altLang="en-US" sz="2200" dirty="0"/>
              <a:t>No trade within epidemiologically significant period</a:t>
            </a:r>
          </a:p>
          <a:p>
            <a:pPr marL="457200" lvl="1" indent="0">
              <a:buNone/>
            </a:pPr>
            <a:r>
              <a:rPr lang="en-US" dirty="0">
                <a:hlinkClick r:id="rId7"/>
              </a:rPr>
              <a:t>Foot-and-mouth disease - European Commission</a:t>
            </a:r>
            <a:endParaRPr lang="en-US" altLang="en-US"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endParaRPr>
          </a:p>
          <a:p>
            <a:pPr marL="0" indent="0">
              <a:buNone/>
            </a:pP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10"/>
              </a:rPr>
              <a:t>Global Distribution of FMD – Merck Veterinary Manual</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Response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p:txBody>
          <a:bodyPr/>
          <a:lstStyle/>
          <a:p>
            <a:pPr lvl="1"/>
            <a:endParaRPr lang="en-US" altLang="en-US" dirty="0"/>
          </a:p>
          <a:p>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873045"/>
            <a:ext cx="6804801" cy="610936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Immediate </a:t>
            </a:r>
            <a:r>
              <a:rPr lang="en-CA" sz="2800" dirty="0">
                <a:hlinkClick r:id="rId3"/>
              </a:rPr>
              <a:t>transportation ban </a:t>
            </a:r>
            <a:r>
              <a:rPr lang="en-CA" sz="2800" dirty="0"/>
              <a:t>(5 days)</a:t>
            </a:r>
          </a:p>
          <a:p>
            <a:pPr marL="742950" lvl="1" indent="-285750">
              <a:spcBef>
                <a:spcPts val="600"/>
              </a:spcBef>
              <a:buFont typeface="Arial" panose="020B0604020202020204" pitchFamily="34" charset="0"/>
              <a:buChar char="•"/>
              <a:defRPr/>
            </a:pPr>
            <a:r>
              <a:rPr lang="en-CA" sz="2800" dirty="0"/>
              <a:t>All susceptible livestock within a 1km radius culled </a:t>
            </a:r>
          </a:p>
          <a:p>
            <a:pPr marL="1657350" lvl="3" indent="-285750">
              <a:spcBef>
                <a:spcPts val="600"/>
              </a:spcBef>
              <a:buFont typeface="Arial" panose="020B0604020202020204" pitchFamily="34" charset="0"/>
              <a:buChar char="•"/>
              <a:defRPr/>
            </a:pPr>
            <a:r>
              <a:rPr lang="en-CA" sz="2800" dirty="0"/>
              <a:t> ~200 pigs in Ahrensfelde culled, all tested negative</a:t>
            </a:r>
          </a:p>
          <a:p>
            <a:pPr marL="742950" lvl="1" indent="-285750">
              <a:spcBef>
                <a:spcPts val="600"/>
              </a:spcBef>
              <a:buFont typeface="Arial" panose="020B0604020202020204" pitchFamily="34" charset="0"/>
              <a:buChar char="•"/>
              <a:defRPr/>
            </a:pPr>
            <a:r>
              <a:rPr lang="en-CA" sz="2800" dirty="0"/>
              <a:t>3km </a:t>
            </a:r>
            <a:r>
              <a:rPr lang="en-CA" sz="2800" dirty="0">
                <a:hlinkClick r:id="rId4"/>
              </a:rPr>
              <a:t>protection zone</a:t>
            </a:r>
            <a:endParaRPr lang="en-CA" sz="2800" dirty="0"/>
          </a:p>
          <a:p>
            <a:pPr marL="742950" lvl="1" indent="-285750">
              <a:spcBef>
                <a:spcPts val="600"/>
              </a:spcBef>
              <a:buFont typeface="Arial" panose="020B0604020202020204" pitchFamily="34" charset="0"/>
              <a:buChar char="•"/>
              <a:defRPr/>
            </a:pPr>
            <a:r>
              <a:rPr lang="en-CA" sz="2800" dirty="0"/>
              <a:t>10km surveillance zone</a:t>
            </a:r>
          </a:p>
          <a:p>
            <a:pPr marL="742950" lvl="1" indent="-285750">
              <a:spcBef>
                <a:spcPts val="600"/>
              </a:spcBef>
              <a:buFont typeface="Arial" panose="020B0604020202020204" pitchFamily="34" charset="0"/>
              <a:buChar char="•"/>
              <a:defRPr/>
            </a:pPr>
            <a:r>
              <a:rPr lang="en-CA" sz="2800" dirty="0"/>
              <a:t>Sampling of all establishments within the 10 km Zone is complete, all results have been negative</a:t>
            </a:r>
          </a:p>
          <a:p>
            <a:pPr marL="1200150" lvl="2" indent="-285750">
              <a:spcBef>
                <a:spcPts val="600"/>
              </a:spcBef>
              <a:buFont typeface="Arial" panose="020B0604020202020204" pitchFamily="34" charset="0"/>
              <a:buChar char="•"/>
              <a:defRPr/>
            </a:pPr>
            <a:r>
              <a:rPr lang="en-CA" sz="2800" dirty="0"/>
              <a:t>All clinically normal</a:t>
            </a:r>
          </a:p>
          <a:p>
            <a:pPr marL="742950" lvl="1" indent="-285750">
              <a:spcBef>
                <a:spcPts val="600"/>
              </a:spcBef>
              <a:buFont typeface="Arial" panose="020B0604020202020204" pitchFamily="34" charset="0"/>
              <a:buChar char="•"/>
              <a:defRPr/>
            </a:pPr>
            <a:endParaRPr lang="en-CA" sz="2800" dirty="0"/>
          </a:p>
          <a:p>
            <a:pPr marL="742950" lvl="1" indent="-285750">
              <a:buFont typeface="Arial" panose="020B0604020202020204" pitchFamily="34" charset="0"/>
              <a:buChar char="•"/>
              <a:defRPr/>
            </a:pPr>
            <a:endParaRPr lang="en-CA" sz="2000" dirty="0">
              <a:latin typeface="+mn-lt"/>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646" y="1325682"/>
            <a:ext cx="5510814" cy="4188014"/>
          </a:xfrm>
          <a:prstGeom prst="rect">
            <a:avLst/>
          </a:prstGeom>
        </p:spPr>
      </p:pic>
      <p:sp>
        <p:nvSpPr>
          <p:cNvPr id="5" name="TextBox 4">
            <a:extLst>
              <a:ext uri="{FF2B5EF4-FFF2-40B4-BE49-F238E27FC236}">
                <a16:creationId xmlns:a16="http://schemas.microsoft.com/office/drawing/2014/main" id="{C94010FB-9887-31E3-E763-C4BFE87D5D54}"/>
              </a:ext>
            </a:extLst>
          </p:cNvPr>
          <p:cNvSpPr txBox="1"/>
          <p:nvPr/>
        </p:nvSpPr>
        <p:spPr>
          <a:xfrm>
            <a:off x="121712" y="6252925"/>
            <a:ext cx="6175612" cy="369332"/>
          </a:xfrm>
          <a:prstGeom prst="rect">
            <a:avLst/>
          </a:prstGeom>
          <a:noFill/>
        </p:spPr>
        <p:txBody>
          <a:bodyPr wrap="square">
            <a:spAutoFit/>
          </a:bodyPr>
          <a:lstStyle/>
          <a:p>
            <a:r>
              <a:rPr lang="en-US" altLang="en-US" sz="1800" b="1" dirty="0">
                <a:hlinkClick r:id="rId6"/>
              </a:rPr>
              <a:t>DEFRA FMD Outbreak Assessment</a:t>
            </a:r>
            <a:endParaRPr lang="en-CA" dirty="0"/>
          </a:p>
        </p:txBody>
      </p:sp>
    </p:spTree>
    <p:extLst>
      <p:ext uri="{BB962C8B-B14F-4D97-AF65-F5344CB8AC3E}">
        <p14:creationId xmlns:p14="http://schemas.microsoft.com/office/powerpoint/2010/main" val="24560097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Response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38546" y="5967657"/>
            <a:ext cx="10270357" cy="4004590"/>
          </a:xfrm>
        </p:spPr>
        <p:txBody>
          <a:bodyPr/>
          <a:lstStyle/>
          <a:p>
            <a:pPr marL="457200" lvl="1" indent="0">
              <a:buNone/>
            </a:pPr>
            <a:r>
              <a:rPr lang="en-US" altLang="en-US" b="1" dirty="0">
                <a:hlinkClick r:id="rId3"/>
              </a:rPr>
              <a:t>DEFRA FMD Outbreak Assessment</a:t>
            </a: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1079983"/>
            <a:ext cx="5899500" cy="413959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55 sheep and goats and 3 cattle from a farm outside the 10 km radius slaughtered as they had purchased hay from the index site</a:t>
            </a:r>
          </a:p>
          <a:p>
            <a:pPr marL="1657350" lvl="3" indent="-285750">
              <a:spcBef>
                <a:spcPts val="600"/>
              </a:spcBef>
              <a:buFont typeface="Arial" panose="020B0604020202020204" pitchFamily="34" charset="0"/>
              <a:buChar char="•"/>
              <a:defRPr/>
            </a:pPr>
            <a:r>
              <a:rPr lang="en-CA" sz="2000" dirty="0"/>
              <a:t>all clinically normal and tested negative</a:t>
            </a:r>
            <a:endParaRPr lang="en-CA" sz="2800" dirty="0"/>
          </a:p>
          <a:p>
            <a:pPr marL="457200" indent="-457200">
              <a:spcBef>
                <a:spcPts val="600"/>
              </a:spcBef>
              <a:buFont typeface="Arial" panose="020B0604020202020204" pitchFamily="34" charset="0"/>
              <a:buChar char="•"/>
            </a:pPr>
            <a:r>
              <a:rPr lang="en-US" altLang="en-US" sz="2800" dirty="0"/>
              <a:t>Goats (Barnim) with clinical signs tested negative on PCR and serology</a:t>
            </a:r>
          </a:p>
          <a:p>
            <a:pPr marL="1200150" lvl="2" indent="-285750">
              <a:spcBef>
                <a:spcPts val="600"/>
              </a:spcBef>
              <a:buFont typeface="Arial" panose="020B0604020202020204" pitchFamily="34" charset="0"/>
              <a:buChar char="•"/>
              <a:defRPr/>
            </a:pPr>
            <a:r>
              <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Foot and Mouth Disease | Friedrich-Loeffler-</a:t>
            </a:r>
            <a:r>
              <a:rPr lang="en-US" sz="2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Institut</a:t>
            </a:r>
            <a:endPar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912" y="1195199"/>
            <a:ext cx="6430873" cy="4887225"/>
          </a:xfrm>
          <a:prstGeom prst="rect">
            <a:avLst/>
          </a:prstGeom>
        </p:spPr>
      </p:pic>
      <p:sp>
        <p:nvSpPr>
          <p:cNvPr id="5" name="TextBox 4">
            <a:extLst>
              <a:ext uri="{FF2B5EF4-FFF2-40B4-BE49-F238E27FC236}">
                <a16:creationId xmlns:a16="http://schemas.microsoft.com/office/drawing/2014/main" id="{8F38D04A-F828-E34E-80A8-0AEE5E4CDC60}"/>
              </a:ext>
            </a:extLst>
          </p:cNvPr>
          <p:cNvSpPr txBox="1"/>
          <p:nvPr/>
        </p:nvSpPr>
        <p:spPr>
          <a:xfrm>
            <a:off x="300015" y="5492016"/>
            <a:ext cx="6196082" cy="461665"/>
          </a:xfrm>
          <a:prstGeom prst="rect">
            <a:avLst/>
          </a:prstGeom>
          <a:noFill/>
        </p:spPr>
        <p:txBody>
          <a:bodyPr wrap="square">
            <a:spAutoFit/>
          </a:bodyPr>
          <a:lstStyle/>
          <a:p>
            <a:r>
              <a:rPr lang="en-US" sz="2400" b="1" dirty="0">
                <a:hlinkClick r:id="rId6"/>
              </a:rPr>
              <a:t>WAHIS</a:t>
            </a:r>
            <a:endParaRPr lang="en-CA" sz="2400" b="1" dirty="0"/>
          </a:p>
        </p:txBody>
      </p:sp>
    </p:spTree>
    <p:extLst>
      <p:ext uri="{BB962C8B-B14F-4D97-AF65-F5344CB8AC3E}">
        <p14:creationId xmlns:p14="http://schemas.microsoft.com/office/powerpoint/2010/main" val="2713689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333784"/>
            <a:ext cx="10515600" cy="969817"/>
          </a:xfrm>
        </p:spPr>
        <p:txBody>
          <a:bodyPr/>
          <a:lstStyle/>
          <a:p>
            <a:pPr>
              <a:defRPr/>
            </a:pPr>
            <a:r>
              <a:rPr lang="en-US" altLang="en-US" sz="3600" b="1" dirty="0"/>
              <a:t>Response</a:t>
            </a:r>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45271" y="1285082"/>
            <a:ext cx="6354189" cy="4154984"/>
          </a:xfrm>
          <a:prstGeom prst="rect">
            <a:avLst/>
          </a:prstGeom>
          <a:noFill/>
        </p:spPr>
        <p:txBody>
          <a:bodyPr wrap="square">
            <a:spAutoFit/>
          </a:bodyPr>
          <a:lstStyle/>
          <a:p>
            <a:pPr marL="742950" lvl="1" indent="-285750">
              <a:buFont typeface="Arial" panose="020B0604020202020204" pitchFamily="34" charset="0"/>
              <a:buChar char="•"/>
              <a:defRPr/>
            </a:pPr>
            <a:r>
              <a:rPr lang="en-CA" sz="2400" dirty="0"/>
              <a:t>Hunting ban put in place in the 10 km zone</a:t>
            </a:r>
          </a:p>
          <a:p>
            <a:pPr marL="742950" lvl="1" indent="-285750">
              <a:buFont typeface="Arial" panose="020B0604020202020204" pitchFamily="34" charset="0"/>
              <a:buChar char="•"/>
              <a:defRPr/>
            </a:pPr>
            <a:r>
              <a:rPr lang="en-CA" sz="2400" dirty="0"/>
              <a:t>Berlins zoos closed</a:t>
            </a:r>
          </a:p>
          <a:p>
            <a:pPr marL="1200150" lvl="2" indent="-285750">
              <a:buFont typeface="Arial" panose="020B0604020202020204" pitchFamily="34" charset="0"/>
              <a:buChar char="•"/>
              <a:defRPr/>
            </a:pPr>
            <a:r>
              <a:rPr lang="en-CA" sz="2400" dirty="0"/>
              <a:t>Tested susceptible species</a:t>
            </a:r>
          </a:p>
          <a:p>
            <a:pPr marL="742950" lvl="1" indent="-285750">
              <a:buFont typeface="Arial" panose="020B0604020202020204" pitchFamily="34" charset="0"/>
              <a:buChar char="•"/>
              <a:defRPr/>
            </a:pPr>
            <a:r>
              <a:rPr lang="en-CA" sz="2400" dirty="0"/>
              <a:t>Netherlands ban on veal calves from Brandenburg</a:t>
            </a:r>
          </a:p>
          <a:p>
            <a:pPr marL="742950" lvl="1" indent="-285750">
              <a:buFont typeface="Arial" panose="020B0604020202020204" pitchFamily="34" charset="0"/>
              <a:buChar char="•"/>
              <a:defRPr/>
            </a:pPr>
            <a:r>
              <a:rPr lang="en-CA" sz="2400" dirty="0"/>
              <a:t>&gt;3,600 imported from Brandenburg  since December 1) to ~120 farms – all tested</a:t>
            </a:r>
          </a:p>
          <a:p>
            <a:pPr marL="742950" lvl="1" indent="-285750">
              <a:buFont typeface="Arial" panose="020B0604020202020204" pitchFamily="34" charset="0"/>
              <a:buChar char="•"/>
              <a:defRPr/>
            </a:pPr>
            <a:r>
              <a:rPr lang="en-CA" sz="2400" dirty="0"/>
              <a:t>Netherlands retesting samples tested for bluetongue, to date all negative</a:t>
            </a:r>
          </a:p>
          <a:p>
            <a:pPr marL="742950" lvl="1" indent="-285750">
              <a:buFont typeface="Arial" panose="020B0604020202020204" pitchFamily="34" charset="0"/>
              <a:buChar char="•"/>
              <a:defRPr/>
            </a:pPr>
            <a:r>
              <a:rPr lang="en-CA" sz="2400" dirty="0">
                <a:latin typeface="+mn-lt"/>
              </a:rPr>
              <a:t>Thousands of samples collected from farmed and wild animals – all negative</a:t>
            </a:r>
          </a:p>
        </p:txBody>
      </p:sp>
      <p:sp>
        <p:nvSpPr>
          <p:cNvPr id="8" name="TextBox 7">
            <a:extLst>
              <a:ext uri="{FF2B5EF4-FFF2-40B4-BE49-F238E27FC236}">
                <a16:creationId xmlns:a16="http://schemas.microsoft.com/office/drawing/2014/main" id="{81D78035-40D7-8373-5BF2-3B8D6A4A1FE8}"/>
              </a:ext>
            </a:extLst>
          </p:cNvPr>
          <p:cNvSpPr txBox="1"/>
          <p:nvPr/>
        </p:nvSpPr>
        <p:spPr>
          <a:xfrm>
            <a:off x="838200" y="6488668"/>
            <a:ext cx="6833160" cy="369332"/>
          </a:xfrm>
          <a:prstGeom prst="rect">
            <a:avLst/>
          </a:prstGeom>
          <a:noFill/>
        </p:spPr>
        <p:txBody>
          <a:bodyPr wrap="square">
            <a:spAutoFit/>
          </a:bodyPr>
          <a:lstStyle/>
          <a:p>
            <a:r>
              <a:rPr lang="en-US" altLang="en-US" sz="1800" dirty="0">
                <a:hlinkClick r:id="rId3"/>
              </a:rPr>
              <a:t>DEFRA FMD Outbreak Assessment</a:t>
            </a:r>
            <a:r>
              <a:rPr lang="en-US" altLang="en-US" sz="1800" dirty="0"/>
              <a:t> </a:t>
            </a:r>
            <a:endParaRPr lang="en-CA" dirty="0"/>
          </a:p>
        </p:txBody>
      </p:sp>
      <p:pic>
        <p:nvPicPr>
          <p:cNvPr id="3" name="Picture 2">
            <a:hlinkClick r:id="rId4"/>
            <a:extLst>
              <a:ext uri="{FF2B5EF4-FFF2-40B4-BE49-F238E27FC236}">
                <a16:creationId xmlns:a16="http://schemas.microsoft.com/office/drawing/2014/main" id="{543AF8B0-5BFF-1057-EBEC-1B5829EF9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918" y="1812472"/>
            <a:ext cx="5799687" cy="323305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FA87DCC-454F-6C10-66F1-9A9887BF5790}"/>
              </a:ext>
            </a:extLst>
          </p:cNvPr>
          <p:cNvSpPr txBox="1"/>
          <p:nvPr/>
        </p:nvSpPr>
        <p:spPr>
          <a:xfrm>
            <a:off x="6863725" y="5369897"/>
            <a:ext cx="4490075" cy="369332"/>
          </a:xfrm>
          <a:prstGeom prst="rect">
            <a:avLst/>
          </a:prstGeom>
          <a:noFill/>
        </p:spPr>
        <p:txBody>
          <a:bodyPr wrap="none" rtlCol="0">
            <a:spAutoFit/>
          </a:bodyPr>
          <a:lstStyle/>
          <a:p>
            <a:r>
              <a:rPr lang="en-CA" dirty="0">
                <a:hlinkClick r:id="rId4"/>
              </a:rPr>
              <a:t>German Presentation to EFSA end of February</a:t>
            </a:r>
            <a:endParaRPr lang="en-CA" dirty="0"/>
          </a:p>
        </p:txBody>
      </p:sp>
    </p:spTree>
    <p:extLst>
      <p:ext uri="{BB962C8B-B14F-4D97-AF65-F5344CB8AC3E}">
        <p14:creationId xmlns:p14="http://schemas.microsoft.com/office/powerpoint/2010/main" val="20492504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p:txBody>
          <a:bodyPr/>
          <a:lstStyle/>
          <a:p>
            <a:r>
              <a:rPr lang="en-CA" sz="3600" dirty="0"/>
              <a:t>Foot and Mouth Disease - Germany</a:t>
            </a:r>
          </a:p>
        </p:txBody>
      </p:sp>
      <p:sp>
        <p:nvSpPr>
          <p:cNvPr id="4" name="Content Placeholder 3">
            <a:extLst>
              <a:ext uri="{FF2B5EF4-FFF2-40B4-BE49-F238E27FC236}">
                <a16:creationId xmlns:a16="http://schemas.microsoft.com/office/drawing/2014/main" id="{484753C1-1910-43AE-3EF6-7C2AB01F552A}"/>
              </a:ext>
            </a:extLst>
          </p:cNvPr>
          <p:cNvSpPr>
            <a:spLocks noGrp="1"/>
          </p:cNvSpPr>
          <p:nvPr>
            <p:ph sz="half" idx="1"/>
          </p:nvPr>
        </p:nvSpPr>
        <p:spPr/>
        <p:txBody>
          <a:bodyPr/>
          <a:lstStyle/>
          <a:p>
            <a:r>
              <a:rPr lang="en-CA" dirty="0"/>
              <a:t>Germany has regained freedom without vaccination for most of the country</a:t>
            </a:r>
          </a:p>
          <a:p>
            <a:r>
              <a:rPr lang="en-CA" dirty="0"/>
              <a:t>Controls still in place in restricted zones</a:t>
            </a:r>
          </a:p>
          <a:p>
            <a:r>
              <a:rPr lang="en-CA" dirty="0"/>
              <a:t>Import restrictions remain in place for Canada and many other countries</a:t>
            </a:r>
          </a:p>
          <a:p>
            <a:pPr lvl="1"/>
            <a:r>
              <a:rPr lang="en-CA" dirty="0">
                <a:hlinkClick r:id="rId2"/>
              </a:rPr>
              <a:t>Disease Freedom from FMD</a:t>
            </a:r>
            <a:endParaRPr lang="en-CA" dirty="0"/>
          </a:p>
        </p:txBody>
      </p:sp>
      <p:sp>
        <p:nvSpPr>
          <p:cNvPr id="5" name="Slide Number Placeholder 4">
            <a:extLst>
              <a:ext uri="{FF2B5EF4-FFF2-40B4-BE49-F238E27FC236}">
                <a16:creationId xmlns:a16="http://schemas.microsoft.com/office/drawing/2014/main" id="{9AA24572-621B-C901-C8CC-3DC79AF8B97A}"/>
              </a:ext>
            </a:extLst>
          </p:cNvPr>
          <p:cNvSpPr>
            <a:spLocks noGrp="1"/>
          </p:cNvSpPr>
          <p:nvPr>
            <p:ph type="sldNum" sz="quarter" idx="10"/>
          </p:nvPr>
        </p:nvSpPr>
        <p:spPr/>
        <p:txBody>
          <a:bodyPr/>
          <a:lstStyle/>
          <a:p>
            <a:pPr>
              <a:defRPr/>
            </a:pPr>
            <a:fld id="{222C2B47-41F2-42A5-AA41-34CCD9669551}" type="slidenum">
              <a:rPr lang="en-US" smtClean="0"/>
              <a:pPr>
                <a:defRPr/>
              </a:pPr>
              <a:t>14</a:t>
            </a:fld>
            <a:endParaRPr lang="en-US"/>
          </a:p>
        </p:txBody>
      </p:sp>
      <p:pic>
        <p:nvPicPr>
          <p:cNvPr id="7" name="Content Placeholder 6">
            <a:extLst>
              <a:ext uri="{FF2B5EF4-FFF2-40B4-BE49-F238E27FC236}">
                <a16:creationId xmlns:a16="http://schemas.microsoft.com/office/drawing/2014/main" id="{922645CB-E618-BEF2-440A-3DE3957F66C9}"/>
              </a:ext>
            </a:extLst>
          </p:cNvPr>
          <p:cNvPicPr>
            <a:picLocks noGrp="1" noChangeAspect="1"/>
          </p:cNvPicPr>
          <p:nvPr>
            <p:ph sz="half" idx="2"/>
          </p:nvPr>
        </p:nvPicPr>
        <p:blipFill>
          <a:blip r:embed="rId3"/>
          <a:stretch>
            <a:fillRect/>
          </a:stretch>
        </p:blipFill>
        <p:spPr>
          <a:xfrm>
            <a:off x="6493047" y="1965447"/>
            <a:ext cx="4521432" cy="3702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657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B0D8-D1A5-1DB4-4A17-AC5A8B3A50B6}"/>
              </a:ext>
            </a:extLst>
          </p:cNvPr>
          <p:cNvSpPr>
            <a:spLocks noGrp="1"/>
          </p:cNvSpPr>
          <p:nvPr>
            <p:ph type="title"/>
          </p:nvPr>
        </p:nvSpPr>
        <p:spPr/>
        <p:txBody>
          <a:bodyPr/>
          <a:lstStyle/>
          <a:p>
            <a:r>
              <a:rPr lang="en-CA" dirty="0"/>
              <a:t>FMD Hungary – Reported March 6, 2025</a:t>
            </a:r>
          </a:p>
        </p:txBody>
      </p:sp>
      <p:pic>
        <p:nvPicPr>
          <p:cNvPr id="9" name="Content Placeholder 8">
            <a:extLst>
              <a:ext uri="{FF2B5EF4-FFF2-40B4-BE49-F238E27FC236}">
                <a16:creationId xmlns:a16="http://schemas.microsoft.com/office/drawing/2014/main" id="{AD881B58-D72B-891A-09CB-59E39634A91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81404"/>
            <a:ext cx="5181600" cy="3639780"/>
          </a:xfrm>
        </p:spPr>
      </p:pic>
      <p:pic>
        <p:nvPicPr>
          <p:cNvPr id="7" name="Content Placeholder 6">
            <a:extLst>
              <a:ext uri="{FF2B5EF4-FFF2-40B4-BE49-F238E27FC236}">
                <a16:creationId xmlns:a16="http://schemas.microsoft.com/office/drawing/2014/main" id="{81C410A9-CCB1-F607-FFE8-B8D079ADCD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4175" y="2184993"/>
            <a:ext cx="5181600" cy="3632602"/>
          </a:xfrm>
        </p:spPr>
      </p:pic>
      <p:sp>
        <p:nvSpPr>
          <p:cNvPr id="5" name="Slide Number Placeholder 4">
            <a:extLst>
              <a:ext uri="{FF2B5EF4-FFF2-40B4-BE49-F238E27FC236}">
                <a16:creationId xmlns:a16="http://schemas.microsoft.com/office/drawing/2014/main" id="{E014D358-A6A2-527B-BC6B-AB22D7EDCD32}"/>
              </a:ext>
            </a:extLst>
          </p:cNvPr>
          <p:cNvSpPr>
            <a:spLocks noGrp="1"/>
          </p:cNvSpPr>
          <p:nvPr>
            <p:ph type="sldNum" sz="quarter" idx="10"/>
          </p:nvPr>
        </p:nvSpPr>
        <p:spPr/>
        <p:txBody>
          <a:bodyPr/>
          <a:lstStyle/>
          <a:p>
            <a:pPr>
              <a:defRPr/>
            </a:pPr>
            <a:fld id="{222C2B47-41F2-42A5-AA41-34CCD9669551}" type="slidenum">
              <a:rPr lang="en-US" smtClean="0"/>
              <a:pPr>
                <a:defRPr/>
              </a:pPr>
              <a:t>15</a:t>
            </a:fld>
            <a:endParaRPr lang="en-US"/>
          </a:p>
        </p:txBody>
      </p:sp>
      <p:sp>
        <p:nvSpPr>
          <p:cNvPr id="4" name="TextBox 3">
            <a:extLst>
              <a:ext uri="{FF2B5EF4-FFF2-40B4-BE49-F238E27FC236}">
                <a16:creationId xmlns:a16="http://schemas.microsoft.com/office/drawing/2014/main" id="{A116585C-5B3E-AE73-1DAF-B5D7FB52F8DD}"/>
              </a:ext>
            </a:extLst>
          </p:cNvPr>
          <p:cNvSpPr txBox="1"/>
          <p:nvPr/>
        </p:nvSpPr>
        <p:spPr>
          <a:xfrm>
            <a:off x="838200" y="6308209"/>
            <a:ext cx="6096000" cy="369332"/>
          </a:xfrm>
          <a:prstGeom prst="rect">
            <a:avLst/>
          </a:prstGeom>
          <a:noFill/>
        </p:spPr>
        <p:txBody>
          <a:bodyPr wrap="square">
            <a:spAutoFit/>
          </a:bodyPr>
          <a:lstStyle/>
          <a:p>
            <a:r>
              <a:rPr lang="en-US" dirty="0">
                <a:hlinkClick r:id="rId4"/>
              </a:rPr>
              <a:t>Presentations - European Commission</a:t>
            </a:r>
            <a:endParaRPr lang="en-CA" dirty="0"/>
          </a:p>
        </p:txBody>
      </p:sp>
    </p:spTree>
    <p:extLst>
      <p:ext uri="{BB962C8B-B14F-4D97-AF65-F5344CB8AC3E}">
        <p14:creationId xmlns:p14="http://schemas.microsoft.com/office/powerpoint/2010/main" val="165114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a:xfrm>
            <a:off x="715652" y="-56396"/>
            <a:ext cx="10515600" cy="737434"/>
          </a:xfrm>
        </p:spPr>
        <p:txBody>
          <a:bodyPr/>
          <a:lstStyle/>
          <a:p>
            <a:r>
              <a:rPr lang="en-CA" sz="3600"/>
              <a:t>Foot and Mouth Disease - Hungary</a:t>
            </a:r>
            <a:endParaRPr lang="en-CA" sz="3600" dirty="0"/>
          </a:p>
        </p:txBody>
      </p:sp>
      <p:sp>
        <p:nvSpPr>
          <p:cNvPr id="4" name="Content Placeholder 3">
            <a:extLst>
              <a:ext uri="{FF2B5EF4-FFF2-40B4-BE49-F238E27FC236}">
                <a16:creationId xmlns:a16="http://schemas.microsoft.com/office/drawing/2014/main" id="{049AAB45-E497-A3A1-DD67-804780636E05}"/>
              </a:ext>
            </a:extLst>
          </p:cNvPr>
          <p:cNvSpPr>
            <a:spLocks noGrp="1"/>
          </p:cNvSpPr>
          <p:nvPr>
            <p:ph sz="half" idx="1"/>
          </p:nvPr>
        </p:nvSpPr>
        <p:spPr>
          <a:xfrm>
            <a:off x="253737" y="608490"/>
            <a:ext cx="6241656" cy="2489997"/>
          </a:xfrm>
        </p:spPr>
        <p:txBody>
          <a:bodyPr/>
          <a:lstStyle/>
          <a:p>
            <a:r>
              <a:rPr lang="en-CA" dirty="0"/>
              <a:t>Index Case:</a:t>
            </a:r>
          </a:p>
          <a:p>
            <a:pPr lvl="1"/>
            <a:r>
              <a:rPr lang="en-CA" sz="2200" dirty="0"/>
              <a:t>Dairy farm ~1400 animals</a:t>
            </a:r>
          </a:p>
          <a:p>
            <a:r>
              <a:rPr lang="en-CA" dirty="0"/>
              <a:t>In Contact</a:t>
            </a:r>
          </a:p>
          <a:p>
            <a:pPr lvl="1"/>
            <a:r>
              <a:rPr lang="en-CA" sz="2200" dirty="0"/>
              <a:t>‘Fattening farm’ ~370 animals</a:t>
            </a:r>
          </a:p>
          <a:p>
            <a:pPr lvl="1"/>
            <a:r>
              <a:rPr lang="en-CA" sz="2200" dirty="0"/>
              <a:t>Animal movements and Daily feed movements between the sites ~3km away (same owner)</a:t>
            </a:r>
          </a:p>
        </p:txBody>
      </p:sp>
      <p:pic>
        <p:nvPicPr>
          <p:cNvPr id="8" name="Content Placeholder 7">
            <a:extLst>
              <a:ext uri="{FF2B5EF4-FFF2-40B4-BE49-F238E27FC236}">
                <a16:creationId xmlns:a16="http://schemas.microsoft.com/office/drawing/2014/main" id="{E0F4E370-8EBC-9214-6874-0164E00D42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098487"/>
            <a:ext cx="6732795" cy="3759513"/>
          </a:xfrm>
        </p:spPr>
      </p:pic>
      <p:sp>
        <p:nvSpPr>
          <p:cNvPr id="5" name="Slide Number Placeholder 4">
            <a:extLst>
              <a:ext uri="{FF2B5EF4-FFF2-40B4-BE49-F238E27FC236}">
                <a16:creationId xmlns:a16="http://schemas.microsoft.com/office/drawing/2014/main" id="{9AA24572-621B-C901-C8CC-3DC79AF8B97A}"/>
              </a:ext>
            </a:extLst>
          </p:cNvPr>
          <p:cNvSpPr>
            <a:spLocks noGrp="1"/>
          </p:cNvSpPr>
          <p:nvPr>
            <p:ph type="sldNum" sz="quarter" idx="10"/>
          </p:nvPr>
        </p:nvSpPr>
        <p:spPr/>
        <p:txBody>
          <a:bodyPr/>
          <a:lstStyle/>
          <a:p>
            <a:pPr>
              <a:defRPr/>
            </a:pPr>
            <a:fld id="{222C2B47-41F2-42A5-AA41-34CCD9669551}" type="slidenum">
              <a:rPr lang="en-US" smtClean="0"/>
              <a:pPr>
                <a:defRPr/>
              </a:pPr>
              <a:t>16</a:t>
            </a:fld>
            <a:endParaRPr lang="en-US"/>
          </a:p>
        </p:txBody>
      </p:sp>
      <p:sp>
        <p:nvSpPr>
          <p:cNvPr id="9" name="Content Placeholder 3">
            <a:extLst>
              <a:ext uri="{FF2B5EF4-FFF2-40B4-BE49-F238E27FC236}">
                <a16:creationId xmlns:a16="http://schemas.microsoft.com/office/drawing/2014/main" id="{0AE7B2C5-4AD1-A5AA-9BBB-87383DD362AA}"/>
              </a:ext>
            </a:extLst>
          </p:cNvPr>
          <p:cNvSpPr txBox="1">
            <a:spLocks/>
          </p:cNvSpPr>
          <p:nvPr/>
        </p:nvSpPr>
        <p:spPr bwMode="auto">
          <a:xfrm>
            <a:off x="6828659" y="504497"/>
            <a:ext cx="5363341" cy="57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200" dirty="0"/>
              <a:t>Clinical signs started March 3</a:t>
            </a:r>
            <a:r>
              <a:rPr lang="en-CA" sz="2200" baseline="30000" dirty="0"/>
              <a:t>rd</a:t>
            </a:r>
            <a:endParaRPr lang="en-CA" sz="2200" dirty="0"/>
          </a:p>
          <a:p>
            <a:pPr lvl="1"/>
            <a:r>
              <a:rPr lang="en-CA" sz="2200" dirty="0"/>
              <a:t>Loss of appetite and water consumption</a:t>
            </a:r>
          </a:p>
          <a:p>
            <a:r>
              <a:rPr lang="en-CA" sz="2200" dirty="0"/>
              <a:t>March 4, 2025</a:t>
            </a:r>
          </a:p>
          <a:p>
            <a:pPr lvl="1"/>
            <a:r>
              <a:rPr lang="en-CA" sz="2200" dirty="0"/>
              <a:t>Same clinical signs, changed moldy bedding</a:t>
            </a:r>
          </a:p>
          <a:p>
            <a:r>
              <a:rPr lang="en-CA" sz="2200" dirty="0"/>
              <a:t>March 5, 2025</a:t>
            </a:r>
          </a:p>
          <a:p>
            <a:pPr lvl="1"/>
            <a:r>
              <a:rPr lang="en-CA" sz="2200" dirty="0"/>
              <a:t>Fever, vesicles in mouths, on muzzles, coronary bands and interdigital spaces</a:t>
            </a:r>
          </a:p>
          <a:p>
            <a:pPr lvl="1"/>
            <a:r>
              <a:rPr lang="en-CA" sz="2200" b="1" dirty="0"/>
              <a:t>80% of heifers affected</a:t>
            </a:r>
          </a:p>
          <a:p>
            <a:r>
              <a:rPr lang="en-CA" sz="2200" dirty="0"/>
              <a:t>March 6</a:t>
            </a:r>
            <a:r>
              <a:rPr lang="en-CA" sz="2200" baseline="30000" dirty="0"/>
              <a:t>th</a:t>
            </a:r>
            <a:r>
              <a:rPr lang="en-CA" sz="2200" dirty="0"/>
              <a:t>, 2025</a:t>
            </a:r>
          </a:p>
          <a:p>
            <a:pPr lvl="1"/>
            <a:r>
              <a:rPr lang="en-CA" sz="2200" dirty="0"/>
              <a:t>Confirmation</a:t>
            </a:r>
          </a:p>
          <a:p>
            <a:pPr lvl="1"/>
            <a:r>
              <a:rPr lang="en-CA" sz="2200" dirty="0"/>
              <a:t>Control Zones established</a:t>
            </a:r>
          </a:p>
          <a:p>
            <a:pPr lvl="1"/>
            <a:r>
              <a:rPr lang="en-CA" sz="2200" dirty="0"/>
              <a:t>72-hour movement ban</a:t>
            </a:r>
          </a:p>
          <a:p>
            <a:pPr lvl="1"/>
            <a:endParaRPr lang="en-CA" sz="2200" dirty="0"/>
          </a:p>
          <a:p>
            <a:r>
              <a:rPr lang="en-CA" sz="2600" dirty="0"/>
              <a:t>Estimated date of infection 27-28 February</a:t>
            </a:r>
          </a:p>
        </p:txBody>
      </p:sp>
    </p:spTree>
    <p:extLst>
      <p:ext uri="{BB962C8B-B14F-4D97-AF65-F5344CB8AC3E}">
        <p14:creationId xmlns:p14="http://schemas.microsoft.com/office/powerpoint/2010/main" val="19691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D9E0FF-3C8B-709F-3EEC-905F2B35A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763" y="0"/>
            <a:ext cx="5365592" cy="3546661"/>
          </a:xfrm>
          <a:prstGeom prst="rect">
            <a:avLst/>
          </a:prstGeom>
        </p:spPr>
      </p:pic>
      <p:sp>
        <p:nvSpPr>
          <p:cNvPr id="3" name="Content Placeholder 2">
            <a:extLst>
              <a:ext uri="{FF2B5EF4-FFF2-40B4-BE49-F238E27FC236}">
                <a16:creationId xmlns:a16="http://schemas.microsoft.com/office/drawing/2014/main" id="{F3E94D67-45AE-3B76-0A59-32E5ECA6C531}"/>
              </a:ext>
            </a:extLst>
          </p:cNvPr>
          <p:cNvSpPr>
            <a:spLocks noGrp="1"/>
          </p:cNvSpPr>
          <p:nvPr>
            <p:ph sz="half" idx="1"/>
          </p:nvPr>
        </p:nvSpPr>
        <p:spPr>
          <a:xfrm>
            <a:off x="530502" y="499743"/>
            <a:ext cx="5181600" cy="4351338"/>
          </a:xfrm>
        </p:spPr>
        <p:txBody>
          <a:bodyPr/>
          <a:lstStyle/>
          <a:p>
            <a:r>
              <a:rPr lang="en-CA" dirty="0"/>
              <a:t>March 8</a:t>
            </a:r>
            <a:r>
              <a:rPr lang="en-CA" baseline="30000" dirty="0"/>
              <a:t>th</a:t>
            </a:r>
            <a:endParaRPr lang="en-CA" dirty="0"/>
          </a:p>
          <a:p>
            <a:pPr lvl="1"/>
            <a:r>
              <a:rPr lang="en-CA" dirty="0"/>
              <a:t>Contact holding animals euthanized</a:t>
            </a:r>
          </a:p>
          <a:p>
            <a:r>
              <a:rPr lang="en-CA" dirty="0"/>
              <a:t>March 9 – 15</a:t>
            </a:r>
          </a:p>
          <a:p>
            <a:pPr lvl="1"/>
            <a:r>
              <a:rPr lang="en-CA" dirty="0"/>
              <a:t>Euthanizing index site animals</a:t>
            </a:r>
          </a:p>
          <a:p>
            <a:pPr lvl="1"/>
            <a:r>
              <a:rPr lang="en-CA" dirty="0"/>
              <a:t>Movement restrictions extended to March 12</a:t>
            </a:r>
          </a:p>
          <a:p>
            <a:pPr lvl="1"/>
            <a:r>
              <a:rPr lang="en-CA" dirty="0"/>
              <a:t>Movement for direct slaughter allowed, but no other movements permitted until March 17th</a:t>
            </a:r>
          </a:p>
        </p:txBody>
      </p:sp>
      <p:pic>
        <p:nvPicPr>
          <p:cNvPr id="7" name="Content Placeholder 6">
            <a:extLst>
              <a:ext uri="{FF2B5EF4-FFF2-40B4-BE49-F238E27FC236}">
                <a16:creationId xmlns:a16="http://schemas.microsoft.com/office/drawing/2014/main" id="{371C768E-1ADB-BFCB-86D2-7457317C63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72275" y="3463387"/>
            <a:ext cx="5441080" cy="3394613"/>
          </a:xfrm>
        </p:spPr>
      </p:pic>
      <p:sp>
        <p:nvSpPr>
          <p:cNvPr id="5" name="Slide Number Placeholder 4">
            <a:extLst>
              <a:ext uri="{FF2B5EF4-FFF2-40B4-BE49-F238E27FC236}">
                <a16:creationId xmlns:a16="http://schemas.microsoft.com/office/drawing/2014/main" id="{7A5F5EC2-20C1-9543-68B4-36D8D1CE1E8A}"/>
              </a:ext>
            </a:extLst>
          </p:cNvPr>
          <p:cNvSpPr>
            <a:spLocks noGrp="1"/>
          </p:cNvSpPr>
          <p:nvPr>
            <p:ph type="sldNum" sz="quarter" idx="10"/>
          </p:nvPr>
        </p:nvSpPr>
        <p:spPr/>
        <p:txBody>
          <a:bodyPr/>
          <a:lstStyle/>
          <a:p>
            <a:pPr>
              <a:defRPr/>
            </a:pPr>
            <a:fld id="{222C2B47-41F2-42A5-AA41-34CCD9669551}" type="slidenum">
              <a:rPr lang="en-US" smtClean="0"/>
              <a:pPr>
                <a:defRPr/>
              </a:pPr>
              <a:t>17</a:t>
            </a:fld>
            <a:endParaRPr lang="en-US"/>
          </a:p>
        </p:txBody>
      </p:sp>
      <p:sp>
        <p:nvSpPr>
          <p:cNvPr id="11" name="TextBox 10">
            <a:extLst>
              <a:ext uri="{FF2B5EF4-FFF2-40B4-BE49-F238E27FC236}">
                <a16:creationId xmlns:a16="http://schemas.microsoft.com/office/drawing/2014/main" id="{1BC9C91C-9477-D4EA-83A3-FBD10442259A}"/>
              </a:ext>
            </a:extLst>
          </p:cNvPr>
          <p:cNvSpPr txBox="1"/>
          <p:nvPr/>
        </p:nvSpPr>
        <p:spPr>
          <a:xfrm>
            <a:off x="309994" y="5006139"/>
            <a:ext cx="6096000" cy="1200329"/>
          </a:xfrm>
          <a:prstGeom prst="rect">
            <a:avLst/>
          </a:prstGeom>
          <a:noFill/>
        </p:spPr>
        <p:txBody>
          <a:bodyPr wrap="square">
            <a:spAutoFit/>
          </a:bodyPr>
          <a:lstStyle/>
          <a:p>
            <a:pPr marL="0" marR="0">
              <a:spcBef>
                <a:spcPts val="0"/>
              </a:spcBef>
              <a:spcAft>
                <a:spcPts val="0"/>
              </a:spcAft>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Presentation - Foot and Mouth disease in Hungary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GB" sz="1800" dirty="0">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6"/>
              </a:rPr>
              <a:t>Presentation - Foot and Mouth disease - EUVET mission to Hungary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1537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E4FD-50A4-A50F-83F5-CAF35060D54A}"/>
              </a:ext>
            </a:extLst>
          </p:cNvPr>
          <p:cNvSpPr>
            <a:spLocks noGrp="1"/>
          </p:cNvSpPr>
          <p:nvPr>
            <p:ph type="title"/>
          </p:nvPr>
        </p:nvSpPr>
        <p:spPr>
          <a:xfrm>
            <a:off x="838200" y="1"/>
            <a:ext cx="10515600" cy="1156138"/>
          </a:xfrm>
        </p:spPr>
        <p:txBody>
          <a:bodyPr/>
          <a:lstStyle/>
          <a:p>
            <a:r>
              <a:rPr lang="en-CA" dirty="0"/>
              <a:t>FMD Hungary</a:t>
            </a:r>
          </a:p>
        </p:txBody>
      </p:sp>
      <p:pic>
        <p:nvPicPr>
          <p:cNvPr id="7" name="Content Placeholder 6">
            <a:extLst>
              <a:ext uri="{FF2B5EF4-FFF2-40B4-BE49-F238E27FC236}">
                <a16:creationId xmlns:a16="http://schemas.microsoft.com/office/drawing/2014/main" id="{44353D1C-37C1-290D-822E-72189EF5BF9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547868"/>
            <a:ext cx="8697080" cy="4808482"/>
          </a:xfrm>
        </p:spPr>
      </p:pic>
      <p:sp>
        <p:nvSpPr>
          <p:cNvPr id="4" name="Content Placeholder 3">
            <a:extLst>
              <a:ext uri="{FF2B5EF4-FFF2-40B4-BE49-F238E27FC236}">
                <a16:creationId xmlns:a16="http://schemas.microsoft.com/office/drawing/2014/main" id="{B1456681-FBC0-9558-2427-E7C02F7E0734}"/>
              </a:ext>
            </a:extLst>
          </p:cNvPr>
          <p:cNvSpPr>
            <a:spLocks noGrp="1"/>
          </p:cNvSpPr>
          <p:nvPr>
            <p:ph sz="half" idx="2"/>
          </p:nvPr>
        </p:nvSpPr>
        <p:spPr>
          <a:xfrm>
            <a:off x="8786648" y="1825625"/>
            <a:ext cx="3279228" cy="4351338"/>
          </a:xfrm>
        </p:spPr>
        <p:txBody>
          <a:bodyPr/>
          <a:lstStyle/>
          <a:p>
            <a:r>
              <a:rPr lang="en-CA" dirty="0"/>
              <a:t>Carcass disposal at site ~30  km away</a:t>
            </a:r>
          </a:p>
          <a:p>
            <a:r>
              <a:rPr lang="en-CA" dirty="0"/>
              <a:t>Deep Burial</a:t>
            </a:r>
          </a:p>
          <a:p>
            <a:r>
              <a:rPr lang="en-CA" dirty="0"/>
              <a:t>Nearest rendering facility 150 km away</a:t>
            </a:r>
          </a:p>
          <a:p>
            <a:endParaRPr lang="en-CA" dirty="0"/>
          </a:p>
        </p:txBody>
      </p:sp>
      <p:sp>
        <p:nvSpPr>
          <p:cNvPr id="5" name="Slide Number Placeholder 4">
            <a:extLst>
              <a:ext uri="{FF2B5EF4-FFF2-40B4-BE49-F238E27FC236}">
                <a16:creationId xmlns:a16="http://schemas.microsoft.com/office/drawing/2014/main" id="{64B2B453-F126-6D5B-EF2D-7566385F665A}"/>
              </a:ext>
            </a:extLst>
          </p:cNvPr>
          <p:cNvSpPr>
            <a:spLocks noGrp="1"/>
          </p:cNvSpPr>
          <p:nvPr>
            <p:ph type="sldNum" sz="quarter" idx="10"/>
          </p:nvPr>
        </p:nvSpPr>
        <p:spPr/>
        <p:txBody>
          <a:bodyPr/>
          <a:lstStyle/>
          <a:p>
            <a:pPr>
              <a:defRPr/>
            </a:pPr>
            <a:fld id="{222C2B47-41F2-42A5-AA41-34CCD9669551}" type="slidenum">
              <a:rPr lang="en-US" smtClean="0"/>
              <a:pPr>
                <a:defRPr/>
              </a:pPr>
              <a:t>18</a:t>
            </a:fld>
            <a:endParaRPr lang="en-US"/>
          </a:p>
        </p:txBody>
      </p:sp>
    </p:spTree>
    <p:extLst>
      <p:ext uri="{BB962C8B-B14F-4D97-AF65-F5344CB8AC3E}">
        <p14:creationId xmlns:p14="http://schemas.microsoft.com/office/powerpoint/2010/main" val="91161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092A-535C-B89D-6B74-3E874AC0682B}"/>
              </a:ext>
            </a:extLst>
          </p:cNvPr>
          <p:cNvSpPr>
            <a:spLocks noGrp="1"/>
          </p:cNvSpPr>
          <p:nvPr>
            <p:ph type="title"/>
          </p:nvPr>
        </p:nvSpPr>
        <p:spPr/>
        <p:txBody>
          <a:bodyPr/>
          <a:lstStyle/>
          <a:p>
            <a:r>
              <a:rPr lang="en-CA" dirty="0"/>
              <a:t>Tracing</a:t>
            </a:r>
          </a:p>
        </p:txBody>
      </p:sp>
      <p:pic>
        <p:nvPicPr>
          <p:cNvPr id="7" name="Content Placeholder 6">
            <a:extLst>
              <a:ext uri="{FF2B5EF4-FFF2-40B4-BE49-F238E27FC236}">
                <a16:creationId xmlns:a16="http://schemas.microsoft.com/office/drawing/2014/main" id="{9E5AAA36-0EF2-5C7D-9806-8453B19C225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690688"/>
            <a:ext cx="6344720" cy="4551064"/>
          </a:xfrm>
        </p:spPr>
      </p:pic>
      <p:pic>
        <p:nvPicPr>
          <p:cNvPr id="9" name="Content Placeholder 8">
            <a:extLst>
              <a:ext uri="{FF2B5EF4-FFF2-40B4-BE49-F238E27FC236}">
                <a16:creationId xmlns:a16="http://schemas.microsoft.com/office/drawing/2014/main" id="{B546B859-5477-770A-0283-5DD6DE3E58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86048" y="1690688"/>
            <a:ext cx="5805952" cy="4551064"/>
          </a:xfrm>
        </p:spPr>
      </p:pic>
      <p:sp>
        <p:nvSpPr>
          <p:cNvPr id="5" name="Slide Number Placeholder 4">
            <a:extLst>
              <a:ext uri="{FF2B5EF4-FFF2-40B4-BE49-F238E27FC236}">
                <a16:creationId xmlns:a16="http://schemas.microsoft.com/office/drawing/2014/main" id="{AA0FF7B7-DDF3-C4D1-6C96-5B64D7B55BC8}"/>
              </a:ext>
            </a:extLst>
          </p:cNvPr>
          <p:cNvSpPr>
            <a:spLocks noGrp="1"/>
          </p:cNvSpPr>
          <p:nvPr>
            <p:ph type="sldNum" sz="quarter" idx="10"/>
          </p:nvPr>
        </p:nvSpPr>
        <p:spPr/>
        <p:txBody>
          <a:bodyPr/>
          <a:lstStyle/>
          <a:p>
            <a:pPr>
              <a:defRPr/>
            </a:pPr>
            <a:fld id="{222C2B47-41F2-42A5-AA41-34CCD9669551}" type="slidenum">
              <a:rPr lang="en-US" smtClean="0"/>
              <a:pPr>
                <a:defRPr/>
              </a:pPr>
              <a:t>19</a:t>
            </a:fld>
            <a:endParaRPr lang="en-US"/>
          </a:p>
        </p:txBody>
      </p:sp>
    </p:spTree>
    <p:extLst>
      <p:ext uri="{BB962C8B-B14F-4D97-AF65-F5344CB8AC3E}">
        <p14:creationId xmlns:p14="http://schemas.microsoft.com/office/powerpoint/2010/main" val="24334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B94B21-D6B7-DFC0-69BE-6DE698B87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818" y="-42831"/>
            <a:ext cx="3465468" cy="2732058"/>
          </a:xfrm>
          <a:prstGeom prst="rect">
            <a:avLst/>
          </a:prstGeom>
        </p:spPr>
      </p:pic>
      <p:pic>
        <p:nvPicPr>
          <p:cNvPr id="3" name="Picture 2">
            <a:extLst>
              <a:ext uri="{FF2B5EF4-FFF2-40B4-BE49-F238E27FC236}">
                <a16:creationId xmlns:a16="http://schemas.microsoft.com/office/drawing/2014/main" id="{645B6820-5FB2-8A32-4E50-004EBB5E5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828" y="2679485"/>
            <a:ext cx="5029458" cy="4178515"/>
          </a:xfrm>
          <a:prstGeom prst="rect">
            <a:avLst/>
          </a:prstGeom>
        </p:spPr>
      </p:pic>
      <p:sp>
        <p:nvSpPr>
          <p:cNvPr id="4" name="Title 3">
            <a:extLst>
              <a:ext uri="{FF2B5EF4-FFF2-40B4-BE49-F238E27FC236}">
                <a16:creationId xmlns:a16="http://schemas.microsoft.com/office/drawing/2014/main" id="{B2CA081E-B829-E7BA-9104-85EC51FE73A0}"/>
              </a:ext>
            </a:extLst>
          </p:cNvPr>
          <p:cNvSpPr>
            <a:spLocks noGrp="1"/>
          </p:cNvSpPr>
          <p:nvPr>
            <p:ph type="title"/>
          </p:nvPr>
        </p:nvSpPr>
        <p:spPr>
          <a:xfrm>
            <a:off x="130628" y="-183015"/>
            <a:ext cx="10515600" cy="1042986"/>
          </a:xfrm>
        </p:spPr>
        <p:txBody>
          <a:bodyPr/>
          <a:lstStyle/>
          <a:p>
            <a:pPr>
              <a:defRPr/>
            </a:pPr>
            <a:r>
              <a:rPr lang="en-US" sz="3200" dirty="0"/>
              <a:t>Bluetongue virus (BTV-3) in Europe</a:t>
            </a:r>
            <a:endParaRPr lang="en-CA" sz="3200" dirty="0"/>
          </a:p>
        </p:txBody>
      </p:sp>
      <p:sp>
        <p:nvSpPr>
          <p:cNvPr id="18435" name="Content Placeholder 9">
            <a:extLst>
              <a:ext uri="{FF2B5EF4-FFF2-40B4-BE49-F238E27FC236}">
                <a16:creationId xmlns:a16="http://schemas.microsoft.com/office/drawing/2014/main" id="{AF04A97E-368E-6495-EAEA-6C55A9AAC1D3}"/>
              </a:ext>
            </a:extLst>
          </p:cNvPr>
          <p:cNvSpPr>
            <a:spLocks noGrp="1"/>
          </p:cNvSpPr>
          <p:nvPr>
            <p:ph sz="half" idx="1"/>
          </p:nvPr>
        </p:nvSpPr>
        <p:spPr>
          <a:xfrm>
            <a:off x="218858" y="591116"/>
            <a:ext cx="8121953" cy="5675767"/>
          </a:xfrm>
        </p:spPr>
        <p:txBody>
          <a:bodyPr/>
          <a:lstStyle/>
          <a:p>
            <a:pPr>
              <a:defRPr/>
            </a:pPr>
            <a:r>
              <a:rPr lang="en-CA" altLang="en-US" dirty="0"/>
              <a:t>First reported Sept 5, 2023 in the Netherlands</a:t>
            </a:r>
          </a:p>
          <a:p>
            <a:pPr>
              <a:defRPr/>
            </a:pPr>
            <a:r>
              <a:rPr lang="en-CA" altLang="en-US" dirty="0"/>
              <a:t>Source of infection has never been identified</a:t>
            </a:r>
          </a:p>
          <a:p>
            <a:pPr>
              <a:defRPr/>
            </a:pPr>
            <a:r>
              <a:rPr lang="en-CA" altLang="en-US" dirty="0"/>
              <a:t>Continued reports of cases throughout the winter but significant decrease in cases now</a:t>
            </a:r>
          </a:p>
          <a:p>
            <a:pPr>
              <a:defRPr/>
            </a:pPr>
            <a:endParaRPr lang="en-CA" altLang="en-US" dirty="0"/>
          </a:p>
          <a:p>
            <a:pPr>
              <a:defRPr/>
            </a:pPr>
            <a:endParaRPr lang="en-CA" altLang="en-US" dirty="0"/>
          </a:p>
          <a:p>
            <a:pPr lvl="1">
              <a:defRPr/>
            </a:pPr>
            <a:endParaRPr lang="en-CA" altLang="en-US" dirty="0"/>
          </a:p>
        </p:txBody>
      </p:sp>
      <p:sp>
        <p:nvSpPr>
          <p:cNvPr id="8" name="TextBox 7">
            <a:extLst>
              <a:ext uri="{FF2B5EF4-FFF2-40B4-BE49-F238E27FC236}">
                <a16:creationId xmlns:a16="http://schemas.microsoft.com/office/drawing/2014/main" id="{4ED53C19-761D-A8B4-BEE3-4CEF15B0470C}"/>
              </a:ext>
            </a:extLst>
          </p:cNvPr>
          <p:cNvSpPr txBox="1"/>
          <p:nvPr/>
        </p:nvSpPr>
        <p:spPr>
          <a:xfrm>
            <a:off x="470113" y="6403868"/>
            <a:ext cx="6310422" cy="369332"/>
          </a:xfrm>
          <a:prstGeom prst="rect">
            <a:avLst/>
          </a:prstGeom>
          <a:noFill/>
        </p:spPr>
        <p:txBody>
          <a:bodyPr wrap="square">
            <a:spAutoFit/>
          </a:bodyPr>
          <a:lstStyle/>
          <a:p>
            <a:r>
              <a:rPr lang="en-US" dirty="0">
                <a:hlinkClick r:id="rId5"/>
              </a:rPr>
              <a:t>Empres-Plus</a:t>
            </a:r>
            <a:endParaRPr lang="en-CA" dirty="0"/>
          </a:p>
        </p:txBody>
      </p:sp>
      <p:pic>
        <p:nvPicPr>
          <p:cNvPr id="9" name="Picture 8">
            <a:extLst>
              <a:ext uri="{FF2B5EF4-FFF2-40B4-BE49-F238E27FC236}">
                <a16:creationId xmlns:a16="http://schemas.microsoft.com/office/drawing/2014/main" id="{5BEE6D7C-4F32-F15A-7533-E3C205D15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13" y="2606383"/>
            <a:ext cx="5855273" cy="3892297"/>
          </a:xfrm>
          <a:prstGeom prst="rect">
            <a:avLst/>
          </a:prstGeom>
          <a:ln>
            <a:solidFill>
              <a:schemeClr val="tx1"/>
            </a:solidFill>
          </a:ln>
        </p:spPr>
      </p:pic>
      <p:sp>
        <p:nvSpPr>
          <p:cNvPr id="14" name="TextBox 13">
            <a:extLst>
              <a:ext uri="{FF2B5EF4-FFF2-40B4-BE49-F238E27FC236}">
                <a16:creationId xmlns:a16="http://schemas.microsoft.com/office/drawing/2014/main" id="{607975D2-B13F-3749-0560-7C0F68170735}"/>
              </a:ext>
            </a:extLst>
          </p:cNvPr>
          <p:cNvSpPr txBox="1"/>
          <p:nvPr/>
        </p:nvSpPr>
        <p:spPr>
          <a:xfrm>
            <a:off x="8454004" y="6298625"/>
            <a:ext cx="4003096" cy="400110"/>
          </a:xfrm>
          <a:prstGeom prst="rect">
            <a:avLst/>
          </a:prstGeom>
          <a:noFill/>
        </p:spPr>
        <p:txBody>
          <a:bodyPr wrap="square" rtlCol="0">
            <a:spAutoFit/>
          </a:bodyPr>
          <a:lstStyle/>
          <a:p>
            <a:r>
              <a:rPr lang="en-CA" sz="2000" b="1" dirty="0">
                <a:highlight>
                  <a:srgbClr val="C0C0C0"/>
                </a:highlight>
              </a:rPr>
              <a:t>BTV-3 Sept 1, 2024 – Dec 31, 2024</a:t>
            </a:r>
          </a:p>
        </p:txBody>
      </p:sp>
      <p:sp>
        <p:nvSpPr>
          <p:cNvPr id="17" name="TextBox 16">
            <a:extLst>
              <a:ext uri="{FF2B5EF4-FFF2-40B4-BE49-F238E27FC236}">
                <a16:creationId xmlns:a16="http://schemas.microsoft.com/office/drawing/2014/main" id="{F91630DE-947A-212D-2650-64F40D67B1F0}"/>
              </a:ext>
            </a:extLst>
          </p:cNvPr>
          <p:cNvSpPr txBox="1"/>
          <p:nvPr/>
        </p:nvSpPr>
        <p:spPr>
          <a:xfrm>
            <a:off x="8255986" y="2344192"/>
            <a:ext cx="3936014" cy="400110"/>
          </a:xfrm>
          <a:prstGeom prst="rect">
            <a:avLst/>
          </a:prstGeom>
          <a:noFill/>
        </p:spPr>
        <p:txBody>
          <a:bodyPr wrap="none" rtlCol="0">
            <a:spAutoFit/>
          </a:bodyPr>
          <a:lstStyle/>
          <a:p>
            <a:r>
              <a:rPr lang="en-CA" sz="2000" b="1" dirty="0">
                <a:highlight>
                  <a:srgbClr val="C0C0C0"/>
                </a:highlight>
              </a:rPr>
              <a:t>BTV-3 Jan 1, 2025 – March 25,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EED5-94C6-23C8-3334-A3321186A246}"/>
              </a:ext>
            </a:extLst>
          </p:cNvPr>
          <p:cNvSpPr>
            <a:spLocks noGrp="1"/>
          </p:cNvSpPr>
          <p:nvPr>
            <p:ph type="title"/>
          </p:nvPr>
        </p:nvSpPr>
        <p:spPr>
          <a:xfrm>
            <a:off x="890832" y="136525"/>
            <a:ext cx="10515600" cy="937419"/>
          </a:xfrm>
        </p:spPr>
        <p:txBody>
          <a:bodyPr/>
          <a:lstStyle/>
          <a:p>
            <a:r>
              <a:rPr lang="en-CA"/>
              <a:t>FMD Hungary</a:t>
            </a:r>
            <a:endParaRPr lang="en-CA" dirty="0"/>
          </a:p>
        </p:txBody>
      </p:sp>
      <p:sp>
        <p:nvSpPr>
          <p:cNvPr id="3" name="Content Placeholder 2">
            <a:extLst>
              <a:ext uri="{FF2B5EF4-FFF2-40B4-BE49-F238E27FC236}">
                <a16:creationId xmlns:a16="http://schemas.microsoft.com/office/drawing/2014/main" id="{E279C43A-F283-A291-BCB8-04E8CF9A947F}"/>
              </a:ext>
            </a:extLst>
          </p:cNvPr>
          <p:cNvSpPr>
            <a:spLocks noGrp="1"/>
          </p:cNvSpPr>
          <p:nvPr>
            <p:ph sz="half" idx="1"/>
          </p:nvPr>
        </p:nvSpPr>
        <p:spPr>
          <a:xfrm>
            <a:off x="715650" y="1253331"/>
            <a:ext cx="5456549" cy="4923632"/>
          </a:xfrm>
        </p:spPr>
        <p:txBody>
          <a:bodyPr/>
          <a:lstStyle/>
          <a:p>
            <a:pPr marL="0" indent="0">
              <a:buNone/>
            </a:pPr>
            <a:r>
              <a:rPr lang="en-US" sz="2400" b="0" i="0" u="none" strike="noStrike" baseline="0">
                <a:latin typeface="Calibri" panose="020F0502020204030204" pitchFamily="34" charset="0"/>
              </a:rPr>
              <a:t>The Hungarian National Reference Laboratory has identified the serotype of the virus:</a:t>
            </a:r>
          </a:p>
          <a:p>
            <a:r>
              <a:rPr lang="en-CA" sz="2400" b="1" i="0" u="none" strike="noStrike" baseline="0">
                <a:latin typeface="Calibri" panose="020F0502020204030204" pitchFamily="34" charset="0"/>
              </a:rPr>
              <a:t>O serotype</a:t>
            </a:r>
            <a:endParaRPr lang="en-CA" sz="2400" b="0" i="0" u="none" strike="noStrike" baseline="0">
              <a:latin typeface="Calibri" panose="020F0502020204030204" pitchFamily="34" charset="0"/>
            </a:endParaRPr>
          </a:p>
          <a:p>
            <a:r>
              <a:rPr lang="en-US" sz="2400" b="0" i="0" u="none" strike="noStrike" baseline="0">
                <a:latin typeface="Calibri" panose="020F0502020204030204" pitchFamily="34" charset="0"/>
              </a:rPr>
              <a:t>Its sequence shows the highest similarity with a strain isolated in Pakistan in 2017-18 (98-99%)</a:t>
            </a:r>
          </a:p>
          <a:p>
            <a:r>
              <a:rPr lang="en-US" sz="2400" b="0" i="0" u="none" strike="noStrike" baseline="0">
                <a:latin typeface="Calibri" panose="020F0502020204030204" pitchFamily="34" charset="0"/>
              </a:rPr>
              <a:t>The subtype of the strains is FMDV/O/ME-SA/Pan-Asia2/ANT-10</a:t>
            </a:r>
          </a:p>
          <a:p>
            <a:r>
              <a:rPr lang="en-US" sz="2400" b="0" i="0" u="none" strike="noStrike" baseline="0">
                <a:latin typeface="Calibri" panose="020F0502020204030204" pitchFamily="34" charset="0"/>
              </a:rPr>
              <a:t>The full analysis by the European Union Reference Laboratory is ongoing.</a:t>
            </a:r>
            <a:endParaRPr lang="en-CA" sz="2400"/>
          </a:p>
          <a:p>
            <a:endParaRPr lang="en-CA" sz="2400" dirty="0"/>
          </a:p>
        </p:txBody>
      </p:sp>
      <p:sp>
        <p:nvSpPr>
          <p:cNvPr id="5" name="Slide Number Placeholder 4">
            <a:extLst>
              <a:ext uri="{FF2B5EF4-FFF2-40B4-BE49-F238E27FC236}">
                <a16:creationId xmlns:a16="http://schemas.microsoft.com/office/drawing/2014/main" id="{35E6F5EA-5554-51C0-9F20-B9E5DFFE8A19}"/>
              </a:ext>
            </a:extLst>
          </p:cNvPr>
          <p:cNvSpPr>
            <a:spLocks noGrp="1"/>
          </p:cNvSpPr>
          <p:nvPr>
            <p:ph type="sldNum" sz="quarter" idx="10"/>
          </p:nvPr>
        </p:nvSpPr>
        <p:spPr/>
        <p:txBody>
          <a:bodyPr/>
          <a:lstStyle/>
          <a:p>
            <a:pPr>
              <a:defRPr/>
            </a:pPr>
            <a:fld id="{222C2B47-41F2-42A5-AA41-34CCD9669551}" type="slidenum">
              <a:rPr lang="en-US" smtClean="0"/>
              <a:pPr>
                <a:defRPr/>
              </a:pPr>
              <a:t>20</a:t>
            </a:fld>
            <a:endParaRPr lang="en-US"/>
          </a:p>
        </p:txBody>
      </p:sp>
      <p:pic>
        <p:nvPicPr>
          <p:cNvPr id="7" name="Content Placeholder 6">
            <a:extLst>
              <a:ext uri="{FF2B5EF4-FFF2-40B4-BE49-F238E27FC236}">
                <a16:creationId xmlns:a16="http://schemas.microsoft.com/office/drawing/2014/main" id="{57CD2171-7605-6707-49ED-67D71DBF92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9221" y="1876425"/>
            <a:ext cx="6101998" cy="3267075"/>
          </a:xfrm>
          <a:prstGeom prst="rect">
            <a:avLst/>
          </a:prstGeom>
          <a:ln w="28575">
            <a:solidFill>
              <a:schemeClr val="tx1"/>
            </a:solidFill>
          </a:ln>
        </p:spPr>
      </p:pic>
    </p:spTree>
    <p:extLst>
      <p:ext uri="{BB962C8B-B14F-4D97-AF65-F5344CB8AC3E}">
        <p14:creationId xmlns:p14="http://schemas.microsoft.com/office/powerpoint/2010/main" val="182829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3C6D-B102-2B59-7BCA-C04CB55606E4}"/>
              </a:ext>
            </a:extLst>
          </p:cNvPr>
          <p:cNvSpPr>
            <a:spLocks noGrp="1"/>
          </p:cNvSpPr>
          <p:nvPr>
            <p:ph type="title"/>
          </p:nvPr>
        </p:nvSpPr>
        <p:spPr>
          <a:xfrm>
            <a:off x="85132" y="136525"/>
            <a:ext cx="5354053" cy="1325563"/>
          </a:xfrm>
        </p:spPr>
        <p:txBody>
          <a:bodyPr/>
          <a:lstStyle/>
          <a:p>
            <a:r>
              <a:rPr lang="en-US" sz="3200" dirty="0">
                <a:ea typeface="Calibri"/>
                <a:cs typeface="Calibri"/>
              </a:rPr>
              <a:t>Slovakia – March 21, 2025</a:t>
            </a:r>
            <a:endParaRPr lang="en-US" sz="3200" dirty="0"/>
          </a:p>
        </p:txBody>
      </p:sp>
      <p:sp>
        <p:nvSpPr>
          <p:cNvPr id="3" name="Content Placeholder 2">
            <a:extLst>
              <a:ext uri="{FF2B5EF4-FFF2-40B4-BE49-F238E27FC236}">
                <a16:creationId xmlns:a16="http://schemas.microsoft.com/office/drawing/2014/main" id="{B403FD90-ECD1-C286-0FFD-9217C093D722}"/>
              </a:ext>
            </a:extLst>
          </p:cNvPr>
          <p:cNvSpPr>
            <a:spLocks noGrp="1"/>
          </p:cNvSpPr>
          <p:nvPr>
            <p:ph sz="half" idx="1"/>
          </p:nvPr>
        </p:nvSpPr>
        <p:spPr>
          <a:xfrm>
            <a:off x="335791" y="1381125"/>
            <a:ext cx="4852737" cy="4795838"/>
          </a:xfrm>
        </p:spPr>
        <p:txBody>
          <a:bodyPr/>
          <a:lstStyle/>
          <a:p>
            <a:r>
              <a:rPr lang="en-US" dirty="0">
                <a:ea typeface="Calibri"/>
                <a:cs typeface="Calibri"/>
              </a:rPr>
              <a:t>3 dairy farms</a:t>
            </a:r>
          </a:p>
          <a:p>
            <a:pPr lvl="1"/>
            <a:r>
              <a:rPr lang="en-US" dirty="0">
                <a:ea typeface="Calibri"/>
                <a:cs typeface="Calibri"/>
              </a:rPr>
              <a:t>1311 cattle, 3 cases</a:t>
            </a:r>
          </a:p>
          <a:p>
            <a:pPr lvl="1"/>
            <a:r>
              <a:rPr lang="en-US" dirty="0">
                <a:ea typeface="Calibri"/>
                <a:cs typeface="Calibri"/>
              </a:rPr>
              <a:t>790 cattle, 5 cases</a:t>
            </a:r>
          </a:p>
          <a:p>
            <a:pPr lvl="1"/>
            <a:r>
              <a:rPr lang="en-US" dirty="0">
                <a:ea typeface="Calibri"/>
                <a:cs typeface="Calibri"/>
              </a:rPr>
              <a:t>670 cattle, 4 cases</a:t>
            </a:r>
          </a:p>
          <a:p>
            <a:r>
              <a:rPr lang="en-US" dirty="0">
                <a:ea typeface="Calibri"/>
                <a:cs typeface="Calibri"/>
              </a:rPr>
              <a:t>(1699 Dairy cattle, 501 calves, 492 heifers, 79 bulls)</a:t>
            </a:r>
          </a:p>
          <a:p>
            <a:endParaRPr lang="en-US" dirty="0">
              <a:ea typeface="Calibri"/>
              <a:cs typeface="Calibri"/>
            </a:endParaRPr>
          </a:p>
          <a:p>
            <a:r>
              <a:rPr lang="en-US" dirty="0">
                <a:ea typeface="Calibri"/>
                <a:cs typeface="Calibri"/>
              </a:rPr>
              <a:t>Control measures placed on entire country</a:t>
            </a:r>
          </a:p>
        </p:txBody>
      </p:sp>
      <p:pic>
        <p:nvPicPr>
          <p:cNvPr id="6" name="Content Placeholder 5" descr="A map of a city&#10;&#10;AI-generated content may be incorrect.">
            <a:hlinkClick r:id="rId2"/>
            <a:extLst>
              <a:ext uri="{FF2B5EF4-FFF2-40B4-BE49-F238E27FC236}">
                <a16:creationId xmlns:a16="http://schemas.microsoft.com/office/drawing/2014/main" id="{40913269-81E7-FC5C-2B36-C7ADE87BF8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4675" y="1295401"/>
            <a:ext cx="6722193" cy="4627976"/>
          </a:xfrm>
          <a:ln w="28575">
            <a:solidFill>
              <a:schemeClr val="tx1"/>
            </a:solidFill>
          </a:ln>
        </p:spPr>
      </p:pic>
      <p:sp>
        <p:nvSpPr>
          <p:cNvPr id="5" name="Slide Number Placeholder 4">
            <a:extLst>
              <a:ext uri="{FF2B5EF4-FFF2-40B4-BE49-F238E27FC236}">
                <a16:creationId xmlns:a16="http://schemas.microsoft.com/office/drawing/2014/main" id="{CC905B33-286B-0E15-BF90-655B5F79C660}"/>
              </a:ext>
            </a:extLst>
          </p:cNvPr>
          <p:cNvSpPr>
            <a:spLocks noGrp="1"/>
          </p:cNvSpPr>
          <p:nvPr>
            <p:ph type="sldNum" sz="quarter" idx="10"/>
          </p:nvPr>
        </p:nvSpPr>
        <p:spPr/>
        <p:txBody>
          <a:bodyPr/>
          <a:lstStyle/>
          <a:p>
            <a:pPr>
              <a:defRPr/>
            </a:pPr>
            <a:fld id="{2F2B8BD9-90B8-4ABE-A5AC-BC96371B3C00}" type="slidenum">
              <a:rPr lang="en-US" altLang="en-US"/>
              <a:pPr>
                <a:defRPr/>
              </a:pPr>
              <a:t>21</a:t>
            </a:fld>
            <a:endParaRPr lang="en-US" altLang="en-US"/>
          </a:p>
        </p:txBody>
      </p:sp>
      <p:sp>
        <p:nvSpPr>
          <p:cNvPr id="4" name="TextBox 3">
            <a:extLst>
              <a:ext uri="{FF2B5EF4-FFF2-40B4-BE49-F238E27FC236}">
                <a16:creationId xmlns:a16="http://schemas.microsoft.com/office/drawing/2014/main" id="{27C78311-D2D8-F04C-65C1-CF66F34052FD}"/>
              </a:ext>
            </a:extLst>
          </p:cNvPr>
          <p:cNvSpPr txBox="1"/>
          <p:nvPr/>
        </p:nvSpPr>
        <p:spPr>
          <a:xfrm>
            <a:off x="3722403" y="1506022"/>
            <a:ext cx="820225" cy="369332"/>
          </a:xfrm>
          <a:prstGeom prst="rect">
            <a:avLst/>
          </a:prstGeom>
          <a:noFill/>
        </p:spPr>
        <p:txBody>
          <a:bodyPr wrap="none" rtlCol="0">
            <a:spAutoFit/>
          </a:bodyPr>
          <a:lstStyle/>
          <a:p>
            <a:r>
              <a:rPr lang="en-CA" dirty="0">
                <a:hlinkClick r:id="rId2"/>
              </a:rPr>
              <a:t>WAHIS</a:t>
            </a:r>
            <a:endParaRPr lang="en-CA" dirty="0"/>
          </a:p>
        </p:txBody>
      </p:sp>
    </p:spTree>
    <p:extLst>
      <p:ext uri="{BB962C8B-B14F-4D97-AF65-F5344CB8AC3E}">
        <p14:creationId xmlns:p14="http://schemas.microsoft.com/office/powerpoint/2010/main" val="202229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777C-D80F-4E64-F8BA-1A992FFDE81B}"/>
              </a:ext>
            </a:extLst>
          </p:cNvPr>
          <p:cNvSpPr>
            <a:spLocks noGrp="1"/>
          </p:cNvSpPr>
          <p:nvPr>
            <p:ph type="title"/>
          </p:nvPr>
        </p:nvSpPr>
        <p:spPr/>
        <p:txBody>
          <a:bodyPr/>
          <a:lstStyle/>
          <a:p>
            <a:endParaRPr lang="en-CA" dirty="0"/>
          </a:p>
        </p:txBody>
      </p:sp>
      <p:pic>
        <p:nvPicPr>
          <p:cNvPr id="7" name="Content Placeholder 6">
            <a:extLst>
              <a:ext uri="{FF2B5EF4-FFF2-40B4-BE49-F238E27FC236}">
                <a16:creationId xmlns:a16="http://schemas.microsoft.com/office/drawing/2014/main" id="{20266C9C-DB42-54D3-0B57-E49F823AF9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78" y="68262"/>
            <a:ext cx="12346862" cy="6721475"/>
          </a:xfrm>
        </p:spPr>
      </p:pic>
      <p:sp>
        <p:nvSpPr>
          <p:cNvPr id="5" name="Slide Number Placeholder 4">
            <a:extLst>
              <a:ext uri="{FF2B5EF4-FFF2-40B4-BE49-F238E27FC236}">
                <a16:creationId xmlns:a16="http://schemas.microsoft.com/office/drawing/2014/main" id="{7197449A-212F-5A3D-8605-66D5E0548FC9}"/>
              </a:ext>
            </a:extLst>
          </p:cNvPr>
          <p:cNvSpPr>
            <a:spLocks noGrp="1"/>
          </p:cNvSpPr>
          <p:nvPr>
            <p:ph type="sldNum" sz="quarter" idx="10"/>
          </p:nvPr>
        </p:nvSpPr>
        <p:spPr/>
        <p:txBody>
          <a:bodyPr/>
          <a:lstStyle/>
          <a:p>
            <a:pPr>
              <a:defRPr/>
            </a:pPr>
            <a:fld id="{222C2B47-41F2-42A5-AA41-34CCD9669551}" type="slidenum">
              <a:rPr lang="en-US" smtClean="0"/>
              <a:pPr>
                <a:defRPr/>
              </a:pPr>
              <a:t>22</a:t>
            </a:fld>
            <a:endParaRPr lang="en-US"/>
          </a:p>
        </p:txBody>
      </p:sp>
      <p:sp>
        <p:nvSpPr>
          <p:cNvPr id="4" name="TextBox 3">
            <a:extLst>
              <a:ext uri="{FF2B5EF4-FFF2-40B4-BE49-F238E27FC236}">
                <a16:creationId xmlns:a16="http://schemas.microsoft.com/office/drawing/2014/main" id="{B6D7990F-91B0-AD8C-560F-E02E0830027F}"/>
              </a:ext>
            </a:extLst>
          </p:cNvPr>
          <p:cNvSpPr txBox="1"/>
          <p:nvPr/>
        </p:nvSpPr>
        <p:spPr>
          <a:xfrm>
            <a:off x="307109" y="5987018"/>
            <a:ext cx="6266872" cy="369332"/>
          </a:xfrm>
          <a:prstGeom prst="rect">
            <a:avLst/>
          </a:prstGeom>
          <a:noFill/>
        </p:spPr>
        <p:txBody>
          <a:bodyPr wrap="square">
            <a:spAutoFit/>
          </a:bodyPr>
          <a:lstStyle/>
          <a:p>
            <a:r>
              <a:rPr lang="en-US" dirty="0">
                <a:hlinkClick r:id="rId3"/>
              </a:rPr>
              <a:t>Presentations - European Commission</a:t>
            </a:r>
            <a:endParaRPr lang="en-CA" dirty="0"/>
          </a:p>
        </p:txBody>
      </p:sp>
    </p:spTree>
    <p:extLst>
      <p:ext uri="{BB962C8B-B14F-4D97-AF65-F5344CB8AC3E}">
        <p14:creationId xmlns:p14="http://schemas.microsoft.com/office/powerpoint/2010/main" val="306337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7472-75A5-DD26-7F85-B9712EA4A7F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94151718-64EE-00DF-E72E-7F0C605F0CAF}"/>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FC85BD38-C6DE-5154-11E6-94591BD0A763}"/>
              </a:ext>
            </a:extLst>
          </p:cNvPr>
          <p:cNvSpPr>
            <a:spLocks noGrp="1"/>
          </p:cNvSpPr>
          <p:nvPr>
            <p:ph sz="half" idx="2"/>
          </p:nvPr>
        </p:nvSpPr>
        <p:spPr/>
        <p:txBody>
          <a:bodyPr/>
          <a:lstStyle/>
          <a:p>
            <a:endParaRPr lang="en-CA"/>
          </a:p>
        </p:txBody>
      </p:sp>
      <p:sp>
        <p:nvSpPr>
          <p:cNvPr id="5" name="Slide Number Placeholder 4">
            <a:extLst>
              <a:ext uri="{FF2B5EF4-FFF2-40B4-BE49-F238E27FC236}">
                <a16:creationId xmlns:a16="http://schemas.microsoft.com/office/drawing/2014/main" id="{BB086CF2-DBB2-4185-FDAE-6911BF086880}"/>
              </a:ext>
            </a:extLst>
          </p:cNvPr>
          <p:cNvSpPr>
            <a:spLocks noGrp="1"/>
          </p:cNvSpPr>
          <p:nvPr>
            <p:ph type="sldNum" sz="quarter" idx="10"/>
          </p:nvPr>
        </p:nvSpPr>
        <p:spPr/>
        <p:txBody>
          <a:bodyPr/>
          <a:lstStyle/>
          <a:p>
            <a:pPr>
              <a:defRPr/>
            </a:pPr>
            <a:fld id="{222C2B47-41F2-42A5-AA41-34CCD9669551}" type="slidenum">
              <a:rPr lang="en-US" smtClean="0"/>
              <a:pPr>
                <a:defRPr/>
              </a:pPr>
              <a:t>23</a:t>
            </a:fld>
            <a:endParaRPr lang="en-US"/>
          </a:p>
        </p:txBody>
      </p:sp>
      <p:pic>
        <p:nvPicPr>
          <p:cNvPr id="7" name="Picture 6">
            <a:extLst>
              <a:ext uri="{FF2B5EF4-FFF2-40B4-BE49-F238E27FC236}">
                <a16:creationId xmlns:a16="http://schemas.microsoft.com/office/drawing/2014/main" id="{4A1803D9-B920-3ECE-DE7F-AF41EC9A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5" y="-1"/>
            <a:ext cx="12016664" cy="6721475"/>
          </a:xfrm>
          <a:prstGeom prst="rect">
            <a:avLst/>
          </a:prstGeom>
        </p:spPr>
      </p:pic>
    </p:spTree>
    <p:extLst>
      <p:ext uri="{BB962C8B-B14F-4D97-AF65-F5344CB8AC3E}">
        <p14:creationId xmlns:p14="http://schemas.microsoft.com/office/powerpoint/2010/main" val="201616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DC1-3C3D-8821-EC44-11D6245A5DCD}"/>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08DD36C-8C46-59EE-DEFC-85F259FB05B6}"/>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14D6782F-119C-C244-0624-230DC7BF371E}"/>
              </a:ext>
            </a:extLst>
          </p:cNvPr>
          <p:cNvSpPr>
            <a:spLocks noGrp="1"/>
          </p:cNvSpPr>
          <p:nvPr>
            <p:ph sz="half" idx="2"/>
          </p:nvPr>
        </p:nvSpPr>
        <p:spPr/>
        <p:txBody>
          <a:bodyPr/>
          <a:lstStyle/>
          <a:p>
            <a:endParaRPr lang="en-CA"/>
          </a:p>
        </p:txBody>
      </p:sp>
      <p:sp>
        <p:nvSpPr>
          <p:cNvPr id="5" name="Slide Number Placeholder 4">
            <a:extLst>
              <a:ext uri="{FF2B5EF4-FFF2-40B4-BE49-F238E27FC236}">
                <a16:creationId xmlns:a16="http://schemas.microsoft.com/office/drawing/2014/main" id="{6E90F3BE-1718-936F-E8B9-1CF992720AC8}"/>
              </a:ext>
            </a:extLst>
          </p:cNvPr>
          <p:cNvSpPr>
            <a:spLocks noGrp="1"/>
          </p:cNvSpPr>
          <p:nvPr>
            <p:ph type="sldNum" sz="quarter" idx="10"/>
          </p:nvPr>
        </p:nvSpPr>
        <p:spPr/>
        <p:txBody>
          <a:bodyPr/>
          <a:lstStyle/>
          <a:p>
            <a:pPr>
              <a:defRPr/>
            </a:pPr>
            <a:fld id="{222C2B47-41F2-42A5-AA41-34CCD9669551}" type="slidenum">
              <a:rPr lang="en-US" smtClean="0"/>
              <a:pPr>
                <a:defRPr/>
              </a:pPr>
              <a:t>24</a:t>
            </a:fld>
            <a:endParaRPr lang="en-US"/>
          </a:p>
        </p:txBody>
      </p:sp>
      <p:pic>
        <p:nvPicPr>
          <p:cNvPr id="7" name="Picture 6">
            <a:extLst>
              <a:ext uri="{FF2B5EF4-FFF2-40B4-BE49-F238E27FC236}">
                <a16:creationId xmlns:a16="http://schemas.microsoft.com/office/drawing/2014/main" id="{87F16286-F3D3-006F-0B60-BC296B5E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62" y="0"/>
            <a:ext cx="11032476" cy="6262577"/>
          </a:xfrm>
          <a:prstGeom prst="rect">
            <a:avLst/>
          </a:prstGeom>
        </p:spPr>
      </p:pic>
      <p:sp>
        <p:nvSpPr>
          <p:cNvPr id="8" name="TextBox 7">
            <a:extLst>
              <a:ext uri="{FF2B5EF4-FFF2-40B4-BE49-F238E27FC236}">
                <a16:creationId xmlns:a16="http://schemas.microsoft.com/office/drawing/2014/main" id="{4ED8F344-916D-5598-E49D-0A3509F5EACB}"/>
              </a:ext>
            </a:extLst>
          </p:cNvPr>
          <p:cNvSpPr txBox="1"/>
          <p:nvPr/>
        </p:nvSpPr>
        <p:spPr>
          <a:xfrm>
            <a:off x="1085850" y="6356350"/>
            <a:ext cx="8100103" cy="369332"/>
          </a:xfrm>
          <a:prstGeom prst="rect">
            <a:avLst/>
          </a:prstGeom>
          <a:noFill/>
        </p:spPr>
        <p:txBody>
          <a:bodyPr wrap="none" rtlCol="0">
            <a:spAutoFit/>
          </a:bodyPr>
          <a:lstStyle/>
          <a:p>
            <a:r>
              <a:rPr lang="en-CA" dirty="0"/>
              <a:t>Assuming they are vaccinating animals against Serotype O, but serotype still pending</a:t>
            </a:r>
          </a:p>
        </p:txBody>
      </p:sp>
    </p:spTree>
    <p:extLst>
      <p:ext uri="{BB962C8B-B14F-4D97-AF65-F5344CB8AC3E}">
        <p14:creationId xmlns:p14="http://schemas.microsoft.com/office/powerpoint/2010/main" val="317601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3B91F-763B-D57F-48D9-AF2643F2A864}"/>
              </a:ext>
            </a:extLst>
          </p:cNvPr>
          <p:cNvSpPr>
            <a:spLocks noGrp="1"/>
          </p:cNvSpPr>
          <p:nvPr>
            <p:ph type="title"/>
          </p:nvPr>
        </p:nvSpPr>
        <p:spPr>
          <a:xfrm>
            <a:off x="47167" y="0"/>
            <a:ext cx="11306633" cy="1045030"/>
          </a:xfrm>
        </p:spPr>
        <p:txBody>
          <a:bodyPr/>
          <a:lstStyle/>
          <a:p>
            <a:r>
              <a:rPr lang="en-CA" dirty="0"/>
              <a:t>FMD cases globally </a:t>
            </a:r>
            <a:r>
              <a:rPr lang="en-CA" sz="1800" dirty="0"/>
              <a:t>(since last meeting Dec 18)</a:t>
            </a:r>
            <a:endParaRPr lang="en-CA" sz="1800" b="1" dirty="0">
              <a:latin typeface="+mn-lt"/>
            </a:endParaRPr>
          </a:p>
        </p:txBody>
      </p:sp>
      <p:sp>
        <p:nvSpPr>
          <p:cNvPr id="4" name="Content Placeholder 3">
            <a:extLst>
              <a:ext uri="{FF2B5EF4-FFF2-40B4-BE49-F238E27FC236}">
                <a16:creationId xmlns:a16="http://schemas.microsoft.com/office/drawing/2014/main" id="{F9F0C421-E55F-2166-C202-135EA4236133}"/>
              </a:ext>
            </a:extLst>
          </p:cNvPr>
          <p:cNvSpPr>
            <a:spLocks noGrp="1"/>
          </p:cNvSpPr>
          <p:nvPr>
            <p:ph sz="half" idx="2"/>
          </p:nvPr>
        </p:nvSpPr>
        <p:spPr>
          <a:xfrm>
            <a:off x="7561576" y="350353"/>
            <a:ext cx="4741260" cy="4351338"/>
          </a:xfrm>
        </p:spPr>
        <p:txBody>
          <a:bodyPr/>
          <a:lstStyle/>
          <a:p>
            <a:pPr marL="0" indent="0">
              <a:buNone/>
            </a:pPr>
            <a:r>
              <a:rPr lang="en-CA" dirty="0"/>
              <a:t>Europe</a:t>
            </a:r>
          </a:p>
          <a:p>
            <a:pPr lvl="1"/>
            <a:r>
              <a:rPr lang="en-CA" sz="2200" dirty="0"/>
              <a:t>Germany 1 (O)</a:t>
            </a:r>
          </a:p>
          <a:p>
            <a:pPr lvl="1"/>
            <a:r>
              <a:rPr lang="en-CA" sz="2200" dirty="0"/>
              <a:t>Hungary 1 (O)</a:t>
            </a:r>
          </a:p>
          <a:p>
            <a:pPr lvl="1"/>
            <a:r>
              <a:rPr lang="en-CA" sz="2200" dirty="0"/>
              <a:t>Slovakia 3 (?)</a:t>
            </a:r>
          </a:p>
          <a:p>
            <a:pPr marL="0" indent="0">
              <a:buNone/>
            </a:pPr>
            <a:r>
              <a:rPr lang="en-CA" dirty="0"/>
              <a:t>Asia</a:t>
            </a:r>
          </a:p>
          <a:p>
            <a:pPr lvl="1"/>
            <a:r>
              <a:rPr lang="en-CA" sz="2200" dirty="0"/>
              <a:t>South Korea 5(?)</a:t>
            </a:r>
          </a:p>
          <a:p>
            <a:pPr lvl="1"/>
            <a:r>
              <a:rPr lang="en-CA" sz="2200" dirty="0"/>
              <a:t>China 1 (O)</a:t>
            </a:r>
          </a:p>
          <a:p>
            <a:pPr lvl="1"/>
            <a:r>
              <a:rPr lang="en-CA" sz="2200" dirty="0"/>
              <a:t>Indonesia 2 (O)</a:t>
            </a:r>
          </a:p>
          <a:p>
            <a:pPr marL="0" indent="0">
              <a:buNone/>
            </a:pPr>
            <a:r>
              <a:rPr lang="en-CA" dirty="0"/>
              <a:t>Middle East</a:t>
            </a:r>
          </a:p>
          <a:p>
            <a:pPr lvl="1"/>
            <a:r>
              <a:rPr lang="en-CA" sz="2200" dirty="0"/>
              <a:t>Israel 3(O + ?)</a:t>
            </a:r>
          </a:p>
          <a:p>
            <a:pPr lvl="1"/>
            <a:r>
              <a:rPr lang="en-CA" sz="2200" dirty="0"/>
              <a:t>Iraq 2(?) underestimate</a:t>
            </a:r>
          </a:p>
          <a:p>
            <a:pPr marL="0" indent="0">
              <a:buNone/>
            </a:pPr>
            <a:r>
              <a:rPr lang="en-CA" dirty="0"/>
              <a:t>Africa</a:t>
            </a:r>
          </a:p>
          <a:p>
            <a:pPr lvl="1"/>
            <a:r>
              <a:rPr lang="en-CA" sz="2200" dirty="0"/>
              <a:t>Tunisia 29 (O)</a:t>
            </a:r>
          </a:p>
          <a:p>
            <a:pPr lvl="1"/>
            <a:r>
              <a:rPr lang="en-CA" sz="2200" dirty="0"/>
              <a:t>South Africa 6 (SAT-2)</a:t>
            </a:r>
          </a:p>
          <a:p>
            <a:pPr lvl="1"/>
            <a:r>
              <a:rPr lang="en-CA" sz="2200" dirty="0"/>
              <a:t>Libya 4(O)</a:t>
            </a:r>
          </a:p>
          <a:p>
            <a:pPr lvl="1"/>
            <a:r>
              <a:rPr lang="en-CA" sz="2200" dirty="0"/>
              <a:t>Algeria 2(O)</a:t>
            </a:r>
          </a:p>
        </p:txBody>
      </p:sp>
      <p:sp>
        <p:nvSpPr>
          <p:cNvPr id="5" name="Slide Number Placeholder 4">
            <a:extLst>
              <a:ext uri="{FF2B5EF4-FFF2-40B4-BE49-F238E27FC236}">
                <a16:creationId xmlns:a16="http://schemas.microsoft.com/office/drawing/2014/main" id="{29B9F51D-5907-F509-BA40-A27CC6005AAD}"/>
              </a:ext>
            </a:extLst>
          </p:cNvPr>
          <p:cNvSpPr>
            <a:spLocks noGrp="1"/>
          </p:cNvSpPr>
          <p:nvPr>
            <p:ph type="sldNum" sz="quarter" idx="12"/>
          </p:nvPr>
        </p:nvSpPr>
        <p:spPr>
          <a:xfrm>
            <a:off x="8610600" y="63563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solidFill>
                  <a:schemeClr val="tx1"/>
                </a:solidFill>
              </a:rPr>
              <a:pPr/>
              <a:t>25</a:t>
            </a:fld>
            <a:endParaRPr lang="en-US" dirty="0">
              <a:solidFill>
                <a:schemeClr val="tx1"/>
              </a:solidFill>
            </a:endParaRPr>
          </a:p>
        </p:txBody>
      </p:sp>
      <p:pic>
        <p:nvPicPr>
          <p:cNvPr id="7" name="Content Placeholder 6">
            <a:extLst>
              <a:ext uri="{FF2B5EF4-FFF2-40B4-BE49-F238E27FC236}">
                <a16:creationId xmlns:a16="http://schemas.microsoft.com/office/drawing/2014/main" id="{69927568-95DD-E342-94A4-056AD9CF472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67" y="1457358"/>
            <a:ext cx="7015370" cy="474216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CF20820-F2DC-D315-6AF2-1E66985F9EF9}"/>
              </a:ext>
            </a:extLst>
          </p:cNvPr>
          <p:cNvSpPr txBox="1"/>
          <p:nvPr/>
        </p:nvSpPr>
        <p:spPr>
          <a:xfrm>
            <a:off x="128726" y="6356366"/>
            <a:ext cx="6169980" cy="369332"/>
          </a:xfrm>
          <a:prstGeom prst="rect">
            <a:avLst/>
          </a:prstGeom>
          <a:noFill/>
        </p:spPr>
        <p:txBody>
          <a:bodyPr wrap="square">
            <a:spAutoFit/>
          </a:bodyPr>
          <a:lstStyle/>
          <a:p>
            <a:r>
              <a:rPr lang="en-CA" b="1" dirty="0">
                <a:hlinkClick r:id="rId4"/>
              </a:rPr>
              <a:t>https://empres-i.apps.fao.org/general</a:t>
            </a:r>
            <a:r>
              <a:rPr lang="en-CA" b="1" dirty="0"/>
              <a:t> </a:t>
            </a:r>
          </a:p>
        </p:txBody>
      </p:sp>
    </p:spTree>
    <p:extLst>
      <p:ext uri="{BB962C8B-B14F-4D97-AF65-F5344CB8AC3E}">
        <p14:creationId xmlns:p14="http://schemas.microsoft.com/office/powerpoint/2010/main" val="1642397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D15D-9478-0CC8-7F93-8C16FD0BFD1C}"/>
              </a:ext>
            </a:extLst>
          </p:cNvPr>
          <p:cNvSpPr>
            <a:spLocks noGrp="1"/>
          </p:cNvSpPr>
          <p:nvPr>
            <p:ph type="title"/>
          </p:nvPr>
        </p:nvSpPr>
        <p:spPr>
          <a:xfrm>
            <a:off x="136525" y="-87313"/>
            <a:ext cx="6206824" cy="1179844"/>
          </a:xfrm>
        </p:spPr>
        <p:txBody>
          <a:bodyPr/>
          <a:lstStyle/>
          <a:p>
            <a:pPr>
              <a:defRPr/>
            </a:pPr>
            <a:r>
              <a:rPr lang="en-US" sz="3200" dirty="0">
                <a:hlinkClick r:id="rId3"/>
              </a:rPr>
              <a:t>New World Screwworm in Central America and Mexico</a:t>
            </a:r>
            <a:endParaRPr lang="en-CA" sz="3200" dirty="0"/>
          </a:p>
        </p:txBody>
      </p:sp>
      <p:sp>
        <p:nvSpPr>
          <p:cNvPr id="26628" name="Text Placeholder 2">
            <a:extLst>
              <a:ext uri="{FF2B5EF4-FFF2-40B4-BE49-F238E27FC236}">
                <a16:creationId xmlns:a16="http://schemas.microsoft.com/office/drawing/2014/main" id="{C1D959E4-DDF9-4541-5F6E-56395291A798}"/>
              </a:ext>
            </a:extLst>
          </p:cNvPr>
          <p:cNvSpPr>
            <a:spLocks noGrp="1"/>
          </p:cNvSpPr>
          <p:nvPr>
            <p:ph type="body" sz="quarter" idx="13"/>
          </p:nvPr>
        </p:nvSpPr>
        <p:spPr>
          <a:xfrm>
            <a:off x="188913" y="1366092"/>
            <a:ext cx="5497903" cy="5247433"/>
          </a:xfrm>
        </p:spPr>
        <p:txBody>
          <a:bodyPr/>
          <a:lstStyle/>
          <a:p>
            <a:r>
              <a:rPr lang="en-US" altLang="en-US" dirty="0"/>
              <a:t>NWS has now been found as far north as the Yucatan peninsula</a:t>
            </a:r>
          </a:p>
          <a:p>
            <a:r>
              <a:rPr lang="en-US" altLang="en-US" dirty="0">
                <a:hlinkClick r:id="rId4"/>
              </a:rPr>
              <a:t>COPEG</a:t>
            </a:r>
            <a:r>
              <a:rPr lang="en-US" altLang="en-US" dirty="0"/>
              <a:t> maps not being updated</a:t>
            </a:r>
          </a:p>
          <a:p>
            <a:r>
              <a:rPr lang="en-US" altLang="en-US" dirty="0"/>
              <a:t>Sterile fly release moved to Mexico to try and prevent further northward movement</a:t>
            </a:r>
          </a:p>
          <a:p>
            <a:r>
              <a:rPr lang="en-US" altLang="en-US" dirty="0"/>
              <a:t>USDA states that the eradication of NWS in Central America with re-establishment of controls at the Darian gap are the aim of the program</a:t>
            </a:r>
          </a:p>
        </p:txBody>
      </p:sp>
      <p:sp>
        <p:nvSpPr>
          <p:cNvPr id="26631" name="TextBox 5">
            <a:hlinkClick r:id="rId4"/>
            <a:extLst>
              <a:ext uri="{FF2B5EF4-FFF2-40B4-BE49-F238E27FC236}">
                <a16:creationId xmlns:a16="http://schemas.microsoft.com/office/drawing/2014/main" id="{54391E66-79FB-F558-5445-F0D51D124019}"/>
              </a:ext>
            </a:extLst>
          </p:cNvPr>
          <p:cNvSpPr txBox="1">
            <a:spLocks noChangeArrowheads="1"/>
          </p:cNvSpPr>
          <p:nvPr/>
        </p:nvSpPr>
        <p:spPr bwMode="auto">
          <a:xfrm>
            <a:off x="10402253"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4"/>
              </a:rPr>
              <a:t>COPEG</a:t>
            </a:r>
            <a:endParaRPr lang="en-CA" altLang="en-US" sz="1800" dirty="0"/>
          </a:p>
        </p:txBody>
      </p:sp>
      <p:pic>
        <p:nvPicPr>
          <p:cNvPr id="5" name="Picture 4">
            <a:extLst>
              <a:ext uri="{FF2B5EF4-FFF2-40B4-BE49-F238E27FC236}">
                <a16:creationId xmlns:a16="http://schemas.microsoft.com/office/drawing/2014/main" id="{ADD248D7-AD0B-4EB3-AA93-C1305DCB0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349" y="3992594"/>
            <a:ext cx="3678423" cy="2839709"/>
          </a:xfrm>
          <a:prstGeom prst="rect">
            <a:avLst/>
          </a:prstGeom>
        </p:spPr>
      </p:pic>
      <p:pic>
        <p:nvPicPr>
          <p:cNvPr id="4" name="Picture 3">
            <a:extLst>
              <a:ext uri="{FF2B5EF4-FFF2-40B4-BE49-F238E27FC236}">
                <a16:creationId xmlns:a16="http://schemas.microsoft.com/office/drawing/2014/main" id="{0536902F-1FB0-A153-029B-0B91D16DF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349" y="0"/>
            <a:ext cx="5848651" cy="40197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EDB9-C0B7-499F-0663-29094AD5844E}"/>
              </a:ext>
            </a:extLst>
          </p:cNvPr>
          <p:cNvSpPr>
            <a:spLocks noGrp="1"/>
          </p:cNvSpPr>
          <p:nvPr>
            <p:ph type="title"/>
          </p:nvPr>
        </p:nvSpPr>
        <p:spPr>
          <a:xfrm>
            <a:off x="838200" y="123030"/>
            <a:ext cx="10515600" cy="1325563"/>
          </a:xfrm>
        </p:spPr>
        <p:txBody>
          <a:bodyPr/>
          <a:lstStyle/>
          <a:p>
            <a:r>
              <a:rPr lang="en-US" sz="3200" dirty="0">
                <a:hlinkClick r:id="rId3"/>
              </a:rPr>
              <a:t>Industry Notice – Saskatchewan cattle herd declared infected with bovine tuberculosis - inspection.canada.ca</a:t>
            </a:r>
            <a:br>
              <a:rPr lang="en-US" sz="6000" dirty="0"/>
            </a:br>
            <a:endParaRPr lang="en-CA" dirty="0"/>
          </a:p>
        </p:txBody>
      </p:sp>
      <p:sp>
        <p:nvSpPr>
          <p:cNvPr id="3" name="Text Placeholder 2">
            <a:extLst>
              <a:ext uri="{FF2B5EF4-FFF2-40B4-BE49-F238E27FC236}">
                <a16:creationId xmlns:a16="http://schemas.microsoft.com/office/drawing/2014/main" id="{860F9DC9-FA02-0C0A-B2E8-4E578124EB06}"/>
              </a:ext>
            </a:extLst>
          </p:cNvPr>
          <p:cNvSpPr>
            <a:spLocks noGrp="1"/>
          </p:cNvSpPr>
          <p:nvPr>
            <p:ph type="body" sz="quarter" idx="13"/>
          </p:nvPr>
        </p:nvSpPr>
        <p:spPr>
          <a:xfrm>
            <a:off x="381000" y="1209675"/>
            <a:ext cx="11372849" cy="4014788"/>
          </a:xfrm>
        </p:spPr>
        <p:txBody>
          <a:bodyPr/>
          <a:lstStyle/>
          <a:p>
            <a:pPr marL="0" indent="0" algn="l">
              <a:buNone/>
            </a:pPr>
            <a:r>
              <a:rPr lang="en-US" b="1" i="0" dirty="0">
                <a:solidFill>
                  <a:srgbClr val="333333"/>
                </a:solidFill>
                <a:effectLst/>
                <a:latin typeface="Lato" panose="020F0502020204030203" pitchFamily="34" charset="0"/>
              </a:rPr>
              <a:t>Investigation status as of 2025-03-13</a:t>
            </a:r>
          </a:p>
          <a:p>
            <a:pPr algn="l">
              <a:buFont typeface="Arial" panose="020B0604020202020204" pitchFamily="34" charset="0"/>
              <a:buChar char="•"/>
            </a:pPr>
            <a:r>
              <a:rPr lang="en-US" sz="2400" b="0" i="0" dirty="0">
                <a:solidFill>
                  <a:srgbClr val="333333"/>
                </a:solidFill>
                <a:effectLst/>
                <a:latin typeface="Noto Sans" panose="020B0502040504020204" pitchFamily="34" charset="0"/>
              </a:rPr>
              <a:t>The depopulation of the infected herd is in progress. Reactor animals identified during live animal testing will be slaughtered first for postmortem inspection and laboratory testing.</a:t>
            </a:r>
          </a:p>
          <a:p>
            <a:pPr marL="0" indent="0" algn="l">
              <a:buNone/>
            </a:pPr>
            <a:endParaRPr lang="en-US" sz="2400" b="0" i="0" dirty="0">
              <a:solidFill>
                <a:srgbClr val="333333"/>
              </a:solidFill>
              <a:effectLst/>
              <a:latin typeface="Noto Sans" panose="020B0502040504020204" pitchFamily="34" charset="0"/>
            </a:endParaRPr>
          </a:p>
          <a:p>
            <a:pPr algn="l">
              <a:buFont typeface="Arial" panose="020B0604020202020204" pitchFamily="34" charset="0"/>
              <a:buChar char="•"/>
            </a:pPr>
            <a:r>
              <a:rPr lang="en-US" sz="2200" b="0" i="0" dirty="0">
                <a:solidFill>
                  <a:srgbClr val="333333"/>
                </a:solidFill>
                <a:effectLst/>
                <a:latin typeface="Noto Sans" panose="020B0502040504020204" pitchFamily="34" charset="0"/>
              </a:rPr>
              <a:t>The CFIA has started the process for animals and herds connected to the infected herd. This will include:</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the testing of herds that have been in contact with infected herd,</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the tracing of animals that left the infected herd in the last 5 years and the testing of implicated herds as required</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the tracing of animals that provided animals to the infected herd in the last 5 years and the testing of implicated herds as required,</a:t>
            </a:r>
          </a:p>
          <a:p>
            <a:pPr marL="0" indent="0">
              <a:buNone/>
            </a:pPr>
            <a:endParaRPr lang="en-CA" dirty="0"/>
          </a:p>
        </p:txBody>
      </p:sp>
      <p:sp>
        <p:nvSpPr>
          <p:cNvPr id="4" name="Slide Number Placeholder 3">
            <a:extLst>
              <a:ext uri="{FF2B5EF4-FFF2-40B4-BE49-F238E27FC236}">
                <a16:creationId xmlns:a16="http://schemas.microsoft.com/office/drawing/2014/main" id="{7CB68489-A998-4880-4466-94BA23178AF0}"/>
              </a:ext>
            </a:extLst>
          </p:cNvPr>
          <p:cNvSpPr>
            <a:spLocks noGrp="1"/>
          </p:cNvSpPr>
          <p:nvPr>
            <p:ph type="sldNum" sz="quarter" idx="14"/>
          </p:nvPr>
        </p:nvSpPr>
        <p:spPr/>
        <p:txBody>
          <a:bodyPr/>
          <a:lstStyle/>
          <a:p>
            <a:pPr>
              <a:defRPr/>
            </a:pPr>
            <a:fld id="{A5F12CC5-A507-4028-B3C9-257C8E707382}" type="slidenum">
              <a:rPr lang="en-US" smtClean="0"/>
              <a:pPr>
                <a:defRPr/>
              </a:pPr>
              <a:t>27</a:t>
            </a:fld>
            <a:endParaRPr lang="en-US"/>
          </a:p>
        </p:txBody>
      </p:sp>
    </p:spTree>
    <p:extLst>
      <p:ext uri="{BB962C8B-B14F-4D97-AF65-F5344CB8AC3E}">
        <p14:creationId xmlns:p14="http://schemas.microsoft.com/office/powerpoint/2010/main" val="251756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974C-B372-5538-FDAC-2CFE61D530FC}"/>
              </a:ext>
            </a:extLst>
          </p:cNvPr>
          <p:cNvSpPr>
            <a:spLocks noGrp="1"/>
          </p:cNvSpPr>
          <p:nvPr>
            <p:ph type="title"/>
          </p:nvPr>
        </p:nvSpPr>
        <p:spPr>
          <a:xfrm>
            <a:off x="155575" y="6350"/>
            <a:ext cx="10515600" cy="1325563"/>
          </a:xfrm>
        </p:spPr>
        <p:txBody>
          <a:bodyPr/>
          <a:lstStyle/>
          <a:p>
            <a:pPr>
              <a:defRPr/>
            </a:pPr>
            <a:r>
              <a:rPr lang="en-US" sz="3200" dirty="0"/>
              <a:t>Bovine Tuberculosis in the USA</a:t>
            </a:r>
            <a:endParaRPr lang="en-CA" sz="3200" dirty="0"/>
          </a:p>
        </p:txBody>
      </p:sp>
      <p:sp>
        <p:nvSpPr>
          <p:cNvPr id="22531" name="Text Placeholder 2">
            <a:extLst>
              <a:ext uri="{FF2B5EF4-FFF2-40B4-BE49-F238E27FC236}">
                <a16:creationId xmlns:a16="http://schemas.microsoft.com/office/drawing/2014/main" id="{1FF49BBD-E61D-8AFE-D279-198029FBE8D2}"/>
              </a:ext>
            </a:extLst>
          </p:cNvPr>
          <p:cNvSpPr>
            <a:spLocks noGrp="1"/>
          </p:cNvSpPr>
          <p:nvPr>
            <p:ph type="body" sz="quarter" idx="13"/>
          </p:nvPr>
        </p:nvSpPr>
        <p:spPr>
          <a:xfrm>
            <a:off x="261938" y="1071563"/>
            <a:ext cx="10304462" cy="5514975"/>
          </a:xfrm>
        </p:spPr>
        <p:txBody>
          <a:bodyPr/>
          <a:lstStyle/>
          <a:p>
            <a:pPr marL="0" indent="0">
              <a:buFont typeface="Arial" panose="020B0604020202020204" pitchFamily="34" charset="0"/>
              <a:buNone/>
              <a:defRPr/>
            </a:pPr>
            <a:r>
              <a:rPr lang="en-CA" altLang="en-US" dirty="0">
                <a:hlinkClick r:id="rId3"/>
              </a:rPr>
              <a:t>Michigan</a:t>
            </a:r>
            <a:endParaRPr lang="en-CA" altLang="en-US" dirty="0"/>
          </a:p>
          <a:p>
            <a:pPr>
              <a:defRPr/>
            </a:pPr>
            <a:r>
              <a:rPr lang="en-CA" sz="2400" dirty="0"/>
              <a:t>confirmed a case of </a:t>
            </a:r>
            <a:r>
              <a:rPr lang="en-CA" sz="2400" dirty="0" err="1"/>
              <a:t>bTB</a:t>
            </a:r>
            <a:r>
              <a:rPr lang="en-CA" sz="2400" dirty="0"/>
              <a:t> in a beef herd from Alcona County (located in Modified Accredited Zone)</a:t>
            </a:r>
          </a:p>
          <a:p>
            <a:pPr>
              <a:defRPr/>
            </a:pPr>
            <a:r>
              <a:rPr lang="en-CA" sz="2400" dirty="0"/>
              <a:t>identified during routine surveillance</a:t>
            </a:r>
          </a:p>
          <a:p>
            <a:pPr>
              <a:defRPr/>
            </a:pPr>
            <a:r>
              <a:rPr lang="en-CA" sz="2400" dirty="0"/>
              <a:t>first case of </a:t>
            </a:r>
            <a:r>
              <a:rPr lang="en-CA" sz="2400" dirty="0" err="1"/>
              <a:t>bTB</a:t>
            </a:r>
            <a:r>
              <a:rPr lang="en-CA" sz="2400" dirty="0"/>
              <a:t> identified in Michigan since 2022 and Michigan’s 83rd cattle herd to be found with bovine TB since 1998</a:t>
            </a:r>
          </a:p>
          <a:p>
            <a:pPr marL="0" indent="0">
              <a:buFont typeface="Arial" panose="020B0604020202020204" pitchFamily="34" charset="0"/>
              <a:buNone/>
              <a:defRPr/>
            </a:pPr>
            <a:endParaRPr lang="en-CA" altLang="en-US" sz="2400" dirty="0"/>
          </a:p>
          <a:p>
            <a:pPr marL="0" indent="0">
              <a:buFont typeface="Arial" panose="020B0604020202020204" pitchFamily="34" charset="0"/>
              <a:buNone/>
              <a:defRPr/>
            </a:pPr>
            <a:r>
              <a:rPr lang="en-CA" altLang="en-US" dirty="0">
                <a:hlinkClick r:id="rId4"/>
              </a:rPr>
              <a:t>South Dakota</a:t>
            </a:r>
            <a:endParaRPr lang="en-CA" altLang="en-US" dirty="0"/>
          </a:p>
          <a:p>
            <a:pPr>
              <a:defRPr/>
            </a:pPr>
            <a:r>
              <a:rPr lang="en-CA" sz="2400" dirty="0"/>
              <a:t>confirmed multiple cases of </a:t>
            </a:r>
            <a:r>
              <a:rPr lang="en-CA" sz="2400" dirty="0" err="1"/>
              <a:t>bTB</a:t>
            </a:r>
            <a:r>
              <a:rPr lang="en-CA" sz="2400" dirty="0"/>
              <a:t> in a cow/calf herd in Kingsbury County, identified through traceback efforts on a steer from a Hamlin County feedlot that tested positive in October 2024</a:t>
            </a:r>
          </a:p>
          <a:p>
            <a:pPr>
              <a:defRPr/>
            </a:pPr>
            <a:r>
              <a:rPr lang="en-CA" sz="2400" dirty="0"/>
              <a:t>traceback efforts continue to track animals sold from the Kingsbury herd over the past five years to prevent further spread of the disease</a:t>
            </a:r>
            <a:endParaRPr lang="en-CA" altLang="en-US" sz="2400" b="1" dirty="0"/>
          </a:p>
          <a:p>
            <a:pPr marL="0" indent="0">
              <a:buFont typeface="Arial" panose="020B0604020202020204" pitchFamily="34" charset="0"/>
              <a:buNone/>
              <a:defRPr/>
            </a:pPr>
            <a:endParaRPr lang="en-CA" altLang="en-US" dirty="0"/>
          </a:p>
          <a:p>
            <a:pPr marL="0" indent="0">
              <a:buFont typeface="Arial" panose="020B0604020202020204" pitchFamily="34" charset="0"/>
              <a:buNone/>
              <a:defRPr/>
            </a:pPr>
            <a:endParaRPr lang="en-CA" altLang="en-US" sz="1800" dirty="0"/>
          </a:p>
          <a:p>
            <a:pPr>
              <a:defRPr/>
            </a:pPr>
            <a:endParaRPr lang="en-CA" altLang="en-US" sz="1600" dirty="0"/>
          </a:p>
        </p:txBody>
      </p:sp>
      <p:sp>
        <p:nvSpPr>
          <p:cNvPr id="37892" name="Rectangle 2">
            <a:extLst>
              <a:ext uri="{FF2B5EF4-FFF2-40B4-BE49-F238E27FC236}">
                <a16:creationId xmlns:a16="http://schemas.microsoft.com/office/drawing/2014/main" id="{EADF4E90-E120-84C8-3768-24CB342BB4A2}"/>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F9A8-D02B-357F-9B5D-6BB39C18A595}"/>
              </a:ext>
            </a:extLst>
          </p:cNvPr>
          <p:cNvSpPr>
            <a:spLocks noGrp="1"/>
          </p:cNvSpPr>
          <p:nvPr>
            <p:ph type="title"/>
          </p:nvPr>
        </p:nvSpPr>
        <p:spPr>
          <a:xfrm>
            <a:off x="91965" y="136525"/>
            <a:ext cx="10515600" cy="1325563"/>
          </a:xfrm>
        </p:spPr>
        <p:txBody>
          <a:bodyPr/>
          <a:lstStyle/>
          <a:p>
            <a:r>
              <a:rPr lang="en-CA" dirty="0"/>
              <a:t>Scientific Findings</a:t>
            </a:r>
          </a:p>
        </p:txBody>
      </p:sp>
      <p:sp>
        <p:nvSpPr>
          <p:cNvPr id="3" name="Content Placeholder 2">
            <a:extLst>
              <a:ext uri="{FF2B5EF4-FFF2-40B4-BE49-F238E27FC236}">
                <a16:creationId xmlns:a16="http://schemas.microsoft.com/office/drawing/2014/main" id="{37BDDF0C-F23B-2E19-C421-1C377E5BC4EC}"/>
              </a:ext>
            </a:extLst>
          </p:cNvPr>
          <p:cNvSpPr>
            <a:spLocks noGrp="1"/>
          </p:cNvSpPr>
          <p:nvPr>
            <p:ph sz="half" idx="1"/>
          </p:nvPr>
        </p:nvSpPr>
        <p:spPr>
          <a:xfrm>
            <a:off x="554421" y="1173982"/>
            <a:ext cx="11353800" cy="5182367"/>
          </a:xfrm>
        </p:spPr>
        <p:txBody>
          <a:bodyPr/>
          <a:lstStyle/>
          <a:p>
            <a:pPr marL="0" indent="0">
              <a:buNone/>
            </a:pPr>
            <a:r>
              <a:rPr lang="en-US" sz="2400" dirty="0">
                <a:hlinkClick r:id="rId3"/>
              </a:rPr>
              <a:t>Presentations - European Commission</a:t>
            </a:r>
            <a:endParaRPr lang="en-US" sz="2400" dirty="0"/>
          </a:p>
          <a:p>
            <a:pPr marL="0" indent="0">
              <a:buNone/>
            </a:pPr>
            <a:r>
              <a:rPr lang="en-US" sz="2400" dirty="0">
                <a:hlinkClick r:id="rId4"/>
              </a:rPr>
              <a:t>Acute Q Fever Patients Requiring Intensive Care Unit Support in Tropical Australia, 2015–2023 - Volume 31, Number 2—February 2025 - Emerging Infectious Diseases journal – CDC</a:t>
            </a:r>
            <a:endParaRPr lang="en-US" sz="2400" dirty="0"/>
          </a:p>
          <a:p>
            <a:pPr marL="0" indent="0">
              <a:buNone/>
            </a:pPr>
            <a:r>
              <a:rPr lang="en-US" sz="2400" b="0" i="0" dirty="0">
                <a:solidFill>
                  <a:srgbClr val="1F1F1F"/>
                </a:solidFill>
                <a:effectLst/>
                <a:latin typeface="ElsevierGulliver"/>
                <a:hlinkClick r:id="rId5"/>
              </a:rPr>
              <a:t>Neuropathology, </a:t>
            </a:r>
            <a:r>
              <a:rPr lang="en-US" sz="2400" b="0" i="0" dirty="0" err="1">
                <a:solidFill>
                  <a:srgbClr val="1F1F1F"/>
                </a:solidFill>
                <a:effectLst/>
                <a:latin typeface="ElsevierGulliver"/>
                <a:hlinkClick r:id="rId5"/>
              </a:rPr>
              <a:t>pathomechanism</a:t>
            </a:r>
            <a:r>
              <a:rPr lang="en-US" sz="2400" b="0" i="0" dirty="0">
                <a:solidFill>
                  <a:srgbClr val="1F1F1F"/>
                </a:solidFill>
                <a:effectLst/>
                <a:latin typeface="ElsevierGulliver"/>
                <a:hlinkClick r:id="rId5"/>
              </a:rPr>
              <a:t>, and transmission in zoonotic Borna disease virus 1 infection: a systematic review</a:t>
            </a:r>
            <a:endParaRPr lang="en-US" sz="2400" b="0" i="0" dirty="0">
              <a:solidFill>
                <a:srgbClr val="1F1F1F"/>
              </a:solidFill>
              <a:effectLst/>
              <a:latin typeface="ElsevierGulliver"/>
            </a:endParaRPr>
          </a:p>
          <a:p>
            <a:pPr marL="0" indent="0">
              <a:buNone/>
            </a:pPr>
            <a:endParaRPr lang="en-US" dirty="0"/>
          </a:p>
          <a:p>
            <a:pPr marL="0" indent="0">
              <a:buNone/>
            </a:pPr>
            <a:endParaRPr lang="en-US" sz="2400" dirty="0"/>
          </a:p>
        </p:txBody>
      </p:sp>
      <p:sp>
        <p:nvSpPr>
          <p:cNvPr id="5" name="Slide Number Placeholder 4">
            <a:extLst>
              <a:ext uri="{FF2B5EF4-FFF2-40B4-BE49-F238E27FC236}">
                <a16:creationId xmlns:a16="http://schemas.microsoft.com/office/drawing/2014/main" id="{6186A9FD-F375-4202-71F3-C7E0EC073C56}"/>
              </a:ext>
            </a:extLst>
          </p:cNvPr>
          <p:cNvSpPr>
            <a:spLocks noGrp="1"/>
          </p:cNvSpPr>
          <p:nvPr>
            <p:ph type="sldNum" sz="quarter" idx="10"/>
          </p:nvPr>
        </p:nvSpPr>
        <p:spPr/>
        <p:txBody>
          <a:bodyPr/>
          <a:lstStyle/>
          <a:p>
            <a:pPr>
              <a:defRPr/>
            </a:pPr>
            <a:fld id="{222C2B47-41F2-42A5-AA41-34CCD9669551}" type="slidenum">
              <a:rPr lang="en-US" smtClean="0"/>
              <a:pPr>
                <a:defRPr/>
              </a:pPr>
              <a:t>29</a:t>
            </a:fld>
            <a:endParaRPr lang="en-US"/>
          </a:p>
        </p:txBody>
      </p:sp>
    </p:spTree>
    <p:extLst>
      <p:ext uri="{BB962C8B-B14F-4D97-AF65-F5344CB8AC3E}">
        <p14:creationId xmlns:p14="http://schemas.microsoft.com/office/powerpoint/2010/main" val="216348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EA68E-062B-4268-B6B8-057B1CCDE587}"/>
              </a:ext>
            </a:extLst>
          </p:cNvPr>
          <p:cNvSpPr>
            <a:spLocks noGrp="1"/>
          </p:cNvSpPr>
          <p:nvPr>
            <p:ph sz="half" idx="1"/>
          </p:nvPr>
        </p:nvSpPr>
        <p:spPr>
          <a:xfrm>
            <a:off x="438150" y="1095375"/>
            <a:ext cx="6775450" cy="5602288"/>
          </a:xfrm>
        </p:spPr>
        <p:txBody>
          <a:bodyPr/>
          <a:lstStyle/>
          <a:p>
            <a:pPr marL="0" indent="0">
              <a:buFont typeface="Arial" panose="020B0604020202020204" pitchFamily="34" charset="0"/>
              <a:buNone/>
              <a:defRPr/>
            </a:pPr>
            <a:r>
              <a:rPr lang="en-CA" altLang="en-US" sz="2400" b="1" dirty="0"/>
              <a:t>BTV-12</a:t>
            </a:r>
          </a:p>
          <a:p>
            <a:pPr>
              <a:defRPr/>
            </a:pPr>
            <a:r>
              <a:rPr lang="en-CA" altLang="en-US" sz="2400" dirty="0"/>
              <a:t>The </a:t>
            </a:r>
            <a:r>
              <a:rPr lang="en-CA" altLang="en-US" sz="2400" dirty="0">
                <a:hlinkClick r:id="rId3"/>
              </a:rPr>
              <a:t>Netherlands</a:t>
            </a:r>
            <a:r>
              <a:rPr lang="en-CA" altLang="en-US" sz="2400" dirty="0"/>
              <a:t> reported their first cases of BTV-12 on October 10, 2024, in a sheep on a farm in </a:t>
            </a:r>
            <a:r>
              <a:rPr lang="en-CA" altLang="en-US" sz="2400" dirty="0" err="1"/>
              <a:t>Kockengen</a:t>
            </a:r>
            <a:r>
              <a:rPr lang="en-CA" altLang="en-US" sz="2400" dirty="0"/>
              <a:t> and in a cow and her calf on a farm in </a:t>
            </a:r>
            <a:r>
              <a:rPr lang="en-CA" altLang="en-US" sz="2400" dirty="0" err="1"/>
              <a:t>Harmelen</a:t>
            </a:r>
            <a:endParaRPr lang="en-CA" altLang="en-US" sz="2400" dirty="0"/>
          </a:p>
          <a:p>
            <a:pPr>
              <a:defRPr/>
            </a:pPr>
            <a:r>
              <a:rPr lang="en-CA" sz="2400" dirty="0">
                <a:solidFill>
                  <a:srgbClr val="000000"/>
                </a:solidFill>
                <a:ea typeface="CicleGordita"/>
                <a:cs typeface="CicleGordita"/>
                <a:hlinkClick r:id="rId4"/>
              </a:rPr>
              <a:t>Netherlands</a:t>
            </a:r>
            <a:r>
              <a:rPr lang="en-CA" sz="2400" dirty="0">
                <a:solidFill>
                  <a:srgbClr val="000000"/>
                </a:solidFill>
                <a:ea typeface="CicleGordita"/>
                <a:cs typeface="CicleGordita"/>
              </a:rPr>
              <a:t> still only reporting 12 cases of BTV-12</a:t>
            </a:r>
          </a:p>
          <a:p>
            <a:pPr>
              <a:defRPr/>
            </a:pPr>
            <a:r>
              <a:rPr lang="en-CA" sz="2400" dirty="0">
                <a:solidFill>
                  <a:srgbClr val="000000"/>
                </a:solidFill>
                <a:ea typeface="CicleGordita"/>
                <a:cs typeface="CicleGordita"/>
                <a:hlinkClick r:id="rId5"/>
              </a:rPr>
              <a:t>England</a:t>
            </a:r>
            <a:r>
              <a:rPr lang="en-CA" sz="2400" dirty="0">
                <a:solidFill>
                  <a:srgbClr val="000000"/>
                </a:solidFill>
                <a:ea typeface="CicleGordita"/>
                <a:cs typeface="CicleGordita"/>
              </a:rPr>
              <a:t> BTV-12 for the first time on February 2, 2025</a:t>
            </a:r>
          </a:p>
          <a:p>
            <a:pPr marL="0" indent="0">
              <a:buFont typeface="Arial" panose="020B0604020202020204" pitchFamily="34" charset="0"/>
              <a:buNone/>
              <a:defRPr/>
            </a:pPr>
            <a:endParaRPr lang="en-CA" altLang="en-US" sz="2400" b="1" dirty="0"/>
          </a:p>
          <a:p>
            <a:pPr marL="0" indent="0">
              <a:buFont typeface="Arial" panose="020B0604020202020204" pitchFamily="34" charset="0"/>
              <a:buNone/>
              <a:defRPr/>
            </a:pPr>
            <a:r>
              <a:rPr lang="en-CA" altLang="en-US" sz="2400" b="1" dirty="0"/>
              <a:t>BTV-4</a:t>
            </a:r>
          </a:p>
          <a:p>
            <a:pPr>
              <a:defRPr/>
            </a:pPr>
            <a:r>
              <a:rPr lang="en-CA" sz="2400" dirty="0">
                <a:solidFill>
                  <a:srgbClr val="000000"/>
                </a:solidFill>
                <a:latin typeface="CicleGordita"/>
                <a:ea typeface="CicleGordita"/>
                <a:cs typeface="CicleGordita"/>
                <a:hlinkClick r:id="rId6"/>
              </a:rPr>
              <a:t>Slovenia</a:t>
            </a:r>
            <a:r>
              <a:rPr lang="en-CA" sz="2400" dirty="0">
                <a:solidFill>
                  <a:srgbClr val="000000"/>
                </a:solidFill>
                <a:latin typeface="CicleGordita"/>
                <a:ea typeface="CicleGordita"/>
                <a:cs typeface="CicleGordita"/>
              </a:rPr>
              <a:t> reported a reoccurrence of BTV-4, previously reported in December 2016</a:t>
            </a:r>
          </a:p>
          <a:p>
            <a:pPr>
              <a:defRPr/>
            </a:pPr>
            <a:r>
              <a:rPr lang="en-CA" sz="2400" dirty="0">
                <a:solidFill>
                  <a:srgbClr val="000000"/>
                </a:solidFill>
                <a:latin typeface="CicleGordita"/>
                <a:ea typeface="CicleGordita"/>
                <a:cs typeface="CicleGordita"/>
              </a:rPr>
              <a:t>Three cases have been reported in cattle in northern Slovenia</a:t>
            </a:r>
            <a:endParaRPr lang="en-CA" sz="2400" dirty="0"/>
          </a:p>
          <a:p>
            <a:pPr>
              <a:defRPr/>
            </a:pPr>
            <a:endParaRPr lang="en-CA" altLang="en-US" sz="2400" b="1" dirty="0"/>
          </a:p>
          <a:p>
            <a:pPr lvl="1">
              <a:defRPr/>
            </a:pPr>
            <a:endParaRPr lang="en-CA" sz="3200" dirty="0">
              <a:solidFill>
                <a:srgbClr val="000000"/>
              </a:solidFill>
              <a:ea typeface="CicleGordita"/>
              <a:cs typeface="CicleGordita"/>
            </a:endParaRPr>
          </a:p>
        </p:txBody>
      </p:sp>
      <p:sp>
        <p:nvSpPr>
          <p:cNvPr id="43011" name="Slide Number Placeholder 4">
            <a:extLst>
              <a:ext uri="{FF2B5EF4-FFF2-40B4-BE49-F238E27FC236}">
                <a16:creationId xmlns:a16="http://schemas.microsoft.com/office/drawing/2014/main" id="{9CE7A316-2DDC-AA2B-9B41-5E565D94539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F1DE20-7841-4B84-B6F7-21C9CC6ED04F}" type="slidenum">
              <a:rPr lang="en-US" altLang="en-US" smtClean="0">
                <a:solidFill>
                  <a:srgbClr val="898989"/>
                </a:solidFill>
              </a:rPr>
              <a:pPr/>
              <a:t>3</a:t>
            </a:fld>
            <a:endParaRPr lang="en-US" altLang="en-US">
              <a:solidFill>
                <a:srgbClr val="898989"/>
              </a:solidFill>
            </a:endParaRPr>
          </a:p>
        </p:txBody>
      </p:sp>
      <p:pic>
        <p:nvPicPr>
          <p:cNvPr id="43012" name="Picture 6">
            <a:extLst>
              <a:ext uri="{FF2B5EF4-FFF2-40B4-BE49-F238E27FC236}">
                <a16:creationId xmlns:a16="http://schemas.microsoft.com/office/drawing/2014/main" id="{57C1E450-B77C-57C1-1564-0DF3569D50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1975"/>
            <a:ext cx="3633787" cy="3759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3" name="Title 3">
            <a:extLst>
              <a:ext uri="{FF2B5EF4-FFF2-40B4-BE49-F238E27FC236}">
                <a16:creationId xmlns:a16="http://schemas.microsoft.com/office/drawing/2014/main" id="{99B5D2C7-AE19-1BFE-F7C8-726F0B7ED3D2}"/>
              </a:ext>
            </a:extLst>
          </p:cNvPr>
          <p:cNvSpPr txBox="1">
            <a:spLocks/>
          </p:cNvSpPr>
          <p:nvPr/>
        </p:nvSpPr>
        <p:spPr bwMode="auto">
          <a:xfrm>
            <a:off x="157163" y="160338"/>
            <a:ext cx="10515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3200" b="1"/>
              <a:t>Bluetongue virus (BTV-12 &amp; 4) in Europe</a:t>
            </a:r>
            <a:endParaRPr lang="en-CA" altLang="en-US" sz="3200" b="1"/>
          </a:p>
        </p:txBody>
      </p:sp>
      <p:pic>
        <p:nvPicPr>
          <p:cNvPr id="43014" name="Picture 9">
            <a:extLst>
              <a:ext uri="{FF2B5EF4-FFF2-40B4-BE49-F238E27FC236}">
                <a16:creationId xmlns:a16="http://schemas.microsoft.com/office/drawing/2014/main" id="{08C88950-478E-1FEE-C641-E7DAD198C04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1213" y="3271838"/>
            <a:ext cx="3754437" cy="30845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90EE-0999-1D74-13EB-3EDEA44E701D}"/>
              </a:ext>
            </a:extLst>
          </p:cNvPr>
          <p:cNvSpPr>
            <a:spLocks noGrp="1"/>
          </p:cNvSpPr>
          <p:nvPr>
            <p:ph type="title"/>
          </p:nvPr>
        </p:nvSpPr>
        <p:spPr>
          <a:xfrm>
            <a:off x="218090" y="136526"/>
            <a:ext cx="10515600" cy="866984"/>
          </a:xfrm>
        </p:spPr>
        <p:txBody>
          <a:bodyPr/>
          <a:lstStyle/>
          <a:p>
            <a:r>
              <a:rPr lang="fr-CA" dirty="0"/>
              <a:t>Peste des petits ruminants - Europe</a:t>
            </a:r>
            <a:endParaRPr lang="en-CA" dirty="0"/>
          </a:p>
        </p:txBody>
      </p:sp>
      <p:sp>
        <p:nvSpPr>
          <p:cNvPr id="3" name="Content Placeholder 2">
            <a:extLst>
              <a:ext uri="{FF2B5EF4-FFF2-40B4-BE49-F238E27FC236}">
                <a16:creationId xmlns:a16="http://schemas.microsoft.com/office/drawing/2014/main" id="{70C1F321-F6BC-AC7F-1A6F-48690D8DE14B}"/>
              </a:ext>
            </a:extLst>
          </p:cNvPr>
          <p:cNvSpPr>
            <a:spLocks noGrp="1"/>
          </p:cNvSpPr>
          <p:nvPr>
            <p:ph sz="half" idx="1"/>
          </p:nvPr>
        </p:nvSpPr>
        <p:spPr>
          <a:xfrm>
            <a:off x="218090" y="913549"/>
            <a:ext cx="6043252" cy="2032004"/>
          </a:xfrm>
        </p:spPr>
        <p:txBody>
          <a:bodyPr/>
          <a:lstStyle/>
          <a:p>
            <a:pPr marL="0" indent="0">
              <a:buNone/>
            </a:pPr>
            <a:r>
              <a:rPr lang="fr-CA" dirty="0"/>
              <a:t>June – </a:t>
            </a:r>
            <a:r>
              <a:rPr lang="fr-CA" dirty="0" err="1"/>
              <a:t>December</a:t>
            </a:r>
            <a:r>
              <a:rPr lang="fr-CA" dirty="0"/>
              <a:t> 2024</a:t>
            </a:r>
          </a:p>
          <a:p>
            <a:pPr marL="0" indent="0">
              <a:buNone/>
            </a:pPr>
            <a:r>
              <a:rPr lang="fr-CA" dirty="0" err="1"/>
              <a:t>Greece</a:t>
            </a:r>
            <a:r>
              <a:rPr lang="fr-CA" dirty="0"/>
              <a:t> (87), Romania (68), </a:t>
            </a:r>
            <a:r>
              <a:rPr lang="fr-CA" dirty="0" err="1"/>
              <a:t>Bulgaria</a:t>
            </a:r>
            <a:r>
              <a:rPr lang="fr-CA" dirty="0"/>
              <a:t> (1)</a:t>
            </a:r>
          </a:p>
          <a:p>
            <a:r>
              <a:rPr lang="fr-CA" sz="2200" dirty="0"/>
              <a:t>Original source </a:t>
            </a:r>
            <a:r>
              <a:rPr lang="fr-CA" sz="2200" dirty="0" err="1"/>
              <a:t>uncertain</a:t>
            </a:r>
            <a:endParaRPr lang="fr-CA" sz="2200" dirty="0"/>
          </a:p>
          <a:p>
            <a:r>
              <a:rPr lang="fr-CA" sz="2200" dirty="0" err="1"/>
              <a:t>Primary</a:t>
            </a:r>
            <a:r>
              <a:rPr lang="fr-CA" sz="2200" dirty="0"/>
              <a:t> </a:t>
            </a:r>
            <a:r>
              <a:rPr lang="fr-CA" sz="2200" dirty="0" err="1"/>
              <a:t>risk</a:t>
            </a:r>
            <a:r>
              <a:rPr lang="fr-CA" sz="2200" dirty="0"/>
              <a:t> factor </a:t>
            </a:r>
            <a:r>
              <a:rPr lang="fr-CA" sz="2200" dirty="0" err="1"/>
              <a:t>is</a:t>
            </a:r>
            <a:r>
              <a:rPr lang="fr-CA" sz="2200" dirty="0"/>
              <a:t> </a:t>
            </a:r>
            <a:r>
              <a:rPr lang="fr-CA" sz="2200" dirty="0" err="1"/>
              <a:t>movement</a:t>
            </a:r>
            <a:r>
              <a:rPr lang="fr-CA" sz="2200" dirty="0"/>
              <a:t> of live </a:t>
            </a:r>
            <a:r>
              <a:rPr lang="fr-CA" sz="2200" dirty="0" err="1"/>
              <a:t>animals</a:t>
            </a:r>
            <a:endParaRPr lang="en-CA" sz="2200" dirty="0"/>
          </a:p>
        </p:txBody>
      </p:sp>
      <p:sp>
        <p:nvSpPr>
          <p:cNvPr id="5" name="Slide Number Placeholder 4">
            <a:extLst>
              <a:ext uri="{FF2B5EF4-FFF2-40B4-BE49-F238E27FC236}">
                <a16:creationId xmlns:a16="http://schemas.microsoft.com/office/drawing/2014/main" id="{E027F62E-E65C-E759-95D3-C14DF5F793E0}"/>
              </a:ext>
            </a:extLst>
          </p:cNvPr>
          <p:cNvSpPr>
            <a:spLocks noGrp="1"/>
          </p:cNvSpPr>
          <p:nvPr>
            <p:ph type="sldNum" sz="quarter" idx="10"/>
          </p:nvPr>
        </p:nvSpPr>
        <p:spPr/>
        <p:txBody>
          <a:bodyPr/>
          <a:lstStyle/>
          <a:p>
            <a:pPr>
              <a:defRPr/>
            </a:pPr>
            <a:fld id="{222C2B47-41F2-42A5-AA41-34CCD9669551}" type="slidenum">
              <a:rPr lang="en-US" smtClean="0"/>
              <a:pPr>
                <a:defRPr/>
              </a:pPr>
              <a:t>4</a:t>
            </a:fld>
            <a:endParaRPr lang="en-US"/>
          </a:p>
        </p:txBody>
      </p:sp>
      <p:sp>
        <p:nvSpPr>
          <p:cNvPr id="10" name="TextBox 9">
            <a:extLst>
              <a:ext uri="{FF2B5EF4-FFF2-40B4-BE49-F238E27FC236}">
                <a16:creationId xmlns:a16="http://schemas.microsoft.com/office/drawing/2014/main" id="{D04AB7DA-4ACF-DBC1-C94D-0875E78EA76B}"/>
              </a:ext>
            </a:extLst>
          </p:cNvPr>
          <p:cNvSpPr txBox="1"/>
          <p:nvPr/>
        </p:nvSpPr>
        <p:spPr>
          <a:xfrm>
            <a:off x="6907119" y="1037338"/>
            <a:ext cx="5880125" cy="1908215"/>
          </a:xfrm>
          <a:prstGeom prst="rect">
            <a:avLst/>
          </a:prstGeom>
          <a:noFill/>
        </p:spPr>
        <p:txBody>
          <a:bodyPr wrap="square" rtlCol="0">
            <a:spAutoFit/>
          </a:bodyPr>
          <a:lstStyle/>
          <a:p>
            <a:pPr marL="0" indent="0">
              <a:buNone/>
            </a:pPr>
            <a:r>
              <a:rPr lang="fr-CA" sz="2800" dirty="0" err="1"/>
              <a:t>January</a:t>
            </a:r>
            <a:r>
              <a:rPr lang="fr-CA" sz="2800" dirty="0"/>
              <a:t> 1 to March 25 2025</a:t>
            </a:r>
          </a:p>
          <a:p>
            <a:pPr marL="0" indent="0">
              <a:buNone/>
            </a:pPr>
            <a:r>
              <a:rPr lang="fr-CA" sz="2800" dirty="0"/>
              <a:t>Hungary (3), Romania (1)</a:t>
            </a:r>
          </a:p>
          <a:p>
            <a:pPr marL="457200" indent="-457200">
              <a:buFont typeface="Arial" panose="020B0604020202020204" pitchFamily="34" charset="0"/>
              <a:buChar char="•"/>
            </a:pPr>
            <a:r>
              <a:rPr lang="fr-CA" sz="2200" dirty="0"/>
              <a:t>Source of jump to Western Hungary </a:t>
            </a:r>
            <a:r>
              <a:rPr lang="fr-CA" sz="2200" dirty="0" err="1"/>
              <a:t>was</a:t>
            </a:r>
            <a:r>
              <a:rPr lang="fr-CA" sz="2200" dirty="0"/>
              <a:t> </a:t>
            </a:r>
            <a:r>
              <a:rPr lang="fr-CA" sz="2200" dirty="0" err="1"/>
              <a:t>legally</a:t>
            </a:r>
            <a:r>
              <a:rPr lang="fr-CA" sz="2200" dirty="0"/>
              <a:t> </a:t>
            </a:r>
            <a:r>
              <a:rPr lang="fr-CA" sz="2200" dirty="0" err="1"/>
              <a:t>imported</a:t>
            </a:r>
            <a:r>
              <a:rPr lang="fr-CA" sz="2200" dirty="0"/>
              <a:t> </a:t>
            </a:r>
            <a:r>
              <a:rPr lang="fr-CA" sz="2200" dirty="0" err="1"/>
              <a:t>sheep</a:t>
            </a:r>
            <a:r>
              <a:rPr lang="fr-CA" sz="2200" dirty="0"/>
              <a:t> </a:t>
            </a:r>
            <a:r>
              <a:rPr lang="fr-CA" sz="2200" dirty="0" err="1"/>
              <a:t>from</a:t>
            </a:r>
            <a:r>
              <a:rPr lang="fr-CA" sz="2200" dirty="0"/>
              <a:t> Romania</a:t>
            </a:r>
          </a:p>
          <a:p>
            <a:endParaRPr lang="en-CA" dirty="0"/>
          </a:p>
        </p:txBody>
      </p:sp>
      <p:pic>
        <p:nvPicPr>
          <p:cNvPr id="8" name="Picture 7">
            <a:extLst>
              <a:ext uri="{FF2B5EF4-FFF2-40B4-BE49-F238E27FC236}">
                <a16:creationId xmlns:a16="http://schemas.microsoft.com/office/drawing/2014/main" id="{C9BDE69B-8D32-A169-C7E2-2C698EC0E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119" y="3209703"/>
            <a:ext cx="4804033" cy="366092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D2F74C8-8364-DE22-D259-E1AAA38A7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02" y="3197073"/>
            <a:ext cx="4668736" cy="3673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020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D7A4-73BF-870B-5AA4-16BA2237D177}"/>
              </a:ext>
            </a:extLst>
          </p:cNvPr>
          <p:cNvSpPr>
            <a:spLocks noGrp="1"/>
          </p:cNvSpPr>
          <p:nvPr>
            <p:ph type="title"/>
          </p:nvPr>
        </p:nvSpPr>
        <p:spPr/>
        <p:txBody>
          <a:bodyPr/>
          <a:lstStyle/>
          <a:p>
            <a:r>
              <a:rPr lang="en-CA" dirty="0"/>
              <a:t>Sheep and Goat Pox in Europe</a:t>
            </a:r>
          </a:p>
        </p:txBody>
      </p:sp>
      <p:sp>
        <p:nvSpPr>
          <p:cNvPr id="3" name="Content Placeholder 2">
            <a:extLst>
              <a:ext uri="{FF2B5EF4-FFF2-40B4-BE49-F238E27FC236}">
                <a16:creationId xmlns:a16="http://schemas.microsoft.com/office/drawing/2014/main" id="{6BE52219-CDE6-83CD-DCF4-BDB2EFD31A06}"/>
              </a:ext>
            </a:extLst>
          </p:cNvPr>
          <p:cNvSpPr>
            <a:spLocks noGrp="1"/>
          </p:cNvSpPr>
          <p:nvPr>
            <p:ph sz="half" idx="1"/>
          </p:nvPr>
        </p:nvSpPr>
        <p:spPr>
          <a:xfrm>
            <a:off x="455140" y="1690688"/>
            <a:ext cx="4996166" cy="4351338"/>
          </a:xfrm>
        </p:spPr>
        <p:txBody>
          <a:bodyPr/>
          <a:lstStyle/>
          <a:p>
            <a:r>
              <a:rPr lang="en-CA" dirty="0"/>
              <a:t>Ongoing outbreaks in Bulgaria and Greece (started early September 2024)</a:t>
            </a:r>
          </a:p>
          <a:p>
            <a:r>
              <a:rPr lang="en-CA" dirty="0"/>
              <a:t>66 additional cases since last meeting, slow down in numbers seen</a:t>
            </a:r>
          </a:p>
          <a:p>
            <a:r>
              <a:rPr lang="en-CA" dirty="0"/>
              <a:t>No other countries reporting outbreaks</a:t>
            </a:r>
          </a:p>
          <a:p>
            <a:pPr marL="0" indent="0">
              <a:buNone/>
            </a:pPr>
            <a:endParaRPr lang="en-CA" dirty="0"/>
          </a:p>
        </p:txBody>
      </p:sp>
      <p:sp>
        <p:nvSpPr>
          <p:cNvPr id="5" name="Slide Number Placeholder 4">
            <a:extLst>
              <a:ext uri="{FF2B5EF4-FFF2-40B4-BE49-F238E27FC236}">
                <a16:creationId xmlns:a16="http://schemas.microsoft.com/office/drawing/2014/main" id="{94549DB5-9EB0-C27B-2D52-8CB20BC5F415}"/>
              </a:ext>
            </a:extLst>
          </p:cNvPr>
          <p:cNvSpPr>
            <a:spLocks noGrp="1"/>
          </p:cNvSpPr>
          <p:nvPr>
            <p:ph type="sldNum" sz="quarter" idx="10"/>
          </p:nvPr>
        </p:nvSpPr>
        <p:spPr/>
        <p:txBody>
          <a:bodyPr/>
          <a:lstStyle/>
          <a:p>
            <a:pPr>
              <a:defRPr/>
            </a:pPr>
            <a:fld id="{222C2B47-41F2-42A5-AA41-34CCD9669551}" type="slidenum">
              <a:rPr lang="en-US" smtClean="0"/>
              <a:pPr>
                <a:defRPr/>
              </a:pPr>
              <a:t>5</a:t>
            </a:fld>
            <a:endParaRPr lang="en-US"/>
          </a:p>
        </p:txBody>
      </p:sp>
      <p:pic>
        <p:nvPicPr>
          <p:cNvPr id="7" name="Content Placeholder 6">
            <a:extLst>
              <a:ext uri="{FF2B5EF4-FFF2-40B4-BE49-F238E27FC236}">
                <a16:creationId xmlns:a16="http://schemas.microsoft.com/office/drawing/2014/main" id="{4680DD7F-823B-ECA3-8A3B-64A3901075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1306" y="1619714"/>
            <a:ext cx="6565434" cy="4493287"/>
          </a:xfrm>
        </p:spPr>
      </p:pic>
    </p:spTree>
    <p:extLst>
      <p:ext uri="{BB962C8B-B14F-4D97-AF65-F5344CB8AC3E}">
        <p14:creationId xmlns:p14="http://schemas.microsoft.com/office/powerpoint/2010/main" val="87795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F10B-A0D3-A150-1875-D6DC2B3CA77D}"/>
              </a:ext>
            </a:extLst>
          </p:cNvPr>
          <p:cNvSpPr>
            <a:spLocks noGrp="1"/>
          </p:cNvSpPr>
          <p:nvPr>
            <p:ph type="title"/>
          </p:nvPr>
        </p:nvSpPr>
        <p:spPr>
          <a:xfrm>
            <a:off x="0" y="0"/>
            <a:ext cx="10515600" cy="1325563"/>
          </a:xfrm>
        </p:spPr>
        <p:txBody>
          <a:bodyPr/>
          <a:lstStyle/>
          <a:p>
            <a:pPr>
              <a:defRPr/>
            </a:pPr>
            <a:r>
              <a:rPr lang="en-CA" dirty="0"/>
              <a:t>Schmallenberg virus in Europe</a:t>
            </a:r>
          </a:p>
        </p:txBody>
      </p:sp>
      <p:sp>
        <p:nvSpPr>
          <p:cNvPr id="3" name="Content Placeholder 2">
            <a:extLst>
              <a:ext uri="{FF2B5EF4-FFF2-40B4-BE49-F238E27FC236}">
                <a16:creationId xmlns:a16="http://schemas.microsoft.com/office/drawing/2014/main" id="{A3660E61-10D1-0446-3B68-82166F912AD8}"/>
              </a:ext>
            </a:extLst>
          </p:cNvPr>
          <p:cNvSpPr>
            <a:spLocks noGrp="1"/>
          </p:cNvSpPr>
          <p:nvPr>
            <p:ph sz="half" idx="1"/>
          </p:nvPr>
        </p:nvSpPr>
        <p:spPr>
          <a:xfrm>
            <a:off x="423973" y="1505744"/>
            <a:ext cx="5659437" cy="4351337"/>
          </a:xfrm>
        </p:spPr>
        <p:txBody>
          <a:bodyPr/>
          <a:lstStyle/>
          <a:p>
            <a:pPr>
              <a:defRPr/>
            </a:pPr>
            <a:r>
              <a:rPr lang="en-US" dirty="0">
                <a:hlinkClick r:id="rId3"/>
              </a:rPr>
              <a:t>Farmers fear being 'wiped out' if any more diseases strike</a:t>
            </a:r>
            <a:r>
              <a:rPr lang="en-US" dirty="0"/>
              <a:t> (Scotland)</a:t>
            </a:r>
          </a:p>
          <a:p>
            <a:pPr>
              <a:defRPr/>
            </a:pPr>
            <a:r>
              <a:rPr lang="en-CA" dirty="0">
                <a:hlinkClick r:id="rId4"/>
              </a:rPr>
              <a:t>Ireland</a:t>
            </a:r>
            <a:r>
              <a:rPr lang="en-CA" dirty="0"/>
              <a:t> and </a:t>
            </a:r>
            <a:r>
              <a:rPr lang="en-CA" dirty="0">
                <a:hlinkClick r:id="rId3"/>
              </a:rPr>
              <a:t>Scotland</a:t>
            </a:r>
            <a:r>
              <a:rPr lang="en-CA" dirty="0"/>
              <a:t> reporting cases of SBV</a:t>
            </a:r>
          </a:p>
          <a:p>
            <a:pPr>
              <a:defRPr/>
            </a:pPr>
            <a:r>
              <a:rPr lang="en-CA" dirty="0"/>
              <a:t>Not notifiable, many cases may be going unreported </a:t>
            </a:r>
          </a:p>
          <a:p>
            <a:pPr>
              <a:defRPr/>
            </a:pPr>
            <a:r>
              <a:rPr lang="en-CA" dirty="0"/>
              <a:t>Spread by Culicoides, may be experiencing increase in reports as with BTV</a:t>
            </a:r>
          </a:p>
        </p:txBody>
      </p:sp>
      <p:sp>
        <p:nvSpPr>
          <p:cNvPr id="45060" name="Slide Number Placeholder 4">
            <a:extLst>
              <a:ext uri="{FF2B5EF4-FFF2-40B4-BE49-F238E27FC236}">
                <a16:creationId xmlns:a16="http://schemas.microsoft.com/office/drawing/2014/main" id="{96769F7E-D3F7-17F7-3195-304148EC3CC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57D80F-EC43-4980-A64D-E92B4D5E366A}" type="slidenum">
              <a:rPr lang="en-US" altLang="en-US" smtClean="0">
                <a:solidFill>
                  <a:srgbClr val="898989"/>
                </a:solidFill>
              </a:rPr>
              <a:pPr/>
              <a:t>6</a:t>
            </a:fld>
            <a:endParaRPr lang="en-US" altLang="en-US">
              <a:solidFill>
                <a:srgbClr val="898989"/>
              </a:solidFill>
            </a:endParaRPr>
          </a:p>
        </p:txBody>
      </p:sp>
      <p:pic>
        <p:nvPicPr>
          <p:cNvPr id="8" name="Picture 7">
            <a:hlinkClick r:id="rId5"/>
            <a:extLst>
              <a:ext uri="{FF2B5EF4-FFF2-40B4-BE49-F238E27FC236}">
                <a16:creationId xmlns:a16="http://schemas.microsoft.com/office/drawing/2014/main" id="{6594F3B2-B8BB-72B8-C52F-45585ECA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1567" y="1325563"/>
            <a:ext cx="5113096" cy="3971651"/>
          </a:xfrm>
          <a:prstGeom prst="rect">
            <a:avLst/>
          </a:prstGeom>
          <a:ln>
            <a:noFill/>
          </a:ln>
          <a:effectLst>
            <a:outerShdw blurRad="292100" dist="139700" dir="2700000" algn="tl" rotWithShape="0">
              <a:srgbClr val="333333">
                <a:alpha val="65000"/>
              </a:srgbClr>
            </a:outerShdw>
          </a:effectLst>
        </p:spPr>
      </p:pic>
      <p:sp>
        <p:nvSpPr>
          <p:cNvPr id="45062" name="Text Placeholder 2">
            <a:extLst>
              <a:ext uri="{FF2B5EF4-FFF2-40B4-BE49-F238E27FC236}">
                <a16:creationId xmlns:a16="http://schemas.microsoft.com/office/drawing/2014/main" id="{9CF0036F-CC1B-E486-704F-2BE9CF69E943}"/>
              </a:ext>
            </a:extLst>
          </p:cNvPr>
          <p:cNvSpPr txBox="1">
            <a:spLocks/>
          </p:cNvSpPr>
          <p:nvPr/>
        </p:nvSpPr>
        <p:spPr bwMode="auto">
          <a:xfrm>
            <a:off x="8033791" y="5355431"/>
            <a:ext cx="565943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CA" altLang="en-US" sz="1800" b="1" dirty="0">
                <a:hlinkClick r:id="rId7"/>
              </a:rPr>
              <a:t>AHS - Current News (agriculture.gov.ie)</a:t>
            </a:r>
            <a:endParaRPr lang="en-CA" altLang="en-US" sz="1800" b="1" dirty="0"/>
          </a:p>
        </p:txBody>
      </p:sp>
    </p:spTree>
    <p:extLst>
      <p:ext uri="{BB962C8B-B14F-4D97-AF65-F5344CB8AC3E}">
        <p14:creationId xmlns:p14="http://schemas.microsoft.com/office/powerpoint/2010/main" val="165003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F10B-A0D3-A150-1875-D6DC2B3CA77D}"/>
              </a:ext>
            </a:extLst>
          </p:cNvPr>
          <p:cNvSpPr>
            <a:spLocks noGrp="1"/>
          </p:cNvSpPr>
          <p:nvPr>
            <p:ph type="title"/>
          </p:nvPr>
        </p:nvSpPr>
        <p:spPr>
          <a:xfrm>
            <a:off x="-1" y="0"/>
            <a:ext cx="12286593" cy="1325563"/>
          </a:xfrm>
        </p:spPr>
        <p:txBody>
          <a:bodyPr/>
          <a:lstStyle/>
          <a:p>
            <a:pPr marL="0" indent="0">
              <a:buFont typeface="Arial" panose="020B0604020202020204" pitchFamily="34" charset="0"/>
              <a:buNone/>
              <a:defRPr/>
            </a:pPr>
            <a:r>
              <a:rPr lang="de-DE" sz="3200" b="1" dirty="0">
                <a:solidFill>
                  <a:srgbClr val="1B3051"/>
                </a:solidFill>
                <a:hlinkClick r:id="rId3"/>
              </a:rPr>
              <a:t>Extensive Schmallenberg Virus circulation in Germany, 2023</a:t>
            </a:r>
            <a:endParaRPr lang="de-DE" sz="3200" b="1" dirty="0">
              <a:solidFill>
                <a:srgbClr val="1B3051"/>
              </a:solidFill>
            </a:endParaRPr>
          </a:p>
        </p:txBody>
      </p:sp>
      <p:sp>
        <p:nvSpPr>
          <p:cNvPr id="3" name="Content Placeholder 2">
            <a:extLst>
              <a:ext uri="{FF2B5EF4-FFF2-40B4-BE49-F238E27FC236}">
                <a16:creationId xmlns:a16="http://schemas.microsoft.com/office/drawing/2014/main" id="{A3660E61-10D1-0446-3B68-82166F912AD8}"/>
              </a:ext>
            </a:extLst>
          </p:cNvPr>
          <p:cNvSpPr>
            <a:spLocks noGrp="1"/>
          </p:cNvSpPr>
          <p:nvPr>
            <p:ph sz="half" idx="1"/>
          </p:nvPr>
        </p:nvSpPr>
        <p:spPr>
          <a:xfrm>
            <a:off x="287339" y="1325563"/>
            <a:ext cx="5808661" cy="5395912"/>
          </a:xfrm>
        </p:spPr>
        <p:txBody>
          <a:bodyPr/>
          <a:lstStyle/>
          <a:p>
            <a:pPr marL="0" indent="0">
              <a:buFont typeface="Arial" panose="020B0604020202020204" pitchFamily="34" charset="0"/>
              <a:buNone/>
              <a:defRPr/>
            </a:pPr>
            <a:r>
              <a:rPr lang="de-DE" dirty="0" err="1">
                <a:solidFill>
                  <a:srgbClr val="1B3051"/>
                </a:solidFill>
              </a:rPr>
              <a:t>Serosurveillance</a:t>
            </a:r>
            <a:r>
              <a:rPr lang="de-DE" dirty="0">
                <a:solidFill>
                  <a:srgbClr val="1B3051"/>
                </a:solidFill>
              </a:rPr>
              <a:t> of wild </a:t>
            </a:r>
            <a:r>
              <a:rPr lang="de-DE" dirty="0" err="1">
                <a:solidFill>
                  <a:srgbClr val="1B3051"/>
                </a:solidFill>
              </a:rPr>
              <a:t>ruminants</a:t>
            </a:r>
            <a:r>
              <a:rPr lang="de-DE" dirty="0">
                <a:solidFill>
                  <a:srgbClr val="1B3051"/>
                </a:solidFill>
              </a:rPr>
              <a:t> for BTV and SBV</a:t>
            </a:r>
          </a:p>
          <a:p>
            <a:pPr>
              <a:defRPr/>
            </a:pPr>
            <a:r>
              <a:rPr lang="de-DE" dirty="0">
                <a:solidFill>
                  <a:srgbClr val="1B3051"/>
                </a:solidFill>
              </a:rPr>
              <a:t>All animals seronegative for BTV</a:t>
            </a:r>
          </a:p>
          <a:p>
            <a:pPr>
              <a:defRPr/>
            </a:pPr>
            <a:r>
              <a:rPr lang="en-CA" dirty="0">
                <a:solidFill>
                  <a:srgbClr val="1B3051"/>
                </a:solidFill>
              </a:rPr>
              <a:t>In 2022, seroprevalence in tested animals was 4.92% (n=61)</a:t>
            </a:r>
          </a:p>
          <a:p>
            <a:pPr lvl="1">
              <a:defRPr/>
            </a:pPr>
            <a:r>
              <a:rPr lang="en-CA" dirty="0">
                <a:solidFill>
                  <a:srgbClr val="1B3051"/>
                </a:solidFill>
              </a:rPr>
              <a:t>Red Deer and Roe Deer</a:t>
            </a:r>
          </a:p>
          <a:p>
            <a:pPr>
              <a:defRPr/>
            </a:pPr>
            <a:r>
              <a:rPr lang="en-CA" dirty="0">
                <a:solidFill>
                  <a:srgbClr val="1B3051"/>
                </a:solidFill>
              </a:rPr>
              <a:t>In 2023, 40.15% of the animals tested positive (n=137)</a:t>
            </a:r>
          </a:p>
          <a:p>
            <a:pPr lvl="1">
              <a:defRPr/>
            </a:pPr>
            <a:r>
              <a:rPr lang="en-CA" dirty="0">
                <a:solidFill>
                  <a:srgbClr val="1B3051"/>
                </a:solidFill>
              </a:rPr>
              <a:t>Red Deer, Roe Deer, Mouflon and unknown species</a:t>
            </a:r>
            <a:endParaRPr lang="en-CA" dirty="0"/>
          </a:p>
        </p:txBody>
      </p:sp>
      <p:sp>
        <p:nvSpPr>
          <p:cNvPr id="45060" name="Slide Number Placeholder 4">
            <a:extLst>
              <a:ext uri="{FF2B5EF4-FFF2-40B4-BE49-F238E27FC236}">
                <a16:creationId xmlns:a16="http://schemas.microsoft.com/office/drawing/2014/main" id="{96769F7E-D3F7-17F7-3195-304148EC3CC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57D80F-EC43-4980-A64D-E92B4D5E366A}" type="slidenum">
              <a:rPr lang="en-US" altLang="en-US" smtClean="0">
                <a:solidFill>
                  <a:srgbClr val="898989"/>
                </a:solidFill>
              </a:rPr>
              <a:pPr/>
              <a:t>7</a:t>
            </a:fld>
            <a:endParaRPr lang="en-US" altLang="en-US">
              <a:solidFill>
                <a:srgbClr val="898989"/>
              </a:solidFill>
            </a:endParaRPr>
          </a:p>
        </p:txBody>
      </p:sp>
      <p:pic>
        <p:nvPicPr>
          <p:cNvPr id="5" name="Picture 4">
            <a:extLst>
              <a:ext uri="{FF2B5EF4-FFF2-40B4-BE49-F238E27FC236}">
                <a16:creationId xmlns:a16="http://schemas.microsoft.com/office/drawing/2014/main" id="{AB8C2B9C-1C76-BC5E-2F3C-D25BA1366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50375"/>
            <a:ext cx="6020685" cy="3330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3417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F8D5-254E-6AB3-D029-86FDE335AE60}"/>
              </a:ext>
            </a:extLst>
          </p:cNvPr>
          <p:cNvSpPr>
            <a:spLocks noGrp="1"/>
          </p:cNvSpPr>
          <p:nvPr>
            <p:ph type="title"/>
          </p:nvPr>
        </p:nvSpPr>
        <p:spPr/>
        <p:txBody>
          <a:bodyPr/>
          <a:lstStyle/>
          <a:p>
            <a:r>
              <a:rPr lang="en-US" sz="2800" dirty="0">
                <a:hlinkClick r:id="rId2"/>
              </a:rPr>
              <a:t>The first report of </a:t>
            </a:r>
            <a:r>
              <a:rPr lang="en-US" sz="2800" dirty="0" err="1">
                <a:hlinkClick r:id="rId2"/>
              </a:rPr>
              <a:t>Schmallenberg</a:t>
            </a:r>
            <a:r>
              <a:rPr lang="en-US" sz="2800" dirty="0">
                <a:hlinkClick r:id="rId2"/>
              </a:rPr>
              <a:t> virus seroprevalence and associated risk factors in </a:t>
            </a:r>
            <a:r>
              <a:rPr lang="en-US" sz="2800" dirty="0" err="1">
                <a:hlinkClick r:id="rId2"/>
              </a:rPr>
              <a:t>cattles</a:t>
            </a:r>
            <a:r>
              <a:rPr lang="en-US" sz="2800" dirty="0">
                <a:hlinkClick r:id="rId2"/>
              </a:rPr>
              <a:t> in northern Algeria | Tropical Animal Health and Production</a:t>
            </a:r>
            <a:endParaRPr lang="en-CA" sz="2800" dirty="0"/>
          </a:p>
        </p:txBody>
      </p:sp>
      <p:sp>
        <p:nvSpPr>
          <p:cNvPr id="3" name="Content Placeholder 2">
            <a:extLst>
              <a:ext uri="{FF2B5EF4-FFF2-40B4-BE49-F238E27FC236}">
                <a16:creationId xmlns:a16="http://schemas.microsoft.com/office/drawing/2014/main" id="{BFD885EE-9E93-0FCF-960B-0849F90A3663}"/>
              </a:ext>
            </a:extLst>
          </p:cNvPr>
          <p:cNvSpPr>
            <a:spLocks noGrp="1"/>
          </p:cNvSpPr>
          <p:nvPr>
            <p:ph sz="half" idx="1"/>
          </p:nvPr>
        </p:nvSpPr>
        <p:spPr/>
        <p:txBody>
          <a:bodyPr/>
          <a:lstStyle/>
          <a:p>
            <a:endParaRPr lang="en-US" dirty="0"/>
          </a:p>
          <a:p>
            <a:r>
              <a:rPr lang="en-CA" dirty="0">
                <a:hlinkClick r:id="rId2"/>
              </a:rPr>
              <a:t>Algeria</a:t>
            </a:r>
            <a:r>
              <a:rPr lang="en-CA" dirty="0"/>
              <a:t> has also recently reported first seroprevalence findings in cattle</a:t>
            </a:r>
          </a:p>
          <a:p>
            <a:r>
              <a:rPr lang="en-US" dirty="0"/>
              <a:t>A seroprevalence of 44% (CI95%, 39 – 49.2%) was revealed</a:t>
            </a:r>
            <a:r>
              <a:rPr lang="en-CA" dirty="0"/>
              <a:t> in dairy cattle in Northern Algeria</a:t>
            </a:r>
          </a:p>
        </p:txBody>
      </p:sp>
      <p:pic>
        <p:nvPicPr>
          <p:cNvPr id="7" name="Content Placeholder 6">
            <a:extLst>
              <a:ext uri="{FF2B5EF4-FFF2-40B4-BE49-F238E27FC236}">
                <a16:creationId xmlns:a16="http://schemas.microsoft.com/office/drawing/2014/main" id="{3C795DEF-20D3-749B-33C9-C2715929D1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37306"/>
            <a:ext cx="5864148" cy="4219044"/>
          </a:xfrm>
        </p:spPr>
      </p:pic>
      <p:sp>
        <p:nvSpPr>
          <p:cNvPr id="5" name="Slide Number Placeholder 4">
            <a:extLst>
              <a:ext uri="{FF2B5EF4-FFF2-40B4-BE49-F238E27FC236}">
                <a16:creationId xmlns:a16="http://schemas.microsoft.com/office/drawing/2014/main" id="{2729F95F-FD6B-6EFA-E43C-F5CAF4F2AD00}"/>
              </a:ext>
            </a:extLst>
          </p:cNvPr>
          <p:cNvSpPr>
            <a:spLocks noGrp="1"/>
          </p:cNvSpPr>
          <p:nvPr>
            <p:ph type="sldNum" sz="quarter" idx="10"/>
          </p:nvPr>
        </p:nvSpPr>
        <p:spPr/>
        <p:txBody>
          <a:bodyPr/>
          <a:lstStyle/>
          <a:p>
            <a:pPr>
              <a:defRPr/>
            </a:pPr>
            <a:fld id="{222C2B47-41F2-42A5-AA41-34CCD9669551}" type="slidenum">
              <a:rPr lang="en-US" smtClean="0"/>
              <a:pPr>
                <a:defRPr/>
              </a:pPr>
              <a:t>8</a:t>
            </a:fld>
            <a:endParaRPr lang="en-US"/>
          </a:p>
        </p:txBody>
      </p:sp>
    </p:spTree>
    <p:extLst>
      <p:ext uri="{BB962C8B-B14F-4D97-AF65-F5344CB8AC3E}">
        <p14:creationId xmlns:p14="http://schemas.microsoft.com/office/powerpoint/2010/main" val="187313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C31F7-A2D1-F360-D9EB-E0B0CD71B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5" y="385046"/>
            <a:ext cx="11052810" cy="6635151"/>
          </a:xfrm>
          <a:prstGeom prst="rect">
            <a:avLst/>
          </a:prstGeom>
        </p:spPr>
      </p:pic>
      <p:sp>
        <p:nvSpPr>
          <p:cNvPr id="2" name="Title 1">
            <a:extLst>
              <a:ext uri="{FF2B5EF4-FFF2-40B4-BE49-F238E27FC236}">
                <a16:creationId xmlns:a16="http://schemas.microsoft.com/office/drawing/2014/main" id="{306CBC4F-B6F1-54A8-1534-E9E51667D89A}"/>
              </a:ext>
            </a:extLst>
          </p:cNvPr>
          <p:cNvSpPr>
            <a:spLocks noGrp="1"/>
          </p:cNvSpPr>
          <p:nvPr>
            <p:ph type="title"/>
          </p:nvPr>
        </p:nvSpPr>
        <p:spPr>
          <a:xfrm>
            <a:off x="838200" y="66143"/>
            <a:ext cx="10515600" cy="820825"/>
          </a:xfrm>
        </p:spPr>
        <p:txBody>
          <a:bodyPr/>
          <a:lstStyle/>
          <a:p>
            <a:r>
              <a:rPr lang="en-CA" b="1" dirty="0">
                <a:latin typeface="+mn-lt"/>
              </a:rPr>
              <a:t>Foot and Mouth Disease – Hazard Trend</a:t>
            </a:r>
          </a:p>
        </p:txBody>
      </p:sp>
      <p:sp>
        <p:nvSpPr>
          <p:cNvPr id="5" name="Slide Number Placeholder 4">
            <a:extLst>
              <a:ext uri="{FF2B5EF4-FFF2-40B4-BE49-F238E27FC236}">
                <a16:creationId xmlns:a16="http://schemas.microsoft.com/office/drawing/2014/main" id="{DF2A89AB-3640-FA45-997A-A6BE8E9F6A79}"/>
              </a:ext>
            </a:extLst>
          </p:cNvPr>
          <p:cNvSpPr>
            <a:spLocks noGrp="1"/>
          </p:cNvSpPr>
          <p:nvPr>
            <p:ph type="sldNum" sz="quarter" idx="1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pPr/>
              <a:t>9</a:t>
            </a:fld>
            <a:endParaRPr lang="en-US"/>
          </a:p>
        </p:txBody>
      </p:sp>
      <p:sp>
        <p:nvSpPr>
          <p:cNvPr id="14" name="Rectangle 13">
            <a:extLst>
              <a:ext uri="{FF2B5EF4-FFF2-40B4-BE49-F238E27FC236}">
                <a16:creationId xmlns:a16="http://schemas.microsoft.com/office/drawing/2014/main" id="{1F5FAFC2-0812-299A-930C-2A1D7BE28A92}"/>
              </a:ext>
            </a:extLst>
          </p:cNvPr>
          <p:cNvSpPr/>
          <p:nvPr/>
        </p:nvSpPr>
        <p:spPr>
          <a:xfrm>
            <a:off x="5803772" y="2799503"/>
            <a:ext cx="1003300"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6BF6CB44-A31A-2DE9-6626-EAADB7ABF8E8}"/>
              </a:ext>
            </a:extLst>
          </p:cNvPr>
          <p:cNvSpPr/>
          <p:nvPr/>
        </p:nvSpPr>
        <p:spPr>
          <a:xfrm>
            <a:off x="9074914" y="2792226"/>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4">
            <a:extLst>
              <a:ext uri="{FF2B5EF4-FFF2-40B4-BE49-F238E27FC236}">
                <a16:creationId xmlns:a16="http://schemas.microsoft.com/office/drawing/2014/main" id="{3E0DAE79-966E-AFDD-96C5-924247E7F5D7}"/>
              </a:ext>
            </a:extLst>
          </p:cNvPr>
          <p:cNvSpPr txBox="1">
            <a:spLocks noChangeArrowheads="1"/>
          </p:cNvSpPr>
          <p:nvPr/>
        </p:nvSpPr>
        <p:spPr bwMode="auto">
          <a:xfrm>
            <a:off x="7827640" y="2124939"/>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Indonesia</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
            <a:extLst>
              <a:ext uri="{FF2B5EF4-FFF2-40B4-BE49-F238E27FC236}">
                <a16:creationId xmlns:a16="http://schemas.microsoft.com/office/drawing/2014/main" id="{921C1382-BDEA-F682-26FF-C02D0195AC83}"/>
              </a:ext>
            </a:extLst>
          </p:cNvPr>
          <p:cNvSpPr txBox="1">
            <a:spLocks noChangeArrowheads="1"/>
          </p:cNvSpPr>
          <p:nvPr/>
        </p:nvSpPr>
        <p:spPr bwMode="auto">
          <a:xfrm>
            <a:off x="5803772" y="2218463"/>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9A6903D7-5535-C0FF-6D44-12C676282FD9}"/>
              </a:ext>
            </a:extLst>
          </p:cNvPr>
          <p:cNvSpPr/>
          <p:nvPr/>
        </p:nvSpPr>
        <p:spPr>
          <a:xfrm>
            <a:off x="7972401" y="2784949"/>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5">
            <a:extLst>
              <a:ext uri="{FF2B5EF4-FFF2-40B4-BE49-F238E27FC236}">
                <a16:creationId xmlns:a16="http://schemas.microsoft.com/office/drawing/2014/main" id="{18C08D11-F4DB-2E59-0534-11B8F09EE9ED}"/>
              </a:ext>
            </a:extLst>
          </p:cNvPr>
          <p:cNvSpPr txBox="1">
            <a:spLocks noChangeArrowheads="1"/>
          </p:cNvSpPr>
          <p:nvPr/>
        </p:nvSpPr>
        <p:spPr bwMode="auto">
          <a:xfrm>
            <a:off x="8913683" y="2149081"/>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Middle East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9C8DB805-357A-8F4B-8DA2-0AC0306BC5B6}"/>
              </a:ext>
            </a:extLst>
          </p:cNvPr>
          <p:cNvSpPr/>
          <p:nvPr/>
        </p:nvSpPr>
        <p:spPr>
          <a:xfrm>
            <a:off x="11261725" y="2839431"/>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7">
            <a:extLst>
              <a:ext uri="{FF2B5EF4-FFF2-40B4-BE49-F238E27FC236}">
                <a16:creationId xmlns:a16="http://schemas.microsoft.com/office/drawing/2014/main" id="{B65C13B6-515F-1AE7-2D4B-419F5A1C5061}"/>
              </a:ext>
            </a:extLst>
          </p:cNvPr>
          <p:cNvSpPr txBox="1">
            <a:spLocks noChangeArrowheads="1"/>
          </p:cNvSpPr>
          <p:nvPr/>
        </p:nvSpPr>
        <p:spPr bwMode="auto">
          <a:xfrm>
            <a:off x="10556193" y="2465165"/>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Germany</a:t>
            </a: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7">
            <a:extLst>
              <a:ext uri="{FF2B5EF4-FFF2-40B4-BE49-F238E27FC236}">
                <a16:creationId xmlns:a16="http://schemas.microsoft.com/office/drawing/2014/main" id="{D36F7D50-7D8D-D6C6-5299-5ED113B22990}"/>
              </a:ext>
            </a:extLst>
          </p:cNvPr>
          <p:cNvSpPr txBox="1">
            <a:spLocks noChangeArrowheads="1"/>
          </p:cNvSpPr>
          <p:nvPr/>
        </p:nvSpPr>
        <p:spPr bwMode="auto">
          <a:xfrm>
            <a:off x="10973955" y="935694"/>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Hungary + Slovakia</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6" name="Arrow: Down 5">
            <a:extLst>
              <a:ext uri="{FF2B5EF4-FFF2-40B4-BE49-F238E27FC236}">
                <a16:creationId xmlns:a16="http://schemas.microsoft.com/office/drawing/2014/main" id="{A00823DC-EE55-1987-F5F6-27C7E83E82DF}"/>
              </a:ext>
            </a:extLst>
          </p:cNvPr>
          <p:cNvSpPr/>
          <p:nvPr/>
        </p:nvSpPr>
        <p:spPr>
          <a:xfrm>
            <a:off x="11406437" y="1473831"/>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9244438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B1E26-01D2-46EA-8EEA-8248D2FE2FF6}">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2.xml><?xml version="1.0" encoding="utf-8"?>
<ds:datastoreItem xmlns:ds="http://schemas.openxmlformats.org/officeDocument/2006/customXml" ds:itemID="{67803D24-C3C5-4973-9048-8A1E9CD145FA}">
  <ds:schemaRefs>
    <ds:schemaRef ds:uri="http://schemas.microsoft.com/sharepoint/v3/contenttype/forms"/>
  </ds:schemaRefs>
</ds:datastoreItem>
</file>

<file path=customXml/itemProps3.xml><?xml version="1.0" encoding="utf-8"?>
<ds:datastoreItem xmlns:ds="http://schemas.openxmlformats.org/officeDocument/2006/customXml" ds:itemID="{37AEC7B6-23AA-4C1A-ACB1-AE246BAF8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28917</TotalTime>
  <Words>3071</Words>
  <Application>Microsoft Office PowerPoint</Application>
  <PresentationFormat>Widescreen</PresentationFormat>
  <Paragraphs>313</Paragraphs>
  <Slides>29</Slides>
  <Notes>20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2_Office Theme</vt:lpstr>
      <vt:lpstr>Community for Emerging and Zoonotic Diseases Identifying emerging risks through collective intelligence</vt:lpstr>
      <vt:lpstr>Bluetongue virus (BTV-3) in Europe</vt:lpstr>
      <vt:lpstr>PowerPoint Presentation</vt:lpstr>
      <vt:lpstr>Peste des petits ruminants - Europe</vt:lpstr>
      <vt:lpstr>Sheep and Goat Pox in Europe</vt:lpstr>
      <vt:lpstr>Schmallenberg virus in Europe</vt:lpstr>
      <vt:lpstr>Extensive Schmallenberg Virus circulation in Germany, 2023</vt:lpstr>
      <vt:lpstr>The first report of Schmallenberg virus seroprevalence and associated risk factors in cattles in northern Algeria | Tropical Animal Health and Production</vt:lpstr>
      <vt:lpstr>Foot and Mouth Disease – Hazard Trend</vt:lpstr>
      <vt:lpstr>Foot and Mouth Disease in Germany</vt:lpstr>
      <vt:lpstr>Response </vt:lpstr>
      <vt:lpstr>Response </vt:lpstr>
      <vt:lpstr>Response</vt:lpstr>
      <vt:lpstr>Foot and Mouth Disease - Germany</vt:lpstr>
      <vt:lpstr>FMD Hungary – Reported March 6, 2025</vt:lpstr>
      <vt:lpstr>Foot and Mouth Disease - Hungary</vt:lpstr>
      <vt:lpstr>PowerPoint Presentation</vt:lpstr>
      <vt:lpstr>FMD Hungary</vt:lpstr>
      <vt:lpstr>Tracing</vt:lpstr>
      <vt:lpstr>FMD Hungary</vt:lpstr>
      <vt:lpstr>Slovakia – March 21, 2025</vt:lpstr>
      <vt:lpstr>PowerPoint Presentation</vt:lpstr>
      <vt:lpstr>PowerPoint Presentation</vt:lpstr>
      <vt:lpstr>PowerPoint Presentation</vt:lpstr>
      <vt:lpstr>FMD cases globally (since last meeting Dec 18)</vt:lpstr>
      <vt:lpstr>New World Screwworm in Central America and Mexico</vt:lpstr>
      <vt:lpstr>Industry Notice – Saskatchewan cattle herd declared infected with bovine tuberculosis - inspection.canada.ca </vt:lpstr>
      <vt:lpstr>Bovine Tuberculosis in the USA</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527</cp:revision>
  <dcterms:created xsi:type="dcterms:W3CDTF">2020-02-07T23:34:08Z</dcterms:created>
  <dcterms:modified xsi:type="dcterms:W3CDTF">2025-04-30T03:46:07Z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