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9" r:id="rId6"/>
    <p:sldId id="332" r:id="rId7"/>
    <p:sldId id="309" r:id="rId8"/>
    <p:sldId id="310" r:id="rId9"/>
    <p:sldId id="329" r:id="rId10"/>
    <p:sldId id="262" r:id="rId11"/>
    <p:sldId id="272" r:id="rId12"/>
    <p:sldId id="330" r:id="rId13"/>
    <p:sldId id="331"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88" autoAdjust="0"/>
    <p:restoredTop sz="68445" autoAdjust="0"/>
  </p:normalViewPr>
  <p:slideViewPr>
    <p:cSldViewPr snapToGrid="0">
      <p:cViewPr varScale="1">
        <p:scale>
          <a:sx n="73" d="100"/>
          <a:sy n="73" d="100"/>
        </p:scale>
        <p:origin x="51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3901095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ubmed.ncbi.nlm.nih.gov/3918973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m/news/articles/c1w7yyz3xlzo"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rfi.fr/en/france/20240820-france-hopes-vaccine-blitz-will-contain-bluetongue-threat-worrying-farmers" TargetMode="External"/><Relationship Id="rId4" Type="http://schemas.openxmlformats.org/officeDocument/2006/relationships/hyperlink" Target="https://wahis.woah.org/#/in-review/579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7E267C3-F7D7-A047-C559-D02494429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8D4CB0-6E75-01CD-B4E9-7B838620C1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Oklahoma now the 21st state to report the ALHT.</a:t>
            </a:r>
          </a:p>
          <a:p>
            <a:endParaRPr lang="en-US" altLang="en-US" dirty="0"/>
          </a:p>
          <a:p>
            <a:r>
              <a:rPr lang="en-US" altLang="en-US" dirty="0" err="1"/>
              <a:t>R.Rickettis</a:t>
            </a:r>
            <a:r>
              <a:rPr lang="en-US" altLang="en-US" dirty="0"/>
              <a:t> has been found in a field collected tick from New Jersey (they has </a:t>
            </a:r>
            <a:r>
              <a:rPr lang="en-CA" sz="1800" dirty="0">
                <a:effectLst/>
                <a:latin typeface="Calibri" panose="020F0502020204030204" pitchFamily="34" charset="0"/>
              </a:rPr>
              <a:t>tested 187 pools, 1248 ticks – 1 tick was positive for R. rickettsia)</a:t>
            </a:r>
          </a:p>
          <a:p>
            <a:endParaRPr lang="en-CA" altLang="en-US" sz="1800" dirty="0">
              <a:effectLst/>
              <a:latin typeface="Calibri" panose="020F0502020204030204" pitchFamily="34" charset="0"/>
            </a:endParaRPr>
          </a:p>
          <a:p>
            <a:r>
              <a:rPr lang="en-CA" altLang="en-US" sz="1800" dirty="0">
                <a:effectLst/>
                <a:latin typeface="Calibri" panose="020F0502020204030204" pitchFamily="34" charset="0"/>
              </a:rPr>
              <a:t>Also a recent finding that the LHT does not transmit Babesia bovis</a:t>
            </a:r>
            <a:endParaRPr lang="en-US" altLang="en-US" dirty="0"/>
          </a:p>
        </p:txBody>
      </p:sp>
      <p:sp>
        <p:nvSpPr>
          <p:cNvPr id="4" name="Slide Number Placeholder 3">
            <a:extLst>
              <a:ext uri="{FF2B5EF4-FFF2-40B4-BE49-F238E27FC236}">
                <a16:creationId xmlns:a16="http://schemas.microsoft.com/office/drawing/2014/main" id="{CC38A394-E7BC-36A7-8519-B770D65F46F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110026-9F4A-4FB4-A86D-073BEFBFBD69}"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Now for the New world Screwworm, I’m not sure if we included this in this network report previously but it does have a wide host range which can include small ruminants.</a:t>
            </a:r>
          </a:p>
          <a:p>
            <a:endParaRPr lang="en-CA" altLang="en-US" dirty="0"/>
          </a:p>
          <a:p>
            <a:r>
              <a:rPr lang="en-CA" altLang="en-US" dirty="0"/>
              <a:t>So it has been spreading through central America, moving north from Panama to Costa Rica to </a:t>
            </a:r>
            <a:r>
              <a:rPr lang="en-CA" altLang="en-US" dirty="0" err="1"/>
              <a:t>Niaragua</a:t>
            </a:r>
            <a:r>
              <a:rPr lang="en-CA" altLang="en-US" dirty="0"/>
              <a:t>. </a:t>
            </a:r>
          </a:p>
          <a:p>
            <a:endParaRPr lang="en-CA" altLang="en-US" dirty="0"/>
          </a:p>
          <a:p>
            <a:r>
              <a:rPr lang="en-CA" altLang="en-US" dirty="0"/>
              <a:t>In Feb 2024 – Costa Rica declared a sanitary emergency due the </a:t>
            </a:r>
            <a:r>
              <a:rPr lang="en-CA" altLang="en-US" dirty="0" err="1"/>
              <a:t>the</a:t>
            </a:r>
            <a:r>
              <a:rPr lang="en-CA" altLang="en-US" dirty="0"/>
              <a:t> presence of the screwworm, and then  in March 2024 they reported their first human case.</a:t>
            </a:r>
          </a:p>
          <a:p>
            <a:endParaRPr lang="en-CA" altLang="en-US" dirty="0"/>
          </a:p>
          <a:p>
            <a:r>
              <a:rPr lang="en-CA" altLang="en-US" dirty="0"/>
              <a:t>As of August 31, 2024:</a:t>
            </a:r>
          </a:p>
          <a:p>
            <a:pPr lvl="1"/>
            <a:r>
              <a:rPr lang="en-US" altLang="en-US" dirty="0"/>
              <a:t>Panama has reported 15,785 cases</a:t>
            </a:r>
          </a:p>
          <a:p>
            <a:pPr lvl="1"/>
            <a:r>
              <a:rPr lang="en-US" altLang="en-US" dirty="0"/>
              <a:t>Costa Rica – 5,926 cases </a:t>
            </a:r>
          </a:p>
          <a:p>
            <a:pPr lvl="1"/>
            <a:r>
              <a:rPr lang="en-US" altLang="en-US" dirty="0"/>
              <a:t>Nicaragua – 2,291 cases</a:t>
            </a:r>
          </a:p>
          <a:p>
            <a:endParaRPr lang="en-CA" altLang="en-US" dirty="0"/>
          </a:p>
          <a:p>
            <a:r>
              <a:rPr lang="en-CA" altLang="en-US" dirty="0"/>
              <a:t>Note </a:t>
            </a:r>
            <a:r>
              <a:rPr lang="en-CA" altLang="en-US" dirty="0" err="1"/>
              <a:t>Copeg</a:t>
            </a:r>
            <a:r>
              <a:rPr lang="en-CA" altLang="en-US" dirty="0"/>
              <a:t> cases – unsure if this include human cases along with the animal cases or just the animal cases.</a:t>
            </a:r>
          </a:p>
          <a:p>
            <a:endParaRPr lang="en-CA" altLang="en-US" dirty="0"/>
          </a:p>
          <a:p>
            <a:r>
              <a:rPr lang="en-CA" altLang="en-US" dirty="0"/>
              <a:t>As of July 29, 2024 Costa Rica has reported 22 human cases and Panama has reported 49 human cases (</a:t>
            </a:r>
            <a:r>
              <a:rPr lang="en-CA" dirty="0"/>
              <a:t>age range from 1 year to 95 years). </a:t>
            </a:r>
          </a:p>
          <a:p>
            <a:endParaRPr lang="en-CA" dirty="0"/>
          </a:p>
          <a:p>
            <a:r>
              <a:rPr lang="en-CA" dirty="0"/>
              <a:t>Nicaragua, as of Sept 9, reported its first two human cases of the Screwworm.</a:t>
            </a:r>
          </a:p>
          <a:p>
            <a:endParaRPr lang="en-CA" altLang="en-US" dirty="0"/>
          </a:p>
          <a:p>
            <a:r>
              <a:rPr lang="en-CA" altLang="en-US" dirty="0"/>
              <a:t>The increase in cases in Costa Rica may be due to a </a:t>
            </a:r>
            <a:r>
              <a:rPr lang="en-CA" dirty="0"/>
              <a:t>more aggressive strain of fly, that moves faster and prefers to mate with field flies (as opposed to sterile flies), which has reduced the effectiveness of the sterile fly control program.</a:t>
            </a:r>
          </a:p>
          <a:p>
            <a:endParaRPr lang="en-CA" dirty="0"/>
          </a:p>
          <a:p>
            <a:r>
              <a:rPr lang="en-CA" dirty="0"/>
              <a:t>Increased rainfall has also been implicated as it may lead to may parasitic activity.</a:t>
            </a:r>
          </a:p>
          <a:p>
            <a:endParaRPr lang="en-CA" altLang="en-US" dirty="0"/>
          </a:p>
          <a:p>
            <a:r>
              <a:rPr lang="en-CA" altLang="en-US" dirty="0"/>
              <a:t>There is also concern for wildlife (deer, wild boar, coyotes…) in these countries, but due to their habitats its hard to determine the exact number of animals affected</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pPr/>
              <a:t>11</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t>Turning over to Q fever.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1" dirty="0"/>
              <a:t>The first case of human transmissible Q fever in US-imported goats was confirmed on June 19, 2024 in the Philippines on the island of Marinduque.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000000"/>
                </a:solidFill>
                <a:effectLst/>
                <a:latin typeface="Lora" pitchFamily="2" charset="0"/>
              </a:rPr>
              <a:t>The Department of Agriculture-Bureau of Animal Industry (DA-BAI) confirmed the Q fever in dozens of goats imported from the United States, which were bought at a government breeding farm in Marinduque and a quarantine facility in Pampanga. Out of the 94 goats which arrived in the country, 19 samples tested positive for Q fever.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0" i="0" dirty="0">
              <a:solidFill>
                <a:srgbClr val="000000"/>
              </a:solidFill>
              <a:effectLst/>
              <a:latin typeface="Lor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000000"/>
                </a:solidFill>
                <a:effectLst/>
                <a:latin typeface="Lora" pitchFamily="2" charset="0"/>
              </a:rPr>
              <a:t>(More specifically, the affected population included: </a:t>
            </a:r>
            <a:r>
              <a:rPr lang="en-CA" b="0" i="0" dirty="0">
                <a:effectLst/>
                <a:latin typeface="Poppins-Regular"/>
              </a:rPr>
              <a:t>67 imported Anglo-Nubian goats (57 does and 10 bucks) and seven kids. Three does died. 10 local goats. Six adult cattle and one calf, though there were no positive cases reported in the cattle).</a:t>
            </a:r>
            <a:endParaRPr lang="en-CA" b="0" i="0" dirty="0">
              <a:effectLst/>
              <a:latin typeface="Poppins-Medium"/>
            </a:endParaRPr>
          </a:p>
          <a:p>
            <a:r>
              <a:rPr lang="en-CA" b="0" i="0" dirty="0">
                <a:effectLst/>
                <a:latin typeface="Poppins-Regular"/>
              </a:rPr>
              <a:t>(Additional media article: </a:t>
            </a:r>
            <a:r>
              <a:rPr lang="en-CA" dirty="0"/>
              <a:t>https://www.gmanetwork.com/news/topstories/nation/910792/da-bai-confirms-first-case-of-human-transmissible-q-fever-in-us-imported-goats/story/#:~:text=Upon%20receiving%20information%20of%20the,importation%20of%20goats%20from%20the</a:t>
            </a:r>
            <a:r>
              <a:rPr lang="en-CA" b="0" i="0" dirty="0">
                <a:effectLst/>
                <a:latin typeface="Poppins-Regular"/>
              </a:rPr>
              <a:t>)</a:t>
            </a:r>
          </a:p>
          <a:p>
            <a:endParaRPr lang="en-CA" b="0" i="0" dirty="0">
              <a:effectLst/>
              <a:latin typeface="Poppins-Regular"/>
            </a:endParaRPr>
          </a:p>
          <a:p>
            <a:endParaRPr lang="en-CA" b="0" i="0" dirty="0">
              <a:effectLst/>
              <a:latin typeface="Poppins-Regular"/>
            </a:endParaRPr>
          </a:p>
          <a:p>
            <a:r>
              <a:rPr lang="en-CA" b="1" i="0" dirty="0">
                <a:effectLst/>
                <a:latin typeface="Poppins-Regular"/>
              </a:rPr>
              <a:t>Two Scientific Findings are mentioned here.</a:t>
            </a:r>
            <a:r>
              <a:rPr lang="en-CA" b="0" i="0" dirty="0">
                <a:effectLst/>
                <a:latin typeface="Poppins-Regular"/>
              </a:rPr>
              <a:t> </a:t>
            </a:r>
          </a:p>
          <a:p>
            <a:r>
              <a:rPr lang="en-CA" b="0" i="0" dirty="0">
                <a:effectLst/>
                <a:latin typeface="Poppins-Regular"/>
              </a:rPr>
              <a:t>First </a:t>
            </a:r>
            <a:r>
              <a:rPr lang="en-CA" dirty="0">
                <a:hlinkClick r:id="rId3"/>
              </a:rPr>
              <a:t>A systematic review of global Q fever outbreaks - PubMed (nih.gov)</a:t>
            </a:r>
            <a:endParaRPr lang="en-CA" dirty="0"/>
          </a:p>
          <a:p>
            <a:pPr marL="171450" indent="-171450">
              <a:buFont typeface="Arial" panose="020B0604020202020204" pitchFamily="34" charset="0"/>
              <a:buChar char="•"/>
            </a:pPr>
            <a:r>
              <a:rPr lang="en-CA" b="0" i="0" dirty="0">
                <a:solidFill>
                  <a:srgbClr val="212121"/>
                </a:solidFill>
                <a:effectLst/>
                <a:latin typeface="BlinkMacSystemFont"/>
              </a:rPr>
              <a:t>The purpose of this study was to systematically review previous investigations of outbreaks and summarise important epidemiological features to improve knowledge of the factors driving the occurrence of Q fever outbreaks and assist decision makers in implementing mitigation strategies. </a:t>
            </a:r>
          </a:p>
          <a:p>
            <a:pPr marL="171450" indent="-171450">
              <a:buFont typeface="Arial" panose="020B0604020202020204" pitchFamily="34" charset="0"/>
              <a:buChar char="•"/>
            </a:pPr>
            <a:r>
              <a:rPr lang="en-CA" b="0" i="0" dirty="0">
                <a:solidFill>
                  <a:srgbClr val="212121"/>
                </a:solidFill>
                <a:effectLst/>
                <a:latin typeface="BlinkMacSystemFont"/>
              </a:rPr>
              <a:t>Outbreaks were reported across 27 countries and mostly in industrialised nations. </a:t>
            </a:r>
          </a:p>
          <a:p>
            <a:pPr marL="171450" indent="-171450">
              <a:buFont typeface="Arial" panose="020B0604020202020204" pitchFamily="34" charset="0"/>
              <a:buChar char="•"/>
            </a:pPr>
            <a:r>
              <a:rPr lang="en-CA" b="0" i="0" dirty="0">
                <a:solidFill>
                  <a:srgbClr val="212121"/>
                </a:solidFill>
                <a:effectLst/>
                <a:latin typeface="BlinkMacSystemFont"/>
              </a:rPr>
              <a:t>Q fever outbreaks varied in size (2 to 4107 cases) and duration (4 to 1722 days). </a:t>
            </a:r>
          </a:p>
          <a:p>
            <a:pPr marL="171450" indent="-171450">
              <a:buFont typeface="Arial" panose="020B0604020202020204" pitchFamily="34" charset="0"/>
              <a:buChar char="•"/>
            </a:pPr>
            <a:r>
              <a:rPr lang="en-CA" b="0" i="0" dirty="0">
                <a:solidFill>
                  <a:srgbClr val="212121"/>
                </a:solidFill>
                <a:effectLst/>
                <a:latin typeface="BlinkMacSystemFont"/>
              </a:rPr>
              <a:t>Most outbreaks (43/81) occurred in communities outside of traditional at-risk occupational settings and were frequently associated with living in proximity to livestock holdings (21/43). </a:t>
            </a:r>
          </a:p>
          <a:p>
            <a:pPr marL="171450" indent="-171450">
              <a:buFont typeface="Arial" panose="020B0604020202020204" pitchFamily="34" charset="0"/>
              <a:buChar char="•"/>
            </a:pPr>
            <a:r>
              <a:rPr lang="en-CA" b="0" i="0" dirty="0">
                <a:solidFill>
                  <a:srgbClr val="212121"/>
                </a:solidFill>
                <a:effectLst/>
                <a:latin typeface="BlinkMacSystemFont"/>
              </a:rPr>
              <a:t>Indirect transmission via environmental contamination, windborne spread or fomites was the most common route of infection, particularly for large community outbreaks. Exposure to ruminants and/or their products were confirmed as the principal risk factors for infection, with sheep (28/81) as the most common source followed by goats (12/81) and cattle (7/81). </a:t>
            </a:r>
            <a:endParaRPr lang="en-CA" dirty="0"/>
          </a:p>
          <a:p>
            <a:endParaRPr lang="en-CA" dirty="0"/>
          </a:p>
          <a:p>
            <a:r>
              <a:rPr lang="en-CA" dirty="0"/>
              <a:t>The second scientific finding is about </a:t>
            </a:r>
            <a:r>
              <a:rPr lang="en-CA" dirty="0" err="1">
                <a:hlinkClick r:id="rId4"/>
              </a:rPr>
              <a:t>Serosurveillance</a:t>
            </a:r>
            <a:r>
              <a:rPr lang="en-CA" dirty="0">
                <a:hlinkClick r:id="rId4"/>
              </a:rPr>
              <a:t> of Coxiella </a:t>
            </a:r>
            <a:r>
              <a:rPr lang="en-CA" dirty="0" err="1">
                <a:hlinkClick r:id="rId4"/>
              </a:rPr>
              <a:t>burnetii</a:t>
            </a:r>
            <a:r>
              <a:rPr lang="en-CA" dirty="0">
                <a:hlinkClick r:id="rId4"/>
              </a:rPr>
              <a:t> in feral swine populations of Hawai'i and Texas identifies overlap with human Q fever incidence - PubMed (nih.gov)</a:t>
            </a:r>
            <a:endParaRPr lang="en-CA" dirty="0"/>
          </a:p>
          <a:p>
            <a:pPr marL="171450" indent="-171450">
              <a:buFont typeface="Arial" panose="020B0604020202020204" pitchFamily="34" charset="0"/>
              <a:buChar char="•"/>
            </a:pPr>
            <a:r>
              <a:rPr lang="en-CA" b="0" i="0" dirty="0">
                <a:solidFill>
                  <a:srgbClr val="212121"/>
                </a:solidFill>
                <a:effectLst/>
                <a:latin typeface="BlinkMacSystemFont"/>
              </a:rPr>
              <a:t>Feral swine are invasive in the United States and a reservoir for infectious diseases. </a:t>
            </a:r>
          </a:p>
          <a:p>
            <a:pPr marL="171450" indent="-171450">
              <a:buFont typeface="Arial" panose="020B0604020202020204" pitchFamily="34" charset="0"/>
              <a:buChar char="•"/>
            </a:pPr>
            <a:r>
              <a:rPr lang="en-CA" b="0" i="0" dirty="0">
                <a:solidFill>
                  <a:srgbClr val="212121"/>
                </a:solidFill>
                <a:effectLst/>
                <a:latin typeface="BlinkMacSystemFont"/>
              </a:rPr>
              <a:t>The increase in feral swine population and the geographic range are a concern for the spread of zoonotic diseases to humans and livestock. </a:t>
            </a:r>
          </a:p>
          <a:p>
            <a:pPr marL="171450" indent="-171450">
              <a:buFont typeface="Arial" panose="020B0604020202020204" pitchFamily="34" charset="0"/>
              <a:buChar char="•"/>
            </a:pPr>
            <a:r>
              <a:rPr lang="en-CA" b="0" i="0" dirty="0">
                <a:solidFill>
                  <a:srgbClr val="212121"/>
                </a:solidFill>
                <a:effectLst/>
                <a:latin typeface="BlinkMacSystemFont"/>
              </a:rPr>
              <a:t>Feral swine could contribute to the spread of </a:t>
            </a:r>
            <a:r>
              <a:rPr lang="en-CA" b="0" i="1" dirty="0">
                <a:solidFill>
                  <a:srgbClr val="212121"/>
                </a:solidFill>
                <a:effectLst/>
                <a:latin typeface="BlinkMacSystemFont"/>
              </a:rPr>
              <a:t>Coxiella </a:t>
            </a:r>
            <a:r>
              <a:rPr lang="en-CA" b="0" i="1" dirty="0" err="1">
                <a:solidFill>
                  <a:srgbClr val="212121"/>
                </a:solidFill>
                <a:effectLst/>
                <a:latin typeface="BlinkMacSystemFont"/>
              </a:rPr>
              <a:t>burnetii</a:t>
            </a:r>
            <a:endParaRPr lang="en-CA" b="0" i="0" dirty="0">
              <a:solidFill>
                <a:srgbClr val="212121"/>
              </a:solidFill>
              <a:effectLst/>
              <a:latin typeface="BlinkMacSystemFont"/>
            </a:endParaRPr>
          </a:p>
          <a:p>
            <a:pPr marL="171450" indent="-171450">
              <a:buFont typeface="Arial" panose="020B0604020202020204" pitchFamily="34" charset="0"/>
              <a:buChar char="•"/>
            </a:pPr>
            <a:r>
              <a:rPr lang="en-CA" b="0" i="0" dirty="0">
                <a:solidFill>
                  <a:srgbClr val="212121"/>
                </a:solidFill>
                <a:effectLst/>
                <a:latin typeface="BlinkMacSystemFont"/>
              </a:rPr>
              <a:t>Seropositivity rates were as high as 0.19% and 6.03% in Hawai'i and Texas, respectively.</a:t>
            </a:r>
          </a:p>
          <a:p>
            <a:pPr marL="171450" indent="-171450">
              <a:buFont typeface="Arial" panose="020B0604020202020204" pitchFamily="34" charset="0"/>
              <a:buChar char="•"/>
            </a:pPr>
            <a:r>
              <a:rPr lang="en-CA" b="0" i="0" dirty="0">
                <a:solidFill>
                  <a:srgbClr val="212121"/>
                </a:solidFill>
                <a:effectLst/>
                <a:latin typeface="BlinkMacSystemFont"/>
              </a:rPr>
              <a:t>Feral swine cannot be ruled out as a potential reservoir for disease transmission and spread. </a:t>
            </a:r>
          </a:p>
          <a:p>
            <a:pPr marL="171450" indent="-171450">
              <a:buFont typeface="Arial" panose="020B0604020202020204" pitchFamily="34" charset="0"/>
              <a:buChar char="•"/>
            </a:pPr>
            <a:r>
              <a:rPr lang="en-CA" b="0" i="0" dirty="0">
                <a:solidFill>
                  <a:srgbClr val="212121"/>
                </a:solidFill>
                <a:effectLst/>
                <a:latin typeface="BlinkMacSystemFont"/>
              </a:rPr>
              <a:t>In Texas, we identified the overlap between seropositivity of feral swine and human Q fever incidence. </a:t>
            </a:r>
          </a:p>
          <a:p>
            <a:pPr marL="171450" indent="-171450">
              <a:buFont typeface="Arial" panose="020B0604020202020204" pitchFamily="34" charset="0"/>
              <a:buChar char="•"/>
            </a:pPr>
            <a:r>
              <a:rPr lang="en-CA" b="0" i="0" dirty="0">
                <a:solidFill>
                  <a:srgbClr val="212121"/>
                </a:solidFill>
                <a:effectLst/>
                <a:latin typeface="BlinkMacSystemFont"/>
              </a:rPr>
              <a:t>Results indicate that there is a potentially low but detectable risk of </a:t>
            </a:r>
            <a:r>
              <a:rPr lang="en-CA" b="0" i="1" dirty="0">
                <a:solidFill>
                  <a:srgbClr val="212121"/>
                </a:solidFill>
                <a:effectLst/>
                <a:latin typeface="BlinkMacSystemFont"/>
              </a:rPr>
              <a:t>C. </a:t>
            </a:r>
            <a:r>
              <a:rPr lang="en-CA" b="0" i="1" dirty="0" err="1">
                <a:solidFill>
                  <a:srgbClr val="212121"/>
                </a:solidFill>
                <a:effectLst/>
                <a:latin typeface="BlinkMacSystemFont"/>
              </a:rPr>
              <a:t>burnetii</a:t>
            </a:r>
            <a:r>
              <a:rPr lang="en-CA" b="0" i="0" dirty="0">
                <a:solidFill>
                  <a:srgbClr val="212121"/>
                </a:solidFill>
                <a:effectLst/>
                <a:latin typeface="BlinkMacSystemFont"/>
              </a:rPr>
              <a:t> exposure associated with feral swine populations in Hawai'i and Texas.</a:t>
            </a:r>
            <a:endParaRPr lang="en-CA" dirty="0"/>
          </a:p>
          <a:p>
            <a:endParaRPr lang="en-CA" b="0" i="0" dirty="0">
              <a:effectLst/>
              <a:latin typeface="Poppins-Regular"/>
            </a:endParaRP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399456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2CB9B81-17CA-AE88-74DD-50F0F2652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03D0CC-9D3A-C180-A5F8-D5AFD1F57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US" altLang="en-US" dirty="0"/>
              <a:t>Netherlands first reported the outbreak of BTV-3 in Sept 2023</a:t>
            </a:r>
          </a:p>
          <a:p>
            <a:endParaRPr lang="en-US" altLang="en-US" dirty="0"/>
          </a:p>
          <a:p>
            <a:r>
              <a:rPr lang="en-US" altLang="en-US" dirty="0"/>
              <a:t>For 2024, as of Sept 5, recent counts show 1970 clinically positive and 5328 PCR positive cases (Totaling to ~ 7200 cases)</a:t>
            </a:r>
          </a:p>
          <a:p>
            <a:endParaRPr lang="en-CA" altLang="en-US" dirty="0"/>
          </a:p>
          <a:p>
            <a:r>
              <a:rPr lang="en-CA" altLang="en-US" dirty="0"/>
              <a:t>Cases have been reported in both cattle and sheep, earlier cases also reported one in a dog and some in alpacas/lamas</a:t>
            </a:r>
          </a:p>
          <a:p>
            <a:endParaRPr lang="en-CA" altLang="en-US" dirty="0"/>
          </a:p>
          <a:p>
            <a:r>
              <a:rPr lang="en-CA" altLang="en-US" dirty="0"/>
              <a:t>Two vaccines became available earlier this year  - one is Spanish and the other German</a:t>
            </a:r>
          </a:p>
          <a:p>
            <a:endParaRPr lang="en-CA" altLang="en-US" dirty="0"/>
          </a:p>
          <a:p>
            <a:r>
              <a:rPr lang="en-US" altLang="en-US" dirty="0"/>
              <a:t>However even with the vaccination still appears to be spreading. </a:t>
            </a:r>
          </a:p>
          <a:p>
            <a:endParaRPr lang="en-US" altLang="en-US" dirty="0"/>
          </a:p>
          <a:p>
            <a:r>
              <a:rPr lang="en-US" altLang="en-US" dirty="0"/>
              <a:t>There is also a recent journal article published on the impact BTV-3 has had on sheep and goat mortality in the Netherlands. Linked in slide.</a:t>
            </a:r>
          </a:p>
          <a:p>
            <a:endParaRPr lang="en-US" altLang="en-US" dirty="0"/>
          </a:p>
          <a:p>
            <a:r>
              <a:rPr lang="en-US" altLang="en-US" dirty="0"/>
              <a:t>Moving on to other European countries that have reported BTV-3 outbreaks</a:t>
            </a:r>
            <a:br>
              <a:rPr lang="en-US" altLang="en-US" dirty="0"/>
            </a:br>
            <a:endParaRPr lang="en-CA" altLang="en-US" dirty="0"/>
          </a:p>
          <a:p>
            <a:endParaRPr lang="en-CA" altLang="en-US" dirty="0"/>
          </a:p>
        </p:txBody>
      </p:sp>
      <p:sp>
        <p:nvSpPr>
          <p:cNvPr id="4" name="Slide Number Placeholder 3">
            <a:extLst>
              <a:ext uri="{FF2B5EF4-FFF2-40B4-BE49-F238E27FC236}">
                <a16:creationId xmlns:a16="http://schemas.microsoft.com/office/drawing/2014/main" id="{5C5B0BC0-B674-D316-6FA4-2BBD62224D7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AE01C0-90C6-4DCF-806F-16ADF484E5D0}"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Belgium had reported 1 additional case in late April 2024 for a total of 8, but now looking at their dashboard, it seems that cases are reported across the entire country. Recent media reports suggest there are 1,192 farms affected (which is 3 times more than what was reported ~3 weeks prior)</a:t>
            </a:r>
          </a:p>
          <a:p>
            <a:endParaRPr lang="en-US" altLang="en-US" dirty="0"/>
          </a:p>
          <a:p>
            <a:endParaRPr lang="en-US" altLang="en-US" dirty="0"/>
          </a:p>
          <a:p>
            <a:r>
              <a:rPr lang="en-US" altLang="en-US" dirty="0"/>
              <a:t>Germany has reported additional cases in both cattle and sheep, but totals differ across different reporting systems. There have not been many WOAH/WAHIS reports, but news media suggests it is widespread across the country, with only the state of Berlin currently unaffected.</a:t>
            </a:r>
          </a:p>
          <a:p>
            <a:endParaRPr lang="en-US" altLang="en-US" dirty="0"/>
          </a:p>
          <a:p>
            <a:endParaRPr lang="en-CA" altLang="en-US" dirty="0"/>
          </a:p>
          <a:p>
            <a:endParaRPr lang="en-CA" altLang="en-US" dirty="0"/>
          </a:p>
          <a:p>
            <a:endParaRPr lang="en-CA" altLang="en-US" dirty="0"/>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4A38976-E0BF-9F95-AF7A-73F38229B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DF1BB2E-F2A3-E058-804B-5659BA25C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dirty="0"/>
          </a:p>
          <a:p>
            <a:pPr defTabSz="931863"/>
            <a:r>
              <a:rPr lang="en-US" altLang="en-US" dirty="0"/>
              <a:t>UK:</a:t>
            </a:r>
          </a:p>
          <a:p>
            <a:pPr defTabSz="931863"/>
            <a:endParaRPr lang="en-US" altLang="en-US" dirty="0"/>
          </a:p>
          <a:p>
            <a:pPr defTabSz="931863"/>
            <a:r>
              <a:rPr lang="en-US" altLang="en-US" dirty="0"/>
              <a:t>Last update we discussed the UK Risk assessment that looked at the incursion of both BTV-3 and  BTV-8 into the country. The UK has reported cases of BTV-3 in 2023, but seemed to have gotten it under control through the winter. </a:t>
            </a:r>
          </a:p>
          <a:p>
            <a:pPr defTabSz="931863"/>
            <a:endParaRPr lang="en-US" altLang="en-US" dirty="0"/>
          </a:p>
          <a:p>
            <a:pPr defTabSz="931863"/>
            <a:r>
              <a:rPr lang="en-US" altLang="en-US" dirty="0"/>
              <a:t>One of their conclusions was - a very high probability of a new introduction of BTV-3 into livestock into great Britain through infected midges being blown over from northern Europe – however with a high uncertainty.</a:t>
            </a:r>
          </a:p>
          <a:p>
            <a:pPr defTabSz="931863"/>
            <a:endParaRPr lang="en-US" altLang="en-US" dirty="0"/>
          </a:p>
          <a:p>
            <a:pPr marL="0" marR="0" lvl="0" indent="0" algn="l" defTabSz="931863" rtl="0" eaLnBrk="0" fontAlgn="base" latinLnBrk="0" hangingPunct="0">
              <a:lnSpc>
                <a:spcPct val="100000"/>
              </a:lnSpc>
              <a:spcBef>
                <a:spcPct val="30000"/>
              </a:spcBef>
              <a:spcAft>
                <a:spcPct val="0"/>
              </a:spcAft>
              <a:buClrTx/>
              <a:buSzTx/>
              <a:buFontTx/>
              <a:buNone/>
              <a:tabLst/>
              <a:defRPr/>
            </a:pPr>
            <a:r>
              <a:rPr lang="en-US" altLang="en-US" dirty="0"/>
              <a:t>The UK has now reported a reoccurrence of the virus, </a:t>
            </a:r>
            <a:r>
              <a:rPr lang="en-CA" sz="1200" b="0" kern="0" dirty="0">
                <a:solidFill>
                  <a:srgbClr val="365F91"/>
                </a:solidFill>
                <a:effectLst/>
                <a:latin typeface="Calibri" panose="020F0502020204030204" pitchFamily="34" charset="0"/>
                <a:cs typeface="Times New Roman" panose="02020603050405020304" pitchFamily="18" charset="0"/>
              </a:rPr>
              <a:t>as of September 8, 2024 there are a total of 34 affected premises, and three vaccines have been given </a:t>
            </a:r>
            <a:r>
              <a:rPr lang="en-CA" sz="1200" b="0" u="sng" kern="0" dirty="0">
                <a:solidFill>
                  <a:srgbClr val="365F91"/>
                </a:solidFill>
                <a:effectLst/>
                <a:latin typeface="Calibri" panose="020F0502020204030204" pitchFamily="34" charset="0"/>
                <a:cs typeface="Times New Roman" panose="02020603050405020304" pitchFamily="18" charset="0"/>
                <a:hlinkClick r:id="rId3"/>
              </a:rPr>
              <a:t>special permission for use </a:t>
            </a:r>
            <a:r>
              <a:rPr lang="en-CA" sz="1200" b="0" kern="0" dirty="0">
                <a:solidFill>
                  <a:srgbClr val="365F91"/>
                </a:solidFill>
                <a:effectLst/>
                <a:latin typeface="Calibri" panose="020F0502020204030204" pitchFamily="34" charset="0"/>
                <a:cs typeface="Times New Roman" panose="02020603050405020304" pitchFamily="18" charset="0"/>
              </a:rPr>
              <a:t>under licence in the UK</a:t>
            </a:r>
            <a:endParaRPr lang="en-CA" sz="1200" b="0" kern="0" dirty="0">
              <a:solidFill>
                <a:srgbClr val="365F91"/>
              </a:solidFill>
              <a:effectLst/>
              <a:latin typeface="Cambria" panose="02040503050406030204" pitchFamily="18" charset="0"/>
            </a:endParaRPr>
          </a:p>
          <a:p>
            <a:pPr defTabSz="931863"/>
            <a:endParaRPr lang="en-US" altLang="en-US" dirty="0"/>
          </a:p>
          <a:p>
            <a:pPr defTabSz="931863"/>
            <a:r>
              <a:rPr lang="en-US" altLang="en-US" dirty="0"/>
              <a:t>The map on the  right links to the UK dashboard for BTV cases along with the  established zones.</a:t>
            </a:r>
          </a:p>
          <a:p>
            <a:pPr defTabSz="931863"/>
            <a:endParaRPr lang="en-US" altLang="en-US" dirty="0"/>
          </a:p>
          <a:p>
            <a:pPr defTabSz="931863"/>
            <a:r>
              <a:rPr lang="en-US" altLang="en-US" dirty="0"/>
              <a:t>France:</a:t>
            </a:r>
          </a:p>
          <a:p>
            <a:pPr defTabSz="931863"/>
            <a:endParaRPr lang="en-US" altLang="en-US" dirty="0"/>
          </a:p>
          <a:p>
            <a:pPr marL="0" marR="288290" lvl="0" indent="0">
              <a:spcBef>
                <a:spcPts val="1200"/>
              </a:spcBef>
              <a:spcAft>
                <a:spcPts val="0"/>
              </a:spcAft>
              <a:buFont typeface="Symbol" panose="05050102010706020507" pitchFamily="18" charset="2"/>
              <a:buNone/>
            </a:pPr>
            <a:r>
              <a:rPr lang="en-CA" sz="1200" b="0" kern="0" dirty="0">
                <a:solidFill>
                  <a:srgbClr val="365F91"/>
                </a:solidFill>
                <a:effectLst/>
                <a:latin typeface="Calibri" panose="020F0502020204030204" pitchFamily="34" charset="0"/>
                <a:cs typeface="Times New Roman" panose="02020603050405020304" pitchFamily="18" charset="0"/>
              </a:rPr>
              <a:t>Since the initial reports of BTV-3 in </a:t>
            </a:r>
            <a:r>
              <a:rPr lang="en-CA" sz="1200" b="0" u="sng" kern="0" dirty="0">
                <a:solidFill>
                  <a:srgbClr val="365F91"/>
                </a:solidFill>
                <a:effectLst/>
                <a:latin typeface="Calibri" panose="020F0502020204030204" pitchFamily="34" charset="0"/>
                <a:cs typeface="Times New Roman" panose="02020603050405020304" pitchFamily="18" charset="0"/>
                <a:hlinkClick r:id="rId4"/>
              </a:rPr>
              <a:t>France</a:t>
            </a:r>
            <a:r>
              <a:rPr lang="en-CA" sz="1200" b="0" kern="0" dirty="0">
                <a:solidFill>
                  <a:srgbClr val="365F91"/>
                </a:solidFill>
                <a:effectLst/>
                <a:latin typeface="Calibri" panose="020F0502020204030204" pitchFamily="34" charset="0"/>
                <a:cs typeface="Times New Roman" panose="02020603050405020304" pitchFamily="18" charset="0"/>
              </a:rPr>
              <a:t> in late July 2023, the country has reported a total of 185 outbreaks of BTV-3 in both sheep and cattle, with  122 of the outbreaks occurring over the last week; the outbreaks are still localized to north eastern France, along France’s borders with Belgium and Luxembourg</a:t>
            </a:r>
            <a:endParaRPr lang="en-CA" sz="1200" b="0" kern="0" dirty="0">
              <a:solidFill>
                <a:srgbClr val="365F91"/>
              </a:solidFill>
              <a:effectLst/>
              <a:latin typeface="Cambria" panose="02040503050406030204" pitchFamily="18" charset="0"/>
            </a:endParaRPr>
          </a:p>
          <a:p>
            <a:pPr marL="0" marR="288290" lvl="0" indent="0">
              <a:spcBef>
                <a:spcPts val="1200"/>
              </a:spcBef>
              <a:spcAft>
                <a:spcPts val="0"/>
              </a:spcAft>
              <a:buFont typeface="Symbol" panose="05050102010706020507" pitchFamily="18" charset="2"/>
              <a:buNone/>
            </a:pPr>
            <a:endParaRPr lang="en-CA" sz="1200" b="0" u="sng" kern="0" dirty="0">
              <a:solidFill>
                <a:srgbClr val="365F91"/>
              </a:solidFill>
              <a:effectLst/>
              <a:latin typeface="Calibri" panose="020F0502020204030204" pitchFamily="34" charset="0"/>
              <a:cs typeface="Times New Roman" panose="02020603050405020304" pitchFamily="18" charset="0"/>
              <a:hlinkClick r:id="rId5"/>
            </a:endParaRPr>
          </a:p>
          <a:p>
            <a:pPr marL="0" marR="288290" lvl="0" indent="0">
              <a:spcBef>
                <a:spcPts val="1200"/>
              </a:spcBef>
              <a:spcAft>
                <a:spcPts val="0"/>
              </a:spcAft>
              <a:buFont typeface="Symbol" panose="05050102010706020507" pitchFamily="18" charset="2"/>
              <a:buNone/>
            </a:pPr>
            <a:r>
              <a:rPr lang="en-CA" sz="1200" b="0" u="sng" kern="0" dirty="0">
                <a:solidFill>
                  <a:srgbClr val="365F91"/>
                </a:solidFill>
                <a:effectLst/>
                <a:latin typeface="Calibri" panose="020F0502020204030204" pitchFamily="34" charset="0"/>
                <a:cs typeface="Times New Roman" panose="02020603050405020304" pitchFamily="18" charset="0"/>
                <a:hlinkClick r:id="rId5"/>
              </a:rPr>
              <a:t>France</a:t>
            </a:r>
            <a:r>
              <a:rPr lang="en-CA" sz="1200" b="0" kern="0" dirty="0">
                <a:solidFill>
                  <a:srgbClr val="365F91"/>
                </a:solidFill>
                <a:effectLst/>
                <a:latin typeface="Calibri" panose="020F0502020204030204" pitchFamily="34" charset="0"/>
                <a:cs typeface="Times New Roman" panose="02020603050405020304" pitchFamily="18" charset="0"/>
              </a:rPr>
              <a:t> is distributing 6.4 million doses of BTV-3 vaccine to the most impacted regions </a:t>
            </a:r>
          </a:p>
          <a:p>
            <a:pPr defTabSz="931863"/>
            <a:endParaRPr lang="en-CA" altLang="en-US" dirty="0"/>
          </a:p>
          <a:p>
            <a:pPr defTabSz="931863"/>
            <a:endParaRPr lang="en-CA" altLang="en-US" dirty="0"/>
          </a:p>
          <a:p>
            <a:pPr defTabSz="931863"/>
            <a:endParaRPr lang="en-CA" altLang="en-US" dirty="0"/>
          </a:p>
        </p:txBody>
      </p:sp>
      <p:sp>
        <p:nvSpPr>
          <p:cNvPr id="4" name="Slide Number Placeholder 3">
            <a:extLst>
              <a:ext uri="{FF2B5EF4-FFF2-40B4-BE49-F238E27FC236}">
                <a16:creationId xmlns:a16="http://schemas.microsoft.com/office/drawing/2014/main" id="{0D48531A-9724-8A73-42EB-67279CF6644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0E7FEE-EE5F-415F-99D4-6DC8B964A8A5}"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olidFill>
                  <a:srgbClr val="000000"/>
                </a:solidFill>
                <a:effectLst/>
                <a:latin typeface="CicleGordita"/>
                <a:ea typeface="CicleGordita"/>
                <a:cs typeface="CicleGordita"/>
              </a:rPr>
              <a:t>Shortly after the initial France reports, Luxembourg reported its first outbreak of BTV-3. Since the initial detection on August 2, 2024, a total of 339 animals (236 cattle, 99 sheep, and 4 goats) have tested positive for BTV-3 across 180 farms. A vaccination campaign was initiated on August 9, 2024, with 50,000 doses distributed to veterinarians and another 190,000 additional doses ordered.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Denmark first cases of BTV-3 were reported in a sheep flock in </a:t>
            </a:r>
            <a:r>
              <a:rPr lang="en-CA" dirty="0" err="1"/>
              <a:t>Tonder</a:t>
            </a:r>
            <a:r>
              <a:rPr lang="en-CA" dirty="0"/>
              <a:t>, which also held cattle (not clinical). BTV-3 was confirmed on 9th August 2024.  Current total of outbreaks reported in Denmark is 17, however media reports also suggest it is widespread across the country. </a:t>
            </a:r>
            <a:endParaRPr lang="en-CA" alt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Switzerland has also recently reported their first case of BTV-8 in one cattle in Vaud.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288290" lvl="0" indent="0">
              <a:spcBef>
                <a:spcPts val="1200"/>
              </a:spcBef>
              <a:spcAft>
                <a:spcPts val="0"/>
              </a:spcAft>
              <a:buFont typeface="Symbol" panose="05050102010706020507" pitchFamily="18" charset="2"/>
              <a:buNone/>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0" kern="0" dirty="0">
                <a:solidFill>
                  <a:srgbClr val="365F91"/>
                </a:solidFill>
                <a:effectLst/>
                <a:latin typeface="Calibri" panose="020F0502020204030204" pitchFamily="34" charset="0"/>
                <a:cs typeface="Times New Roman" panose="02020603050405020304" pitchFamily="18" charset="0"/>
              </a:rPr>
              <a:t>Norway initial reports of 2 sheep in Kristiansand (southern Norway), serotype has been confirmed at BTV-3  - could it have blown in from Denmark?</a:t>
            </a:r>
          </a:p>
          <a:p>
            <a:pPr marL="0" marR="288290" lvl="0" indent="0">
              <a:spcBef>
                <a:spcPts val="1200"/>
              </a:spcBef>
              <a:spcAft>
                <a:spcPts val="0"/>
              </a:spcAft>
              <a:buFont typeface="Symbol" panose="05050102010706020507" pitchFamily="18" charset="2"/>
              <a:buNone/>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0" kern="0" dirty="0" err="1">
                <a:solidFill>
                  <a:srgbClr val="365F91"/>
                </a:solidFill>
                <a:effectLst/>
                <a:latin typeface="Calibri" panose="020F0502020204030204" pitchFamily="34" charset="0"/>
                <a:cs typeface="Times New Roman" panose="02020603050405020304" pitchFamily="18" charset="0"/>
              </a:rPr>
              <a:t>Cezch</a:t>
            </a:r>
            <a:r>
              <a:rPr lang="en-CA" sz="1800" b="0" kern="0" dirty="0">
                <a:solidFill>
                  <a:srgbClr val="365F91"/>
                </a:solidFill>
                <a:effectLst/>
                <a:latin typeface="Calibri" panose="020F0502020204030204" pitchFamily="34" charset="0"/>
                <a:cs typeface="Times New Roman" panose="02020603050405020304" pitchFamily="18" charset="0"/>
              </a:rPr>
              <a:t> Republic initial reports also confirmed at BTV-3. One case in a Ram, and four cases in sheep, close to the German border</a:t>
            </a:r>
            <a:endParaRPr lang="en-CA" sz="1800" b="0" kern="0" dirty="0">
              <a:solidFill>
                <a:srgbClr val="365F91"/>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a:p>
          <a:p>
            <a:endParaRPr lang="en-CA" altLang="en-US" dirty="0"/>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pPr/>
              <a:t>5</a:t>
            </a:fld>
            <a:endParaRPr lang="en-US" altLang="en-US"/>
          </a:p>
        </p:txBody>
      </p:sp>
    </p:spTree>
    <p:extLst>
      <p:ext uri="{BB962C8B-B14F-4D97-AF65-F5344CB8AC3E}">
        <p14:creationId xmlns:p14="http://schemas.microsoft.com/office/powerpoint/2010/main" val="291421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t>Austria has also reported its first case of BTV-3, one case was reported on September 13, with a  start date of Sept 10, in cattle in </a:t>
            </a:r>
            <a:r>
              <a:rPr lang="en-CA" altLang="en-US" dirty="0" err="1"/>
              <a:t>Bergenz</a:t>
            </a:r>
            <a:r>
              <a:rPr lang="en-CA" altLang="en-US" dirty="0"/>
              <a:t>, close to the borders of Switzerland and Germany.</a:t>
            </a:r>
          </a:p>
          <a:p>
            <a:endParaRPr lang="en-CA" altLang="en-US" dirty="0"/>
          </a:p>
          <a:p>
            <a:endParaRPr lang="en-CA" altLang="en-US" dirty="0"/>
          </a:p>
          <a:p>
            <a:r>
              <a:rPr lang="en-CA" altLang="en-US" dirty="0"/>
              <a:t>Sweden reported cases of BTV-3 on September 13. A reoccurrence of the virus, which was previously reported in February 2009. Two cases were reported in the south of Sweden, one in dairy cattle and the other in beef cattle. Could it have again blown over from Denmark?</a:t>
            </a:r>
          </a:p>
          <a:p>
            <a:endParaRPr lang="en-CA" altLang="en-US" dirty="0"/>
          </a:p>
          <a:p>
            <a:r>
              <a:rPr lang="en-CA" altLang="en-US" dirty="0"/>
              <a:t>There has been a lot of BTV-3 activity in Europe lately, with 7 countries now reporting first instances of the virus, and Sweden and the UK reporting reoccurrences. Hopefully with some of the vaccination efforts as well as the upcoming fall and cold weather it will decrease. </a:t>
            </a:r>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pPr/>
              <a:t>6</a:t>
            </a:fld>
            <a:endParaRPr lang="en-US" altLang="en-US"/>
          </a:p>
        </p:txBody>
      </p:sp>
    </p:spTree>
    <p:extLst>
      <p:ext uri="{BB962C8B-B14F-4D97-AF65-F5344CB8AC3E}">
        <p14:creationId xmlns:p14="http://schemas.microsoft.com/office/powerpoint/2010/main" val="131486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moving unto </a:t>
            </a:r>
            <a:r>
              <a:rPr lang="en-CA" dirty="0" err="1"/>
              <a:t>Peste</a:t>
            </a:r>
            <a:r>
              <a:rPr lang="en-CA" dirty="0"/>
              <a:t> des petits ruminants – a viral disease that affects sheep and goats. Pigs and cattle can be infected but do not show clinical signs and cannot transmit the virus.</a:t>
            </a:r>
          </a:p>
          <a:p>
            <a:endParaRPr lang="en-CA" dirty="0"/>
          </a:p>
          <a:p>
            <a:r>
              <a:rPr lang="en-CA" b="0" i="0" dirty="0">
                <a:solidFill>
                  <a:srgbClr val="474747"/>
                </a:solidFill>
                <a:effectLst/>
                <a:latin typeface="Arial" panose="020B0604020202020204" pitchFamily="34" charset="0"/>
              </a:rPr>
              <a:t>PPR is currently present in North, Central, West and East Africa, the Middle East, South Asia and Southern Europe. In Europe outbreaks were previously reported in </a:t>
            </a:r>
            <a:r>
              <a:rPr lang="en-CA" b="0" i="0" dirty="0" err="1">
                <a:solidFill>
                  <a:srgbClr val="474747"/>
                </a:solidFill>
                <a:effectLst/>
                <a:latin typeface="Arial" panose="020B0604020202020204" pitchFamily="34" charset="0"/>
              </a:rPr>
              <a:t>Turkiye</a:t>
            </a:r>
            <a:r>
              <a:rPr lang="en-CA" b="0" i="0" dirty="0">
                <a:solidFill>
                  <a:srgbClr val="474747"/>
                </a:solidFill>
                <a:effectLst/>
                <a:latin typeface="Arial" panose="020B0604020202020204" pitchFamily="34" charset="0"/>
              </a:rPr>
              <a:t> (in late 2023, reported as resolved in Feb 2024) and in Bulgaria (last WOAH report cases in 2018). But now it has spread to Greece and Romania.</a:t>
            </a:r>
            <a:endParaRPr lang="en-CA" dirty="0"/>
          </a:p>
          <a:p>
            <a:endParaRPr lang="en-CA" dirty="0"/>
          </a:p>
          <a:p>
            <a:endParaRPr lang="en-CA" dirty="0"/>
          </a:p>
          <a:p>
            <a:r>
              <a:rPr lang="en-CA" dirty="0"/>
              <a:t>Greece:</a:t>
            </a:r>
          </a:p>
          <a:p>
            <a:pPr marL="171450" indent="-171450">
              <a:buFontTx/>
              <a:buChar char="-"/>
            </a:pPr>
            <a:r>
              <a:rPr lang="en-CA" dirty="0" err="1"/>
              <a:t>Peste</a:t>
            </a:r>
            <a:r>
              <a:rPr lang="en-CA" dirty="0"/>
              <a:t> des Petits Ruminants (PPR) was detected for the first time in Greece  on July 8, 2024 in </a:t>
            </a:r>
            <a:r>
              <a:rPr lang="en-CA" dirty="0" err="1"/>
              <a:t>Kastraki</a:t>
            </a:r>
            <a:r>
              <a:rPr lang="en-CA" dirty="0"/>
              <a:t> in the region of Thessaly and Central Greece</a:t>
            </a:r>
          </a:p>
          <a:p>
            <a:pPr marL="171450" indent="-171450">
              <a:buFontTx/>
              <a:buChar char="-"/>
            </a:pPr>
            <a:r>
              <a:rPr lang="en-CA" dirty="0"/>
              <a:t>As of September 12, 2024 that have been 69 outbreaks reported across the entire country (in the image below you can see there are outbreak in the north, central and south regions of the country, along with the island of Crete)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0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It appears to have spread widely via the m</a:t>
            </a:r>
            <a:r>
              <a:rPr lang="en-CA" sz="1200" b="0" i="0" dirty="0" err="1">
                <a:solidFill>
                  <a:srgbClr val="444444"/>
                </a:solidFill>
                <a:effectLst/>
                <a:latin typeface="Verdana" panose="020B0604030504040204" pitchFamily="34" charset="0"/>
              </a:rPr>
              <a:t>ovement</a:t>
            </a:r>
            <a:r>
              <a:rPr lang="en-CA" sz="1200" b="0" i="0" dirty="0">
                <a:solidFill>
                  <a:srgbClr val="444444"/>
                </a:solidFill>
                <a:effectLst/>
                <a:latin typeface="Verdana" panose="020B0604030504040204" pitchFamily="34" charset="0"/>
              </a:rPr>
              <a:t> of breeding stock from the originally infected farm. And </a:t>
            </a:r>
            <a:endParaRPr lang="en-CA" dirty="0"/>
          </a:p>
          <a:p>
            <a:pPr marL="171450" indent="-171450">
              <a:buFontTx/>
              <a:buChar char="-"/>
            </a:pPr>
            <a:r>
              <a:rPr lang="en-CA" b="0" i="0" dirty="0">
                <a:solidFill>
                  <a:srgbClr val="444444"/>
                </a:solidFill>
                <a:effectLst/>
                <a:latin typeface="Verdana" panose="020B0604030504040204" pitchFamily="34" charset="0"/>
              </a:rPr>
              <a:t>According to  WOAH, there are 29, 463 animals exposed in these outbreaks with 4,265 cases and 486 deaths reported</a:t>
            </a:r>
          </a:p>
          <a:p>
            <a:pPr marL="0" indent="0">
              <a:buFontTx/>
              <a:buNone/>
            </a:pPr>
            <a:endParaRPr lang="en-CA" b="0" i="0" dirty="0">
              <a:solidFill>
                <a:srgbClr val="444444"/>
              </a:solidFill>
              <a:effectLst/>
              <a:latin typeface="Verdana" panose="020B0604030504040204" pitchFamily="34" charset="0"/>
            </a:endParaRPr>
          </a:p>
          <a:p>
            <a:pPr marL="171450" indent="-171450">
              <a:buFontTx/>
              <a:buChar char="-"/>
            </a:pPr>
            <a:endParaRPr lang="en-CA" b="0" i="0" dirty="0">
              <a:solidFill>
                <a:srgbClr val="444444"/>
              </a:solidFill>
              <a:effectLst/>
              <a:latin typeface="Verdana" panose="020B0604030504040204" pitchFamily="34" charset="0"/>
            </a:endParaRPr>
          </a:p>
          <a:p>
            <a:pPr marL="0" indent="0">
              <a:buFontTx/>
              <a:buNone/>
            </a:pPr>
            <a:r>
              <a:rPr lang="en-CA" b="0" i="0" dirty="0">
                <a:solidFill>
                  <a:srgbClr val="444444"/>
                </a:solidFill>
                <a:effectLst/>
                <a:latin typeface="Verdana" panose="020B0604030504040204" pitchFamily="34" charset="0"/>
              </a:rPr>
              <a:t>Romania:</a:t>
            </a:r>
          </a:p>
          <a:p>
            <a:pPr marL="171450" indent="-171450">
              <a:buFontTx/>
              <a:buChar char="-"/>
            </a:pPr>
            <a:r>
              <a:rPr lang="en-CA" b="0" i="0" dirty="0">
                <a:solidFill>
                  <a:srgbClr val="444444"/>
                </a:solidFill>
                <a:effectLst/>
                <a:latin typeface="Verdana" panose="020B0604030504040204" pitchFamily="34" charset="0"/>
              </a:rPr>
              <a:t>A week after the initial Greece detection, t</a:t>
            </a:r>
            <a:r>
              <a:rPr lang="en-CA" dirty="0"/>
              <a:t>he first outbreak of PPR was detected in Romania on 15 July 2024 in a sheep fattening farm in </a:t>
            </a:r>
            <a:r>
              <a:rPr lang="en-CA" dirty="0" err="1"/>
              <a:t>Tulcea</a:t>
            </a:r>
            <a:r>
              <a:rPr lang="en-CA" dirty="0"/>
              <a:t> near the Black Sea coast</a:t>
            </a:r>
          </a:p>
          <a:p>
            <a:pPr marL="171450" indent="-171450">
              <a:buFontTx/>
              <a:buChar char="-"/>
            </a:pPr>
            <a:r>
              <a:rPr lang="en-CA" b="0" i="0" dirty="0">
                <a:solidFill>
                  <a:srgbClr val="444444"/>
                </a:solidFill>
                <a:effectLst/>
                <a:latin typeface="Verdana" panose="020B0604030504040204" pitchFamily="34" charset="0"/>
              </a:rPr>
              <a:t>As of September 12, 2024 – there have been 67 outbreak reported in the country, with the majority reported in the east of the country, and 7 in the west close to its border with Serbia</a:t>
            </a:r>
          </a:p>
          <a:p>
            <a:pPr marL="171450" indent="-171450">
              <a:buFontTx/>
              <a:buChar char="-"/>
            </a:pPr>
            <a:r>
              <a:rPr lang="en-CA" b="0" i="0" dirty="0">
                <a:solidFill>
                  <a:srgbClr val="444444"/>
                </a:solidFill>
                <a:effectLst/>
                <a:latin typeface="Verdana" panose="020B0604030504040204" pitchFamily="34" charset="0"/>
              </a:rPr>
              <a:t>According to WOAH, there have been 236,023 animals exposed with 5,656 cases and 4,944 deaths, along with 230 that were killed and disposed of</a:t>
            </a:r>
          </a:p>
          <a:p>
            <a:pPr marL="0" indent="0">
              <a:buFontTx/>
              <a:buNone/>
            </a:pPr>
            <a:endParaRPr lang="en-CA" b="0" i="0" dirty="0">
              <a:solidFill>
                <a:srgbClr val="444444"/>
              </a:solidFill>
              <a:effectLst/>
              <a:latin typeface="Verdana" panose="020B0604030504040204" pitchFamily="34" charset="0"/>
            </a:endParaRPr>
          </a:p>
          <a:p>
            <a:pPr marL="0" indent="0">
              <a:buFontTx/>
              <a:buNone/>
            </a:pPr>
            <a:r>
              <a:rPr lang="en-CA" b="0" i="0" dirty="0">
                <a:solidFill>
                  <a:srgbClr val="444444"/>
                </a:solidFill>
                <a:effectLst/>
                <a:latin typeface="Verdana" panose="020B0604030504040204" pitchFamily="34" charset="0"/>
              </a:rPr>
              <a:t>  </a:t>
            </a:r>
          </a:p>
          <a:p>
            <a:pPr marL="0" indent="0">
              <a:buFontTx/>
              <a:buNone/>
            </a:pPr>
            <a:r>
              <a:rPr lang="en-CA" b="1" i="0" u="none" dirty="0">
                <a:solidFill>
                  <a:srgbClr val="444444"/>
                </a:solidFill>
                <a:effectLst/>
                <a:latin typeface="Verdana" panose="020B0604030504040204" pitchFamily="34" charset="0"/>
              </a:rPr>
              <a:t>There is no word yet on the source of the outbreaks in Greece and Romania</a:t>
            </a:r>
          </a:p>
          <a:p>
            <a:pPr marL="0" indent="0">
              <a:buFontTx/>
              <a:buNone/>
            </a:pPr>
            <a:endParaRPr lang="en-CA" b="1" i="0" dirty="0">
              <a:solidFill>
                <a:srgbClr val="444444"/>
              </a:solidFill>
              <a:effectLst/>
              <a:latin typeface="Verdana" panose="020B0604030504040204" pitchFamily="34" charset="0"/>
            </a:endParaRPr>
          </a:p>
          <a:p>
            <a:pPr marL="0" indent="0">
              <a:buFontTx/>
              <a:buNone/>
            </a:pPr>
            <a:r>
              <a:rPr lang="en-CA" b="0" i="0" dirty="0">
                <a:solidFill>
                  <a:srgbClr val="444444"/>
                </a:solidFill>
                <a:effectLst/>
                <a:latin typeface="Verdana" panose="020B0604030504040204" pitchFamily="34" charset="0"/>
              </a:rPr>
              <a:t>However, there </a:t>
            </a: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have been concerns that PPR in Romania came from Turkey  via the illegal movement of lambs to satisfy market needs. Molecular typing of the PPR isolates from Greece / Romania would give us more information.</a:t>
            </a:r>
          </a:p>
          <a:p>
            <a:pPr marL="0" indent="0">
              <a:buFontTx/>
              <a:buNone/>
            </a:pPr>
            <a:endPar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endParaRPr lang="en-US" sz="1800" b="0" i="0" dirty="0">
              <a:solidFill>
                <a:srgbClr val="000000"/>
              </a:solidFill>
              <a:effectLst/>
              <a:latin typeface="Candara" panose="020E0502030303020204" pitchFamily="34" charset="0"/>
              <a:cs typeface="Calibri" panose="020F0502020204030204" pitchFamily="34" charset="0"/>
            </a:endParaRPr>
          </a:p>
          <a:p>
            <a:pPr marL="171450" indent="-171450">
              <a:buFontTx/>
              <a:buChar char="-"/>
            </a:pPr>
            <a:endParaRPr lang="en-CA" b="0" i="0" dirty="0">
              <a:solidFill>
                <a:srgbClr val="444444"/>
              </a:solidFill>
              <a:effectLst/>
              <a:latin typeface="Verdana" panose="020B060403050404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39766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UK has released an outbreak assessment – linked in the slide, concluding “The risk of PPR introduction to Great Britain as a result of these outbreaks in Romania and Greece is now considered to have increased from negligible to very low.”</a:t>
            </a:r>
          </a:p>
          <a:p>
            <a:endParaRPr lang="en-CA" dirty="0"/>
          </a:p>
          <a:p>
            <a:r>
              <a:rPr lang="en-CA" dirty="0"/>
              <a:t>Question for the network: Is there a risk to Canada? Since we have a growing small ruminant population.</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23821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Sheep and goat pox was confirmed in Bulgaria on September 4, 2024. This is the first occurrence, which consisted of 3 cases in the Yambol region (as seen marked on the map).</a:t>
            </a:r>
          </a:p>
          <a:p>
            <a:endParaRPr lang="en-CA" dirty="0"/>
          </a:p>
          <a:p>
            <a:r>
              <a:rPr lang="en-CA" dirty="0"/>
              <a:t>It was also reported on three dates in August and September in Greece (in the region outlined in the map).</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1725301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9/12/2024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radiotulsa.org/local-regional/2024-08-07/invasive-tick-species-confirmed-in-oklahoma-for-the-first-tim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pubmed.ncbi.nlm.nih.gov/3897108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insa.gob.pa/noticia/minsa-publica-informe-epidemiologico-y-cantidad-de-casos-0" TargetMode="External"/><Relationship Id="rId3" Type="http://schemas.openxmlformats.org/officeDocument/2006/relationships/image" Target="../media/image10.png"/><Relationship Id="rId7" Type="http://schemas.openxmlformats.org/officeDocument/2006/relationships/hyperlink" Target="https://ticotimes.net/2024/08/12/increased-rainfall-may-lead-to-surge-in-screwworm-infections-in-costa-rica" TargetMode="External"/><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hyperlink" Target="https://www.ars.usda.gov/oc/images/photos/k7576-1/"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republica18.com/ahora/42721-contagios-humanos-gusano-barrenad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ahis.woah.org/#/in-review/5738?fromPage=event-dashboard-ur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ubmed.ncbi.nlm.nih.gov/39189735/" TargetMode="External"/><Relationship Id="rId5" Type="http://schemas.openxmlformats.org/officeDocument/2006/relationships/hyperlink" Target="https://pubmed.ncbi.nlm.nih.gov/39010957/" TargetMode="External"/><Relationship Id="rId4" Type="http://schemas.openxmlformats.org/officeDocument/2006/relationships/hyperlink" Target="https://wahis.woah.org/#/in-review/582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ature.com/articles/s41467-024-50536-1" TargetMode="External"/><Relationship Id="rId3" Type="http://schemas.openxmlformats.org/officeDocument/2006/relationships/hyperlink" Target="https://www.cdc.gov/mmwr/volumes/73/wr/mm7322a2.htm?s_cid=mm7322a2_w" TargetMode="External"/><Relationship Id="rId7" Type="http://schemas.openxmlformats.org/officeDocument/2006/relationships/hyperlink" Target="https://wwwnc.cdc.gov/eid/article/30/8/24-0007_article?ACSTrackingID=USCDC_331-DM132606&amp;ACSTrackingLabel=Emerging%20Infectious%20Diseases%20Journal%20-%20Volume%2030%2C%20Issue%208%20-%20August%202024%20Issue%20Now%20Online&amp;deliveryName=USCDC_331-DM132606"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sciencedirect.com/science/article/pii/S2405844024099377?via%3Dihub" TargetMode="External"/><Relationship Id="rId5" Type="http://schemas.openxmlformats.org/officeDocument/2006/relationships/hyperlink" Target="https://pubmed.ncbi.nlm.nih.gov/38909489/" TargetMode="External"/><Relationship Id="rId10" Type="http://schemas.openxmlformats.org/officeDocument/2006/relationships/hyperlink" Target="https://www.sciencedirect.com/science/article/pii/S0167587724001752" TargetMode="External"/><Relationship Id="rId4" Type="http://schemas.openxmlformats.org/officeDocument/2006/relationships/hyperlink" Target="https://pubmed.ncbi.nlm.nih.gov/38902842/" TargetMode="External"/><Relationship Id="rId9" Type="http://schemas.openxmlformats.org/officeDocument/2006/relationships/hyperlink" Target="https://pubmed.ncbi.nlm.nih.gov/3906515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direct.com/science/article/pii/S0167587724001752" TargetMode="External"/><Relationship Id="rId5" Type="http://schemas.openxmlformats.org/officeDocument/2006/relationships/hyperlink" Target="https://www.dutchnews.nl/2024/05/second-vaccine-against-bluetongue-welcomed-by-sheep-farmers/" TargetMode="External"/><Relationship Id="rId4" Type="http://schemas.openxmlformats.org/officeDocument/2006/relationships/hyperlink" Target="https://www.farminguk.com/news/questions-for-uk-as-new-bluetongue-vaccine-approved-in-holland_64601.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ahis.woah.org/#/in-review/5265" TargetMode="External"/><Relationship Id="rId7" Type="http://schemas.openxmlformats.org/officeDocument/2006/relationships/hyperlink" Target="https://www.fli.de/en/news/short-messages/short-message/first-outbreak-of-bluetongue-serotype-3-in-germany-confirme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5274" TargetMode="External"/><Relationship Id="rId5" Type="http://schemas.openxmlformats.org/officeDocument/2006/relationships/hyperlink" Target="https://www.europe1.fr/sante/fievre-catarrhale-plus-dun-millier-dexploitations-touchees-en-belgique-4264193" TargetMode="External"/><Relationship Id="rId4" Type="http://schemas.openxmlformats.org/officeDocument/2006/relationships/hyperlink" Target="https://moriskin.sciensano.be/shiny/bluetongue/" TargetMode="External"/><Relationship Id="rId9" Type="http://schemas.openxmlformats.org/officeDocument/2006/relationships/hyperlink" Target="https://www.zdf.de/nachrichten/wissen/blauzungenkrankheit-schaf-rind-virus-mensch-100.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efra.maps.arcgis.com/apps/webappviewer/index.html?id=514ec88edec74575958d860f0196d2ea" TargetMode="External"/><Relationship Id="rId5" Type="http://schemas.openxmlformats.org/officeDocument/2006/relationships/image" Target="../media/image5.png"/><Relationship Id="rId4" Type="http://schemas.openxmlformats.org/officeDocument/2006/relationships/hyperlink" Target="https://wahis.woah.org/#/in-review/579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oday.rtl.lu/news/luxembourg/a/2225028.html" TargetMode="External"/><Relationship Id="rId7" Type="http://schemas.openxmlformats.org/officeDocument/2006/relationships/hyperlink" Target="https://wahis.woah.org/#/in-review/586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ahis.woah.org/#/in-review/5856" TargetMode="External"/><Relationship Id="rId5" Type="http://schemas.openxmlformats.org/officeDocument/2006/relationships/hyperlink" Target="https://wahis.woah.org/#/in-review/5840" TargetMode="External"/><Relationship Id="rId4" Type="http://schemas.openxmlformats.org/officeDocument/2006/relationships/hyperlink" Target="https://wahis.woah.org/#/in-review/58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ahis.woah.org/#/in-review/586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ahis.woah.org/#/in-review/587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his.woah.org/#/in-review/575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ahis.woah.org/#/in-review/5776"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2003-024-06619-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assets.publishing.service.gov.uk/media/66ba2f94ce1fd0da7b59365a/PPR_in_Europe_August_2024__3_FINAL.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mpres-i.fao.org/eipws3g/2/obd?idOutbreak=385236&amp;rss=t"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ahis.woah.org/#/in-review/5848" TargetMode="External"/><Relationship Id="rId5" Type="http://schemas.openxmlformats.org/officeDocument/2006/relationships/hyperlink" Target="http://empres-i.fao.org/eipws3g/2/obd?idOutbreak=385861&amp;rss=t" TargetMode="External"/><Relationship Id="rId4" Type="http://schemas.openxmlformats.org/officeDocument/2006/relationships/hyperlink" Target="http://empres-i.fao.org/eipws3g/2/obd?idOutbreak=385617&amp;rs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Small Ruminant Network Update</a:t>
            </a:r>
          </a:p>
          <a:p>
            <a:pPr eaLnBrk="1" hangingPunct="1"/>
            <a:r>
              <a:rPr lang="en-CA" altLang="en-US" dirty="0"/>
              <a:t>18 September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F03A-FF92-A237-CBC1-C4C8BC10950E}"/>
              </a:ext>
            </a:extLst>
          </p:cNvPr>
          <p:cNvSpPr>
            <a:spLocks noGrp="1"/>
          </p:cNvSpPr>
          <p:nvPr>
            <p:ph type="title"/>
          </p:nvPr>
        </p:nvSpPr>
        <p:spPr>
          <a:xfrm>
            <a:off x="211138" y="144463"/>
            <a:ext cx="10515600" cy="1325562"/>
          </a:xfrm>
        </p:spPr>
        <p:txBody>
          <a:bodyPr/>
          <a:lstStyle/>
          <a:p>
            <a:pPr>
              <a:defRPr/>
            </a:pPr>
            <a:r>
              <a:rPr lang="en-US" sz="3200" dirty="0"/>
              <a:t>Longhorn Tick and Theileriosis in the USA</a:t>
            </a:r>
            <a:endParaRPr lang="en-CA" sz="3200" dirty="0"/>
          </a:p>
        </p:txBody>
      </p:sp>
      <p:sp>
        <p:nvSpPr>
          <p:cNvPr id="24579" name="Text Placeholder 2">
            <a:extLst>
              <a:ext uri="{FF2B5EF4-FFF2-40B4-BE49-F238E27FC236}">
                <a16:creationId xmlns:a16="http://schemas.microsoft.com/office/drawing/2014/main" id="{223AF907-D4D2-AC65-B93A-DCC78776EE24}"/>
              </a:ext>
            </a:extLst>
          </p:cNvPr>
          <p:cNvSpPr>
            <a:spLocks noGrp="1"/>
          </p:cNvSpPr>
          <p:nvPr>
            <p:ph type="body" sz="quarter" idx="13"/>
          </p:nvPr>
        </p:nvSpPr>
        <p:spPr>
          <a:xfrm>
            <a:off x="366713" y="1236663"/>
            <a:ext cx="6230937" cy="5514975"/>
          </a:xfrm>
        </p:spPr>
        <p:txBody>
          <a:bodyPr/>
          <a:lstStyle/>
          <a:p>
            <a:r>
              <a:rPr lang="en-US" altLang="en-US" sz="2400" dirty="0">
                <a:hlinkClick r:id="rId3"/>
              </a:rPr>
              <a:t>Oklahoma</a:t>
            </a:r>
            <a:r>
              <a:rPr lang="en-US" altLang="en-US" sz="2400" dirty="0"/>
              <a:t> – new state reporting finding the ALHT</a:t>
            </a:r>
          </a:p>
          <a:p>
            <a:pPr lvl="1"/>
            <a:r>
              <a:rPr lang="en-US" altLang="en-US" dirty="0"/>
              <a:t>Originally reported as Mayes County, but that’s where the office it, pasture is in Craig County</a:t>
            </a:r>
          </a:p>
          <a:p>
            <a:pPr lvl="1"/>
            <a:r>
              <a:rPr lang="en-US" altLang="en-US" dirty="0"/>
              <a:t>July 31, 2024 – 13 female ticks collected from 22 cows that were off loaded at a barn in Missouri, all ticks were engorged</a:t>
            </a:r>
          </a:p>
          <a:p>
            <a:r>
              <a:rPr lang="en-US" altLang="en-US" sz="2400" i="1" dirty="0"/>
              <a:t>R. </a:t>
            </a:r>
            <a:r>
              <a:rPr lang="en-US" altLang="en-US" sz="2400" i="1" dirty="0" err="1"/>
              <a:t>rickettsi</a:t>
            </a:r>
            <a:r>
              <a:rPr lang="en-US" altLang="en-US" sz="2400" i="1" dirty="0"/>
              <a:t> </a:t>
            </a:r>
            <a:r>
              <a:rPr lang="en-US" altLang="en-US" sz="2400" dirty="0"/>
              <a:t>has been found in a field collected tick in New Jersey (1</a:t>
            </a:r>
            <a:r>
              <a:rPr lang="en-US" altLang="en-US" sz="2400" baseline="30000" dirty="0"/>
              <a:t>st</a:t>
            </a:r>
            <a:r>
              <a:rPr lang="en-US" altLang="en-US" sz="2400" dirty="0"/>
              <a:t> finding of this pathogen)</a:t>
            </a:r>
            <a:endParaRPr lang="en-CA" altLang="en-US" sz="2400" dirty="0"/>
          </a:p>
          <a:p>
            <a:r>
              <a:rPr lang="en-CA" sz="2400" i="0" dirty="0">
                <a:effectLst/>
                <a:hlinkClick r:id="rId4"/>
              </a:rPr>
              <a:t>Haemaphysalis longicornis (Acari: Ixodidae) does not transmit Babesia bovis, a causative agent of cattle fever</a:t>
            </a:r>
            <a:endParaRPr lang="en-CA" sz="2400" i="0" dirty="0">
              <a:effectLst/>
            </a:endParaRPr>
          </a:p>
          <a:p>
            <a:endParaRPr lang="en-CA" altLang="en-US" sz="2400" dirty="0"/>
          </a:p>
        </p:txBody>
      </p:sp>
      <p:sp>
        <p:nvSpPr>
          <p:cNvPr id="24580" name="Rectangle 2">
            <a:extLst>
              <a:ext uri="{FF2B5EF4-FFF2-40B4-BE49-F238E27FC236}">
                <a16:creationId xmlns:a16="http://schemas.microsoft.com/office/drawing/2014/main" id="{1E581E6E-5E51-F34E-41A4-EA3A4D9CD54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2" name="TextBox 6">
            <a:extLst>
              <a:ext uri="{FF2B5EF4-FFF2-40B4-BE49-F238E27FC236}">
                <a16:creationId xmlns:a16="http://schemas.microsoft.com/office/drawing/2014/main" id="{2B3AE668-022A-4C80-6F1B-617F05C5C601}"/>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Situation Report</a:t>
            </a:r>
          </a:p>
        </p:txBody>
      </p:sp>
      <p:pic>
        <p:nvPicPr>
          <p:cNvPr id="4" name="Picture 3">
            <a:extLst>
              <a:ext uri="{FF2B5EF4-FFF2-40B4-BE49-F238E27FC236}">
                <a16:creationId xmlns:a16="http://schemas.microsoft.com/office/drawing/2014/main" id="{BF99286F-1365-96BE-BEEF-92BA2D4D9B83}"/>
              </a:ext>
            </a:extLst>
          </p:cNvPr>
          <p:cNvPicPr>
            <a:picLocks noChangeAspect="1"/>
          </p:cNvPicPr>
          <p:nvPr/>
        </p:nvPicPr>
        <p:blipFill>
          <a:blip r:embed="rId5"/>
          <a:stretch>
            <a:fillRect/>
          </a:stretch>
        </p:blipFill>
        <p:spPr>
          <a:xfrm>
            <a:off x="6881813" y="1317172"/>
            <a:ext cx="5148090" cy="4344849"/>
          </a:xfrm>
          <a:prstGeom prst="rect">
            <a:avLst/>
          </a:prstGeom>
          <a:ln w="19050">
            <a:solidFill>
              <a:schemeClr val="tx1"/>
            </a:solidFill>
          </a:ln>
        </p:spPr>
      </p:pic>
      <p:sp>
        <p:nvSpPr>
          <p:cNvPr id="5" name="Oval 4">
            <a:extLst>
              <a:ext uri="{FF2B5EF4-FFF2-40B4-BE49-F238E27FC236}">
                <a16:creationId xmlns:a16="http://schemas.microsoft.com/office/drawing/2014/main" id="{218F94ED-A70E-389A-5331-3A23F5B72F32}"/>
              </a:ext>
            </a:extLst>
          </p:cNvPr>
          <p:cNvSpPr/>
          <p:nvPr/>
        </p:nvSpPr>
        <p:spPr>
          <a:xfrm>
            <a:off x="7260772" y="3799114"/>
            <a:ext cx="293914" cy="25036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ECFA9-E8B2-D28D-ED5E-94AF93ED99B1}"/>
              </a:ext>
            </a:extLst>
          </p:cNvPr>
          <p:cNvPicPr>
            <a:picLocks noChangeAspect="1"/>
          </p:cNvPicPr>
          <p:nvPr/>
        </p:nvPicPr>
        <p:blipFill>
          <a:blip r:embed="rId3"/>
          <a:stretch>
            <a:fillRect/>
          </a:stretch>
        </p:blipFill>
        <p:spPr>
          <a:xfrm>
            <a:off x="7729156" y="1016048"/>
            <a:ext cx="4370769" cy="5213299"/>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New World Screwworm in South America</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188093" y="865187"/>
            <a:ext cx="7541063" cy="5735637"/>
          </a:xfrm>
        </p:spPr>
        <p:txBody>
          <a:bodyPr/>
          <a:lstStyle/>
          <a:p>
            <a:r>
              <a:rPr lang="en-US" altLang="en-US" sz="2400" dirty="0"/>
              <a:t>Parasitic fly larva - </a:t>
            </a:r>
            <a:r>
              <a:rPr lang="en-CA" altLang="en-US" sz="2400" i="1" dirty="0" err="1"/>
              <a:t>Cochliomyia</a:t>
            </a:r>
            <a:r>
              <a:rPr lang="en-CA" altLang="en-US" sz="2400" i="1" dirty="0"/>
              <a:t> </a:t>
            </a:r>
            <a:r>
              <a:rPr lang="en-CA" altLang="en-US" sz="2400" i="1" dirty="0" err="1"/>
              <a:t>hominivorax</a:t>
            </a:r>
            <a:r>
              <a:rPr lang="en-CA" altLang="en-US" sz="2400" i="1" dirty="0"/>
              <a:t> </a:t>
            </a:r>
            <a:r>
              <a:rPr lang="en-CA" altLang="en-US" sz="2400" dirty="0"/>
              <a:t>causing wound myiasis</a:t>
            </a:r>
            <a:endParaRPr lang="en-US" altLang="en-US" sz="2400" dirty="0"/>
          </a:p>
          <a:p>
            <a:r>
              <a:rPr lang="en-US" altLang="en-US" sz="2400" dirty="0"/>
              <a:t>February 2024 – </a:t>
            </a:r>
            <a:r>
              <a:rPr lang="en-US" altLang="en-US" sz="2400" u="sng" dirty="0">
                <a:hlinkClick r:id="rId4"/>
              </a:rPr>
              <a:t>Costa Rica</a:t>
            </a:r>
            <a:r>
              <a:rPr lang="en-US" altLang="en-US" sz="2400" dirty="0"/>
              <a:t> declared a sanitary emergency due to presence/spread of the screwworm</a:t>
            </a:r>
          </a:p>
          <a:p>
            <a:r>
              <a:rPr lang="en-US" altLang="en-US" sz="2400" dirty="0"/>
              <a:t>March 2024 – </a:t>
            </a:r>
            <a:r>
              <a:rPr lang="en-US" altLang="en-US" sz="2400" dirty="0">
                <a:hlinkClick r:id="rId5"/>
              </a:rPr>
              <a:t>Costa Rica </a:t>
            </a:r>
            <a:r>
              <a:rPr lang="en-US" altLang="en-US" sz="2400" dirty="0"/>
              <a:t>reported 1</a:t>
            </a:r>
            <a:r>
              <a:rPr lang="en-US" altLang="en-US" sz="2400" baseline="30000" dirty="0"/>
              <a:t>st</a:t>
            </a:r>
            <a:r>
              <a:rPr lang="en-US" altLang="en-US" sz="2400" dirty="0"/>
              <a:t> human case </a:t>
            </a:r>
          </a:p>
          <a:p>
            <a:r>
              <a:rPr lang="en-US" altLang="en-US" sz="2400" dirty="0"/>
              <a:t>As of August 31, 2024, according to </a:t>
            </a:r>
            <a:r>
              <a:rPr lang="en-US" altLang="en-US" sz="2400" dirty="0">
                <a:hlinkClick r:id="rId6"/>
              </a:rPr>
              <a:t>COPEG</a:t>
            </a:r>
            <a:r>
              <a:rPr lang="en-US" altLang="en-US" sz="2400" dirty="0"/>
              <a:t>: </a:t>
            </a:r>
          </a:p>
          <a:p>
            <a:pPr lvl="1"/>
            <a:r>
              <a:rPr lang="en-US" altLang="en-US" dirty="0"/>
              <a:t>Panama – 15,785 cases</a:t>
            </a:r>
          </a:p>
          <a:p>
            <a:pPr lvl="1"/>
            <a:r>
              <a:rPr lang="en-US" altLang="en-US" dirty="0"/>
              <a:t>Costa Rica – 5,926 cases </a:t>
            </a:r>
          </a:p>
          <a:p>
            <a:pPr lvl="1"/>
            <a:r>
              <a:rPr lang="en-US" altLang="en-US" dirty="0"/>
              <a:t>Nicaragua – 2,291 cases</a:t>
            </a:r>
          </a:p>
          <a:p>
            <a:r>
              <a:rPr lang="en-US" altLang="en-US" sz="2400" dirty="0"/>
              <a:t>July 29, 2024 – </a:t>
            </a:r>
            <a:r>
              <a:rPr lang="en-US" altLang="en-US" sz="2400" dirty="0">
                <a:hlinkClick r:id="rId7"/>
              </a:rPr>
              <a:t>Costa Rica </a:t>
            </a:r>
            <a:r>
              <a:rPr lang="en-US" altLang="en-US" sz="2400" dirty="0"/>
              <a:t>reported 22 human cases</a:t>
            </a:r>
          </a:p>
          <a:p>
            <a:r>
              <a:rPr lang="en-US" altLang="en-US" sz="2400" dirty="0"/>
              <a:t>July 29, 2024 – </a:t>
            </a:r>
            <a:r>
              <a:rPr lang="en-US" altLang="en-US" sz="2400" dirty="0">
                <a:hlinkClick r:id="rId8"/>
              </a:rPr>
              <a:t>Panama</a:t>
            </a:r>
            <a:r>
              <a:rPr lang="en-US" altLang="en-US" sz="2400" dirty="0"/>
              <a:t> reported 49 human cases</a:t>
            </a:r>
          </a:p>
          <a:p>
            <a:r>
              <a:rPr lang="en-US" altLang="en-US" sz="2400" dirty="0"/>
              <a:t>Sept 9, 2024 – </a:t>
            </a:r>
            <a:r>
              <a:rPr lang="en-US" altLang="en-US" sz="2400" dirty="0">
                <a:hlinkClick r:id="rId9"/>
              </a:rPr>
              <a:t>Nicaragua</a:t>
            </a:r>
            <a:r>
              <a:rPr lang="en-US" altLang="en-US" sz="2400" dirty="0"/>
              <a:t> reported at least 2 human cases</a:t>
            </a:r>
          </a:p>
          <a:p>
            <a:r>
              <a:rPr lang="en-US" altLang="en-US" sz="2400" dirty="0"/>
              <a:t>Increase in cases may be due to more </a:t>
            </a:r>
            <a:r>
              <a:rPr lang="en-US" altLang="en-US" sz="2400" dirty="0">
                <a:hlinkClick r:id="rId10"/>
              </a:rPr>
              <a:t>aggressive fly</a:t>
            </a:r>
            <a:r>
              <a:rPr lang="en-US" altLang="en-US" sz="2400" dirty="0"/>
              <a:t> as well as </a:t>
            </a:r>
            <a:r>
              <a:rPr lang="en-US" altLang="en-US" sz="2400" dirty="0">
                <a:hlinkClick r:id="rId7"/>
              </a:rPr>
              <a:t>increased rainfall</a:t>
            </a:r>
            <a:endParaRPr lang="en-US" altLang="en-US" dirty="0"/>
          </a:p>
          <a:p>
            <a:pPr lvl="1"/>
            <a:endParaRPr lang="en-US" altLang="en-US" sz="20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1"/>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61223" y="1298222"/>
            <a:ext cx="198180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11C0-10F4-B418-150B-E6B9436B18FC}"/>
              </a:ext>
            </a:extLst>
          </p:cNvPr>
          <p:cNvSpPr>
            <a:spLocks noGrp="1"/>
          </p:cNvSpPr>
          <p:nvPr>
            <p:ph type="title"/>
          </p:nvPr>
        </p:nvSpPr>
        <p:spPr>
          <a:xfrm>
            <a:off x="270641" y="147683"/>
            <a:ext cx="10515600" cy="1325563"/>
          </a:xfrm>
        </p:spPr>
        <p:txBody>
          <a:bodyPr/>
          <a:lstStyle/>
          <a:p>
            <a:r>
              <a:rPr lang="en-CA" dirty="0"/>
              <a:t>Q Fever</a:t>
            </a:r>
          </a:p>
        </p:txBody>
      </p:sp>
      <p:sp>
        <p:nvSpPr>
          <p:cNvPr id="3" name="Content Placeholder 2">
            <a:extLst>
              <a:ext uri="{FF2B5EF4-FFF2-40B4-BE49-F238E27FC236}">
                <a16:creationId xmlns:a16="http://schemas.microsoft.com/office/drawing/2014/main" id="{74C6D072-1A0B-7C6D-6019-6D325ED2773B}"/>
              </a:ext>
            </a:extLst>
          </p:cNvPr>
          <p:cNvSpPr>
            <a:spLocks noGrp="1"/>
          </p:cNvSpPr>
          <p:nvPr>
            <p:ph sz="half" idx="1"/>
          </p:nvPr>
        </p:nvSpPr>
        <p:spPr>
          <a:xfrm>
            <a:off x="464070" y="1253331"/>
            <a:ext cx="4675490" cy="4351338"/>
          </a:xfrm>
        </p:spPr>
        <p:txBody>
          <a:bodyPr/>
          <a:lstStyle/>
          <a:p>
            <a:r>
              <a:rPr lang="en-CA" sz="2400" dirty="0">
                <a:latin typeface="Arial" panose="020B0604020202020204" pitchFamily="34" charset="0"/>
                <a:cs typeface="Arial" panose="020B0604020202020204" pitchFamily="34" charset="0"/>
              </a:rPr>
              <a:t>Caused by </a:t>
            </a:r>
            <a:r>
              <a:rPr lang="en-CA" sz="2400" i="1" dirty="0"/>
              <a:t>Coxiella </a:t>
            </a:r>
            <a:r>
              <a:rPr lang="en-CA" sz="2400" i="1" dirty="0" err="1"/>
              <a:t>burnetti</a:t>
            </a:r>
            <a:r>
              <a:rPr lang="en-CA" sz="2400" i="1" dirty="0"/>
              <a:t> </a:t>
            </a: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First case of human transmissible Q fever in </a:t>
            </a:r>
            <a:r>
              <a:rPr lang="en-CA" sz="2400" dirty="0">
                <a:latin typeface="Arial" panose="020B0604020202020204" pitchFamily="34" charset="0"/>
                <a:cs typeface="Arial" panose="020B0604020202020204" pitchFamily="34" charset="0"/>
                <a:hlinkClick r:id="rId3"/>
              </a:rPr>
              <a:t>Philippines</a:t>
            </a:r>
            <a:r>
              <a:rPr lang="en-CA" sz="2400" dirty="0">
                <a:latin typeface="Arial" panose="020B0604020202020204" pitchFamily="34" charset="0"/>
                <a:cs typeface="Arial" panose="020B0604020202020204" pitchFamily="34" charset="0"/>
              </a:rPr>
              <a:t> (Marinduque) from US-imported goats (confirmed 19 Jun 2024)</a:t>
            </a:r>
          </a:p>
          <a:p>
            <a:r>
              <a:rPr lang="en-CA" sz="2400" dirty="0">
                <a:latin typeface="Arial" panose="020B0604020202020204" pitchFamily="34" charset="0"/>
                <a:cs typeface="Arial" panose="020B0604020202020204" pitchFamily="34" charset="0"/>
              </a:rPr>
              <a:t>Recurrence in </a:t>
            </a:r>
            <a:r>
              <a:rPr lang="en-CA" sz="2400" dirty="0">
                <a:latin typeface="Arial" panose="020B0604020202020204" pitchFamily="34" charset="0"/>
                <a:cs typeface="Arial" panose="020B0604020202020204" pitchFamily="34" charset="0"/>
                <a:hlinkClick r:id="rId4"/>
              </a:rPr>
              <a:t>Montenegro</a:t>
            </a:r>
            <a:r>
              <a:rPr lang="en-CA" sz="2400" dirty="0">
                <a:latin typeface="Arial" panose="020B0604020202020204" pitchFamily="34" charset="0"/>
                <a:cs typeface="Arial" panose="020B0604020202020204" pitchFamily="34" charset="0"/>
              </a:rPr>
              <a:t> in cattle (19 Jul 2024)</a:t>
            </a:r>
          </a:p>
          <a:p>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CB49BE9-A715-03A1-A70E-8C8DF13B36E4}"/>
              </a:ext>
            </a:extLst>
          </p:cNvPr>
          <p:cNvSpPr>
            <a:spLocks noGrp="1"/>
          </p:cNvSpPr>
          <p:nvPr>
            <p:ph sz="half" idx="2"/>
          </p:nvPr>
        </p:nvSpPr>
        <p:spPr>
          <a:xfrm>
            <a:off x="5096691" y="1036986"/>
            <a:ext cx="7027818" cy="7183755"/>
          </a:xfrm>
        </p:spPr>
        <p:txBody>
          <a:bodyPr/>
          <a:lstStyle/>
          <a:p>
            <a:pPr marL="0" indent="0">
              <a:buNone/>
            </a:pPr>
            <a:r>
              <a:rPr lang="en-CA" sz="2400" b="1" dirty="0">
                <a:latin typeface="Arial" panose="020B0604020202020204" pitchFamily="34" charset="0"/>
                <a:cs typeface="Arial" panose="020B0604020202020204" pitchFamily="34" charset="0"/>
              </a:rPr>
              <a:t>Scientific Findings</a:t>
            </a:r>
          </a:p>
          <a:p>
            <a:r>
              <a:rPr lang="en-CA" sz="2400" dirty="0">
                <a:latin typeface="Arial" panose="020B0604020202020204" pitchFamily="34" charset="0"/>
                <a:cs typeface="Arial" panose="020B0604020202020204" pitchFamily="34" charset="0"/>
                <a:hlinkClick r:id="rId5"/>
              </a:rPr>
              <a:t>A systematic review of global Q fever outbreaks</a:t>
            </a:r>
            <a:endParaRPr lang="en-CA" sz="2400" dirty="0">
              <a:latin typeface="Arial" panose="020B0604020202020204" pitchFamily="34" charset="0"/>
              <a:cs typeface="Arial" panose="020B0604020202020204" pitchFamily="34" charset="0"/>
            </a:endParaRPr>
          </a:p>
          <a:p>
            <a:pPr lvl="1"/>
            <a:r>
              <a:rPr lang="en-CA" sz="2000" b="0" i="0" dirty="0">
                <a:effectLst/>
                <a:latin typeface="Arial" panose="020B0604020202020204" pitchFamily="34" charset="0"/>
                <a:cs typeface="Arial" panose="020B0604020202020204" pitchFamily="34" charset="0"/>
              </a:rPr>
              <a:t>Outbreaks mostly in industrialised nations</a:t>
            </a:r>
          </a:p>
          <a:p>
            <a:pPr lvl="1"/>
            <a:r>
              <a:rPr lang="en-CA" sz="2000" b="0" i="0" dirty="0">
                <a:effectLst/>
                <a:latin typeface="Arial" panose="020B0604020202020204" pitchFamily="34" charset="0"/>
                <a:cs typeface="Arial" panose="020B0604020202020204" pitchFamily="34" charset="0"/>
              </a:rPr>
              <a:t>Most outbreaks associated with living in proximity to livestock holdings </a:t>
            </a:r>
          </a:p>
          <a:p>
            <a:pPr lvl="1"/>
            <a:r>
              <a:rPr lang="en-CA" sz="2000" b="0" i="0" dirty="0">
                <a:effectLst/>
                <a:latin typeface="Arial" panose="020B0604020202020204" pitchFamily="34" charset="0"/>
                <a:cs typeface="Arial" panose="020B0604020202020204" pitchFamily="34" charset="0"/>
              </a:rPr>
              <a:t>Most common route of infection: Indirect transmission</a:t>
            </a:r>
          </a:p>
          <a:p>
            <a:pPr lvl="1"/>
            <a:r>
              <a:rPr lang="en-CA" sz="2000" b="0" i="0" dirty="0">
                <a:effectLst/>
                <a:latin typeface="Arial" panose="020B0604020202020204" pitchFamily="34" charset="0"/>
                <a:cs typeface="Arial" panose="020B0604020202020204" pitchFamily="34" charset="0"/>
              </a:rPr>
              <a:t>Principal risk factors for infection: Exposure to ruminants and/or their products  (sheep&gt;goats&gt;cattle) </a:t>
            </a:r>
          </a:p>
          <a:p>
            <a:r>
              <a:rPr lang="en-CA" sz="2400" dirty="0" err="1">
                <a:latin typeface="Arial" panose="020B0604020202020204" pitchFamily="34" charset="0"/>
                <a:cs typeface="Arial" panose="020B0604020202020204" pitchFamily="34" charset="0"/>
                <a:hlinkClick r:id="rId6"/>
              </a:rPr>
              <a:t>Serosurveillance</a:t>
            </a:r>
            <a:r>
              <a:rPr lang="en-CA" sz="2400" dirty="0">
                <a:latin typeface="Arial" panose="020B0604020202020204" pitchFamily="34" charset="0"/>
                <a:cs typeface="Arial" panose="020B0604020202020204" pitchFamily="34" charset="0"/>
                <a:hlinkClick r:id="rId6"/>
              </a:rPr>
              <a:t> of Coxiella </a:t>
            </a:r>
            <a:r>
              <a:rPr lang="en-CA" sz="2400" dirty="0" err="1">
                <a:latin typeface="Arial" panose="020B0604020202020204" pitchFamily="34" charset="0"/>
                <a:cs typeface="Arial" panose="020B0604020202020204" pitchFamily="34" charset="0"/>
                <a:hlinkClick r:id="rId6"/>
              </a:rPr>
              <a:t>burnetii</a:t>
            </a:r>
            <a:r>
              <a:rPr lang="en-CA" sz="2400" dirty="0">
                <a:latin typeface="Arial" panose="020B0604020202020204" pitchFamily="34" charset="0"/>
                <a:cs typeface="Arial" panose="020B0604020202020204" pitchFamily="34" charset="0"/>
                <a:hlinkClick r:id="rId6"/>
              </a:rPr>
              <a:t> in feral swine populations of Hawai'i and Texas identifies overlap with human Q fever incidence</a:t>
            </a:r>
            <a:endParaRPr lang="en-CA" sz="2400" dirty="0">
              <a:latin typeface="Arial" panose="020B0604020202020204" pitchFamily="34" charset="0"/>
              <a:cs typeface="Arial" panose="020B0604020202020204" pitchFamily="34" charset="0"/>
            </a:endParaRPr>
          </a:p>
          <a:p>
            <a:pPr lvl="1"/>
            <a:r>
              <a:rPr lang="en-CA" sz="2000" b="0" i="0" dirty="0">
                <a:effectLst/>
                <a:latin typeface="Arial" panose="020B0604020202020204" pitchFamily="34" charset="0"/>
                <a:cs typeface="Arial" panose="020B0604020202020204" pitchFamily="34" charset="0"/>
              </a:rPr>
              <a:t>Feral swine are invasive in the United States, and could contribute to the spread of </a:t>
            </a:r>
            <a:r>
              <a:rPr lang="en-CA" sz="2000" b="0" i="1" dirty="0">
                <a:effectLst/>
                <a:latin typeface="Arial" panose="020B0604020202020204" pitchFamily="34" charset="0"/>
                <a:cs typeface="Arial" panose="020B0604020202020204" pitchFamily="34" charset="0"/>
              </a:rPr>
              <a:t>Coxiella </a:t>
            </a:r>
            <a:r>
              <a:rPr lang="en-CA" sz="2000" b="0" i="1" dirty="0" err="1">
                <a:effectLst/>
                <a:latin typeface="Arial" panose="020B0604020202020204" pitchFamily="34" charset="0"/>
                <a:cs typeface="Arial" panose="020B0604020202020204" pitchFamily="34" charset="0"/>
              </a:rPr>
              <a:t>burnetii</a:t>
            </a:r>
            <a:endParaRPr lang="en-CA" sz="2000" i="1" dirty="0">
              <a:latin typeface="Arial" panose="020B0604020202020204" pitchFamily="34" charset="0"/>
              <a:cs typeface="Arial" panose="020B0604020202020204" pitchFamily="34" charset="0"/>
            </a:endParaRPr>
          </a:p>
          <a:p>
            <a:pPr lvl="1"/>
            <a:r>
              <a:rPr lang="en-CA" sz="2000" dirty="0">
                <a:latin typeface="Arial" panose="020B0604020202020204" pitchFamily="34" charset="0"/>
                <a:cs typeface="Arial" panose="020B0604020202020204" pitchFamily="34" charset="0"/>
              </a:rPr>
              <a:t>Seropositivity rates: 0.19% in Hawai’i; 6.03% Texas</a:t>
            </a:r>
          </a:p>
          <a:p>
            <a:pPr lvl="1"/>
            <a:r>
              <a:rPr lang="en-CA" sz="2000" dirty="0">
                <a:latin typeface="Arial" panose="020B0604020202020204" pitchFamily="34" charset="0"/>
                <a:cs typeface="Arial" panose="020B0604020202020204" pitchFamily="34" charset="0"/>
              </a:rPr>
              <a:t>Identified an overlap between seropositivity of feral swine and human Q fever incidence in Texas</a:t>
            </a:r>
          </a:p>
          <a:p>
            <a:endParaRPr lang="en-CA"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98B7E8E-650B-B368-149F-4234FC6F316D}"/>
              </a:ext>
            </a:extLst>
          </p:cNvPr>
          <p:cNvSpPr>
            <a:spLocks noGrp="1"/>
          </p:cNvSpPr>
          <p:nvPr>
            <p:ph type="sldNum" sz="quarter" idx="10"/>
          </p:nvPr>
        </p:nvSpPr>
        <p:spPr/>
        <p:txBody>
          <a:bodyPr/>
          <a:lstStyle/>
          <a:p>
            <a:pPr>
              <a:defRPr/>
            </a:pPr>
            <a:fld id="{222C2B47-41F2-42A5-AA41-34CCD9669551}" type="slidenum">
              <a:rPr lang="en-US" smtClean="0"/>
              <a:pPr>
                <a:defRPr/>
              </a:pPr>
              <a:t>12</a:t>
            </a:fld>
            <a:endParaRPr lang="en-US" dirty="0"/>
          </a:p>
        </p:txBody>
      </p:sp>
    </p:spTree>
    <p:extLst>
      <p:ext uri="{BB962C8B-B14F-4D97-AF65-F5344CB8AC3E}">
        <p14:creationId xmlns:p14="http://schemas.microsoft.com/office/powerpoint/2010/main" val="293559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91965" y="136525"/>
            <a:ext cx="10515600" cy="1325563"/>
          </a:xfrm>
        </p:spPr>
        <p:txBody>
          <a:bodyPr/>
          <a:lstStyle/>
          <a:p>
            <a:r>
              <a:rPr lang="en-CA" dirty="0"/>
              <a:t>Scientific Findings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554421" y="1173982"/>
            <a:ext cx="11353800" cy="5182367"/>
          </a:xfrm>
        </p:spPr>
        <p:txBody>
          <a:bodyPr/>
          <a:lstStyle/>
          <a:p>
            <a:r>
              <a:rPr lang="en-CA" sz="2000" dirty="0">
                <a:latin typeface="Arial" panose="020B0604020202020204" pitchFamily="34" charset="0"/>
                <a:cs typeface="Arial" panose="020B0604020202020204" pitchFamily="34" charset="0"/>
                <a:hlinkClick r:id="rId3"/>
              </a:rPr>
              <a:t>Notes from the Field: Anthrax on a Sheep Farm in Winter — Texas, December 2023–January 2024 | MMWR (cdc.gov)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4"/>
              </a:rPr>
              <a:t>Comprehensive meta-analysis of severe fever with thrombocytopenia syndrome virus infections in humans, vertebrate hosts and questing ticks - PubMed (nih.gov)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5"/>
              </a:rPr>
              <a:t>First findings of </a:t>
            </a:r>
            <a:r>
              <a:rPr lang="en-CA" sz="2000" dirty="0" err="1">
                <a:latin typeface="Arial" panose="020B0604020202020204" pitchFamily="34" charset="0"/>
                <a:cs typeface="Arial" panose="020B0604020202020204" pitchFamily="34" charset="0"/>
                <a:hlinkClick r:id="rId5"/>
              </a:rPr>
              <a:t>Sarcocystis</a:t>
            </a:r>
            <a:r>
              <a:rPr lang="en-CA" sz="2000" dirty="0">
                <a:latin typeface="Arial" panose="020B0604020202020204" pitchFamily="34" charset="0"/>
                <a:cs typeface="Arial" panose="020B0604020202020204" pitchFamily="34" charset="0"/>
                <a:hlinkClick r:id="rId5"/>
              </a:rPr>
              <a:t> species in game deer and feral pigs in Australia - PubMed (nih.gov)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6"/>
              </a:rPr>
              <a:t>Circulation of small ruminant lentivirus in endangered goat and sheep breeds of Southern Italy </a:t>
            </a:r>
            <a:r>
              <a:rPr lang="en-CA" sz="2000" dirty="0">
                <a:latin typeface="Arial" panose="020B0604020202020204" pitchFamily="34" charset="0"/>
                <a:cs typeface="Arial" panose="020B0604020202020204" pitchFamily="34" charset="0"/>
                <a:hlinkClick r:id="rId7"/>
              </a:rPr>
              <a:t>–</a:t>
            </a:r>
            <a:r>
              <a:rPr lang="en-CA" sz="2000" dirty="0">
                <a:latin typeface="Arial" panose="020B0604020202020204" pitchFamily="34" charset="0"/>
                <a:cs typeface="Arial" panose="020B0604020202020204" pitchFamily="34" charset="0"/>
                <a:hlinkClick r:id="rId6"/>
              </a:rPr>
              <a:t> ScienceDirect</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8"/>
              </a:rPr>
              <a:t>An 8000 years old genome reveals the Neolithic origin of the zoonosis Brucella </a:t>
            </a:r>
            <a:r>
              <a:rPr lang="en-CA" sz="2000" dirty="0" err="1">
                <a:latin typeface="Arial" panose="020B0604020202020204" pitchFamily="34" charset="0"/>
                <a:cs typeface="Arial" panose="020B0604020202020204" pitchFamily="34" charset="0"/>
                <a:hlinkClick r:id="rId8"/>
              </a:rPr>
              <a:t>melitensis</a:t>
            </a:r>
            <a:r>
              <a:rPr lang="en-CA" sz="2000" dirty="0">
                <a:latin typeface="Arial" panose="020B0604020202020204" pitchFamily="34" charset="0"/>
                <a:cs typeface="Arial" panose="020B0604020202020204" pitchFamily="34" charset="0"/>
                <a:hlinkClick r:id="rId8"/>
              </a:rPr>
              <a:t> | Nature Communications</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7"/>
              </a:rPr>
              <a:t>Scrapie versus Chronic Wasting Disease in White-Tailed Deer - Volume 30, Number 8—August 2024 - Emerging Infectious Diseases journal – CDC</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9"/>
              </a:rPr>
              <a:t>First Description of Mycoplasma agalactiae Anatomical Localization in Naturally Infected Hard Ticks (Rhipicephalus bursa) - PubMed (nih.gov)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10"/>
              </a:rPr>
              <a:t>The impact of the bluetongue serotype 3 outbreak on sheep and goat mortality in the Netherlands in 2023 - ScienceDirect</a:t>
            </a:r>
            <a:endParaRPr lang="en-CA" sz="20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spTree>
    <p:extLst>
      <p:ext uri="{BB962C8B-B14F-4D97-AF65-F5344CB8AC3E}">
        <p14:creationId xmlns:p14="http://schemas.microsoft.com/office/powerpoint/2010/main" val="21634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081E-B829-E7BA-9104-85EC51FE73A0}"/>
              </a:ext>
            </a:extLst>
          </p:cNvPr>
          <p:cNvSpPr>
            <a:spLocks noGrp="1"/>
          </p:cNvSpPr>
          <p:nvPr>
            <p:ph type="title"/>
          </p:nvPr>
        </p:nvSpPr>
        <p:spPr>
          <a:xfrm>
            <a:off x="130628" y="-183015"/>
            <a:ext cx="10515600" cy="1325562"/>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AF04A97E-368E-6495-EAEA-6C55A9AAC1D3}"/>
              </a:ext>
            </a:extLst>
          </p:cNvPr>
          <p:cNvSpPr>
            <a:spLocks noGrp="1"/>
          </p:cNvSpPr>
          <p:nvPr>
            <p:ph sz="half" idx="1"/>
          </p:nvPr>
        </p:nvSpPr>
        <p:spPr>
          <a:xfrm>
            <a:off x="344715" y="859971"/>
            <a:ext cx="7078360" cy="5675767"/>
          </a:xfrm>
        </p:spPr>
        <p:txBody>
          <a:bodyPr/>
          <a:lstStyle/>
          <a:p>
            <a:pPr marL="0" indent="0">
              <a:buFont typeface="Arial" panose="020B0604020202020204" pitchFamily="34" charset="0"/>
              <a:buNone/>
              <a:defRPr/>
            </a:pPr>
            <a:r>
              <a:rPr lang="en-CA" altLang="en-US" b="1" dirty="0"/>
              <a:t>Netherlands</a:t>
            </a:r>
          </a:p>
          <a:p>
            <a:pPr>
              <a:defRPr/>
            </a:pPr>
            <a:r>
              <a:rPr lang="en-CA" altLang="en-US" dirty="0"/>
              <a:t>First reported Sept 5, 2023</a:t>
            </a:r>
          </a:p>
          <a:p>
            <a:pPr>
              <a:defRPr/>
            </a:pPr>
            <a:r>
              <a:rPr lang="en-CA" altLang="en-US" dirty="0"/>
              <a:t>Most </a:t>
            </a:r>
            <a:r>
              <a:rPr lang="en-CA" altLang="en-US" dirty="0">
                <a:hlinkClick r:id="rId3"/>
              </a:rPr>
              <a:t>recent reports</a:t>
            </a:r>
            <a:endParaRPr lang="en-CA" altLang="en-US" dirty="0"/>
          </a:p>
          <a:p>
            <a:pPr lvl="1">
              <a:defRPr/>
            </a:pPr>
            <a:r>
              <a:rPr lang="en-CA" altLang="en-US" dirty="0"/>
              <a:t>PCR BTV-3 positives – (5318)</a:t>
            </a:r>
          </a:p>
          <a:p>
            <a:pPr lvl="1">
              <a:defRPr/>
            </a:pPr>
            <a:r>
              <a:rPr lang="en-CA" altLang="en-US" dirty="0"/>
              <a:t>Clinically positive - 1970 (no PCR)</a:t>
            </a:r>
          </a:p>
          <a:p>
            <a:pPr lvl="1">
              <a:defRPr/>
            </a:pPr>
            <a:r>
              <a:rPr lang="en-CA" altLang="en-US" dirty="0"/>
              <a:t>Spread through entire country, all 12 provinces</a:t>
            </a:r>
          </a:p>
          <a:p>
            <a:pPr>
              <a:defRPr/>
            </a:pPr>
            <a:r>
              <a:rPr lang="en-CA" altLang="en-US" dirty="0"/>
              <a:t>Cases in cattle and sheep</a:t>
            </a:r>
          </a:p>
          <a:p>
            <a:pPr>
              <a:defRPr/>
            </a:pPr>
            <a:r>
              <a:rPr lang="en-CA" altLang="en-US" dirty="0"/>
              <a:t>Two vaccines for BTV-3 now available</a:t>
            </a:r>
          </a:p>
          <a:p>
            <a:pPr lvl="1">
              <a:defRPr/>
            </a:pPr>
            <a:r>
              <a:rPr lang="en-CA" altLang="en-US" dirty="0">
                <a:hlinkClick r:id="rId4"/>
              </a:rPr>
              <a:t>Spanish</a:t>
            </a:r>
            <a:r>
              <a:rPr lang="en-CA" altLang="en-US" dirty="0"/>
              <a:t> and </a:t>
            </a:r>
            <a:r>
              <a:rPr lang="en-CA" altLang="en-US" dirty="0">
                <a:hlinkClick r:id="rId5"/>
              </a:rPr>
              <a:t>German</a:t>
            </a:r>
            <a:endParaRPr lang="en-CA" altLang="en-US" dirty="0"/>
          </a:p>
          <a:p>
            <a:pPr>
              <a:defRPr/>
            </a:pPr>
            <a:r>
              <a:rPr lang="en-CA" b="0" i="0" dirty="0">
                <a:solidFill>
                  <a:srgbClr val="1F1F1F"/>
                </a:solidFill>
                <a:effectLst/>
                <a:latin typeface="ElsevierGulliver"/>
                <a:hlinkClick r:id="rId6"/>
              </a:rPr>
              <a:t>The impact of the bluetongue serotype 3 outbreak on sheep and goat mortality in the Netherlands in 2023</a:t>
            </a:r>
            <a:endParaRPr lang="en-CA" b="0" i="0" dirty="0">
              <a:solidFill>
                <a:srgbClr val="1F1F1F"/>
              </a:solidFill>
              <a:effectLst/>
              <a:latin typeface="ElsevierGulliver"/>
            </a:endParaRPr>
          </a:p>
          <a:p>
            <a:pPr marL="0" indent="0">
              <a:buNone/>
              <a:defRPr/>
            </a:pPr>
            <a:endParaRPr lang="en-CA" altLang="en-US" dirty="0"/>
          </a:p>
          <a:p>
            <a:pPr>
              <a:defRPr/>
            </a:pPr>
            <a:endParaRPr lang="en-CA" altLang="en-US" dirty="0"/>
          </a:p>
          <a:p>
            <a:pPr>
              <a:defRPr/>
            </a:pPr>
            <a:endParaRPr lang="en-CA" altLang="en-US" dirty="0"/>
          </a:p>
          <a:p>
            <a:pPr lvl="1">
              <a:defRPr/>
            </a:pPr>
            <a:endParaRPr lang="en-CA" altLang="en-US" dirty="0"/>
          </a:p>
        </p:txBody>
      </p:sp>
      <p:pic>
        <p:nvPicPr>
          <p:cNvPr id="3" name="Picture 2">
            <a:extLst>
              <a:ext uri="{FF2B5EF4-FFF2-40B4-BE49-F238E27FC236}">
                <a16:creationId xmlns:a16="http://schemas.microsoft.com/office/drawing/2014/main" id="{2E892AC2-2E27-D2C0-A871-37D55D1659F5}"/>
              </a:ext>
            </a:extLst>
          </p:cNvPr>
          <p:cNvPicPr>
            <a:picLocks noChangeAspect="1"/>
          </p:cNvPicPr>
          <p:nvPr/>
        </p:nvPicPr>
        <p:blipFill>
          <a:blip r:embed="rId7"/>
          <a:stretch>
            <a:fillRect/>
          </a:stretch>
        </p:blipFill>
        <p:spPr>
          <a:xfrm>
            <a:off x="7423074" y="144583"/>
            <a:ext cx="4638298" cy="6568833"/>
          </a:xfrm>
          <a:prstGeom prst="rect">
            <a:avLst/>
          </a:prstGeom>
          <a:ln w="1905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487363" y="0"/>
            <a:ext cx="10515600" cy="1325563"/>
          </a:xfrm>
        </p:spPr>
        <p:txBody>
          <a:bodyPr/>
          <a:lstStyle/>
          <a:p>
            <a:pPr>
              <a:defRPr/>
            </a:pPr>
            <a:r>
              <a:rPr lang="en-US" sz="3200" dirty="0"/>
              <a:t>Bluetongue virus (BTV-3) in Europe</a:t>
            </a:r>
            <a:endParaRPr lang="en-CA" sz="3200" dirty="0"/>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8087B0A9-28AF-1C28-CA6F-8182F3B8DB0A}"/>
              </a:ext>
            </a:extLst>
          </p:cNvPr>
          <p:cNvSpPr>
            <a:spLocks noGrp="1"/>
          </p:cNvSpPr>
          <p:nvPr>
            <p:ph sz="half" idx="1"/>
          </p:nvPr>
        </p:nvSpPr>
        <p:spPr>
          <a:xfrm>
            <a:off x="660400" y="998538"/>
            <a:ext cx="7073900" cy="4683124"/>
          </a:xfrm>
        </p:spPr>
        <p:txBody>
          <a:bodyPr/>
          <a:lstStyle/>
          <a:p>
            <a:pPr marL="0" indent="0">
              <a:buFont typeface="Arial" panose="020B0604020202020204" pitchFamily="34" charset="0"/>
              <a:buNone/>
              <a:defRPr/>
            </a:pPr>
            <a:r>
              <a:rPr lang="en-CA" altLang="en-US" b="1" dirty="0">
                <a:hlinkClick r:id="rId3"/>
              </a:rPr>
              <a:t>Belgium</a:t>
            </a:r>
            <a:endParaRPr lang="en-CA" altLang="en-US" dirty="0"/>
          </a:p>
          <a:p>
            <a:pPr>
              <a:defRPr/>
            </a:pPr>
            <a:r>
              <a:rPr lang="en-CA" altLang="en-US" dirty="0"/>
              <a:t>October 10, 2023 case of BTV-3 in sheep in </a:t>
            </a:r>
            <a:r>
              <a:rPr lang="en-CA" altLang="en-US" dirty="0" err="1">
                <a:hlinkClick r:id="rId3"/>
              </a:rPr>
              <a:t>Merksplas</a:t>
            </a:r>
            <a:endParaRPr lang="en-CA" altLang="en-US" dirty="0"/>
          </a:p>
          <a:p>
            <a:pPr>
              <a:defRPr/>
            </a:pPr>
            <a:r>
              <a:rPr lang="en-CA" altLang="en-US" dirty="0">
                <a:hlinkClick r:id="rId4"/>
              </a:rPr>
              <a:t>Dashboard</a:t>
            </a:r>
            <a:r>
              <a:rPr lang="en-CA" altLang="en-US" dirty="0"/>
              <a:t> now shows cases across entire country</a:t>
            </a:r>
          </a:p>
          <a:p>
            <a:pPr>
              <a:defRPr/>
            </a:pPr>
            <a:r>
              <a:rPr lang="en-CA" dirty="0"/>
              <a:t>~</a:t>
            </a:r>
            <a:r>
              <a:rPr lang="en-CA" dirty="0">
                <a:hlinkClick r:id="rId5"/>
              </a:rPr>
              <a:t>1,192 farms </a:t>
            </a:r>
            <a:r>
              <a:rPr lang="en-CA" dirty="0"/>
              <a:t>affected now, ~3x more than three weeks ago</a:t>
            </a:r>
          </a:p>
          <a:p>
            <a:pPr marL="0" indent="0">
              <a:buNone/>
              <a:defRPr/>
            </a:pPr>
            <a:r>
              <a:rPr lang="en-CA" altLang="en-US" b="1" dirty="0">
                <a:hlinkClick r:id="rId6"/>
              </a:rPr>
              <a:t>Germany</a:t>
            </a:r>
            <a:endParaRPr lang="en-CA" altLang="en-US" b="1" dirty="0"/>
          </a:p>
          <a:p>
            <a:pPr>
              <a:defRPr/>
            </a:pPr>
            <a:r>
              <a:rPr lang="en-CA" altLang="en-US" dirty="0"/>
              <a:t>Oct 13, 2023 cases of BTV serotype 3 in </a:t>
            </a:r>
            <a:r>
              <a:rPr lang="en-CA" altLang="en-US" dirty="0">
                <a:hlinkClick r:id="rId7"/>
              </a:rPr>
              <a:t>Kleve</a:t>
            </a:r>
            <a:endParaRPr lang="en-CA" altLang="en-US" dirty="0"/>
          </a:p>
        </p:txBody>
      </p:sp>
      <p:pic>
        <p:nvPicPr>
          <p:cNvPr id="3" name="Picture 2">
            <a:extLst>
              <a:ext uri="{FF2B5EF4-FFF2-40B4-BE49-F238E27FC236}">
                <a16:creationId xmlns:a16="http://schemas.microsoft.com/office/drawing/2014/main" id="{BEE6A01C-18D7-6F8F-77EE-18D45AB66E3E}"/>
              </a:ext>
            </a:extLst>
          </p:cNvPr>
          <p:cNvPicPr>
            <a:picLocks noChangeAspect="1"/>
          </p:cNvPicPr>
          <p:nvPr/>
        </p:nvPicPr>
        <p:blipFill>
          <a:blip r:embed="rId8"/>
          <a:stretch>
            <a:fillRect/>
          </a:stretch>
        </p:blipFill>
        <p:spPr>
          <a:xfrm>
            <a:off x="7330799" y="1036639"/>
            <a:ext cx="4275415" cy="3459162"/>
          </a:xfrm>
          <a:prstGeom prst="rect">
            <a:avLst/>
          </a:prstGeom>
          <a:ln w="19050">
            <a:solidFill>
              <a:schemeClr val="tx1"/>
            </a:solidFill>
          </a:ln>
        </p:spPr>
      </p:pic>
      <p:cxnSp>
        <p:nvCxnSpPr>
          <p:cNvPr id="5" name="Straight Arrow Connector 4">
            <a:extLst>
              <a:ext uri="{FF2B5EF4-FFF2-40B4-BE49-F238E27FC236}">
                <a16:creationId xmlns:a16="http://schemas.microsoft.com/office/drawing/2014/main" id="{DA193263-BB09-17F0-B071-68F1BB81D242}"/>
              </a:ext>
            </a:extLst>
          </p:cNvPr>
          <p:cNvCxnSpPr>
            <a:cxnSpLocks/>
          </p:cNvCxnSpPr>
          <p:nvPr/>
        </p:nvCxnSpPr>
        <p:spPr>
          <a:xfrm>
            <a:off x="2286000" y="3051175"/>
            <a:ext cx="454183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D88FED-A5DA-E26B-6E21-2F1EF97E17EC}"/>
              </a:ext>
            </a:extLst>
          </p:cNvPr>
          <p:cNvSpPr txBox="1"/>
          <p:nvPr/>
        </p:nvSpPr>
        <p:spPr>
          <a:xfrm>
            <a:off x="660400" y="5204716"/>
            <a:ext cx="11391900" cy="1384995"/>
          </a:xfrm>
          <a:prstGeom prst="rect">
            <a:avLst/>
          </a:prstGeom>
          <a:noFill/>
        </p:spPr>
        <p:txBody>
          <a:bodyPr wrap="square">
            <a:spAutoFit/>
          </a:bodyPr>
          <a:lstStyle/>
          <a:p>
            <a:pPr marL="285750" indent="-285750">
              <a:buFont typeface="Arial" panose="020B0604020202020204" pitchFamily="34" charset="0"/>
              <a:buChar char="•"/>
              <a:defRPr/>
            </a:pPr>
            <a:r>
              <a:rPr lang="en-CA" altLang="en-US" sz="2800" dirty="0"/>
              <a:t>Cases in both cattle and sheep</a:t>
            </a:r>
          </a:p>
          <a:p>
            <a:pPr marL="285750" indent="-285750">
              <a:buFont typeface="Arial" panose="020B0604020202020204" pitchFamily="34" charset="0"/>
              <a:buChar char="•"/>
              <a:defRPr/>
            </a:pPr>
            <a:r>
              <a:rPr lang="en-CA" altLang="en-US" sz="2800" dirty="0"/>
              <a:t>Not many WOAH reports, but </a:t>
            </a:r>
            <a:r>
              <a:rPr lang="en-CA" altLang="en-US" sz="2800" dirty="0">
                <a:hlinkClick r:id="rId9"/>
              </a:rPr>
              <a:t>news media </a:t>
            </a:r>
            <a:r>
              <a:rPr lang="en-CA" altLang="en-US" sz="2800" dirty="0"/>
              <a:t>suggest widespread (only 1 state, Berlin, unaffected)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CD87-480A-BCDE-E4F2-92FFA081B5E0}"/>
              </a:ext>
            </a:extLst>
          </p:cNvPr>
          <p:cNvSpPr>
            <a:spLocks noGrp="1"/>
          </p:cNvSpPr>
          <p:nvPr>
            <p:ph type="title"/>
          </p:nvPr>
        </p:nvSpPr>
        <p:spPr>
          <a:xfrm>
            <a:off x="449263" y="-14288"/>
            <a:ext cx="11152188" cy="1325563"/>
          </a:xfrm>
        </p:spPr>
        <p:txBody>
          <a:bodyPr/>
          <a:lstStyle/>
          <a:p>
            <a:pPr>
              <a:defRPr/>
            </a:pPr>
            <a:r>
              <a:rPr lang="en-US" sz="3200" dirty="0"/>
              <a:t>Bluetongue virus (BTV-3) in Europe (*new country)</a:t>
            </a:r>
            <a:endParaRPr lang="en-CA" sz="3200" dirty="0"/>
          </a:p>
        </p:txBody>
      </p:sp>
      <p:sp>
        <p:nvSpPr>
          <p:cNvPr id="20483" name="Rectangle 2">
            <a:extLst>
              <a:ext uri="{FF2B5EF4-FFF2-40B4-BE49-F238E27FC236}">
                <a16:creationId xmlns:a16="http://schemas.microsoft.com/office/drawing/2014/main" id="{DE98966E-6BD2-E0F9-E7CE-07DE34B4B26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590549" y="1123049"/>
            <a:ext cx="6167437" cy="5487958"/>
          </a:xfrm>
        </p:spPr>
        <p:txBody>
          <a:bodyPr/>
          <a:lstStyle/>
          <a:p>
            <a:pPr marL="0" indent="0">
              <a:buFont typeface="Arial" panose="020B0604020202020204" pitchFamily="34" charset="0"/>
              <a:buNone/>
              <a:defRPr/>
            </a:pPr>
            <a:r>
              <a:rPr lang="en-CA" altLang="en-US" b="1" dirty="0">
                <a:solidFill>
                  <a:srgbClr val="0563C1"/>
                </a:solidFill>
                <a:hlinkClick r:id="rId3">
                  <a:extLst>
                    <a:ext uri="{A12FA001-AC4F-418D-AE19-62706E023703}">
                      <ahyp:hlinkClr xmlns:ahyp="http://schemas.microsoft.com/office/drawing/2018/hyperlinkcolor" val="tx"/>
                    </a:ext>
                  </a:extLst>
                </a:hlinkClick>
              </a:rPr>
              <a:t>UK</a:t>
            </a:r>
            <a:endParaRPr lang="en-CA" altLang="en-US" b="1" dirty="0"/>
          </a:p>
          <a:p>
            <a:pPr>
              <a:defRPr/>
            </a:pPr>
            <a:r>
              <a:rPr lang="en-CA" altLang="en-US" dirty="0"/>
              <a:t>Nov 10, 2023 cases of BTV serotype 3 in cattle in </a:t>
            </a:r>
            <a:r>
              <a:rPr lang="en-CA" altLang="en-US" dirty="0">
                <a:hlinkClick r:id="rId3"/>
              </a:rPr>
              <a:t>Kent</a:t>
            </a:r>
            <a:endParaRPr lang="en-CA" altLang="en-US" dirty="0"/>
          </a:p>
          <a:p>
            <a:pPr>
              <a:defRPr/>
            </a:pPr>
            <a:r>
              <a:rPr lang="en-CA" altLang="en-US" dirty="0"/>
              <a:t>Reoccurrence in late August 2024</a:t>
            </a:r>
          </a:p>
          <a:p>
            <a:pPr>
              <a:defRPr/>
            </a:pPr>
            <a:r>
              <a:rPr lang="en-CA" altLang="en-US" dirty="0"/>
              <a:t>As of September 8, 34 total affected premises in Norfolk, Suffolk and Essex</a:t>
            </a:r>
          </a:p>
          <a:p>
            <a:pPr marL="0" indent="0">
              <a:buFont typeface="Arial" panose="020B0604020202020204" pitchFamily="34" charset="0"/>
              <a:buNone/>
              <a:defRPr/>
            </a:pPr>
            <a:r>
              <a:rPr lang="en-CA" altLang="en-US" b="1" dirty="0">
                <a:hlinkClick r:id="rId4"/>
              </a:rPr>
              <a:t>France</a:t>
            </a:r>
            <a:r>
              <a:rPr lang="en-CA" altLang="en-US" b="1" dirty="0"/>
              <a:t> *</a:t>
            </a:r>
            <a:endParaRPr lang="en-CA" altLang="en-US" b="1" dirty="0">
              <a:hlinkClick r:id="rId3"/>
            </a:endParaRPr>
          </a:p>
          <a:p>
            <a:pPr>
              <a:defRPr/>
            </a:pPr>
            <a:r>
              <a:rPr lang="en-CA" altLang="en-US" dirty="0"/>
              <a:t>First case on July 30, 2024</a:t>
            </a:r>
          </a:p>
          <a:p>
            <a:pPr>
              <a:defRPr/>
            </a:pPr>
            <a:r>
              <a:rPr lang="en-CA" sz="2800" kern="0" dirty="0">
                <a:effectLst/>
                <a:latin typeface="Calibri" panose="020F0502020204030204" pitchFamily="34" charset="0"/>
                <a:cs typeface="Times New Roman" panose="02020603050405020304" pitchFamily="18" charset="0"/>
              </a:rPr>
              <a:t>Most recent WOAH report shows 185 outbreaks in both sheep and cattle</a:t>
            </a:r>
          </a:p>
          <a:p>
            <a:pPr>
              <a:defRPr/>
            </a:pPr>
            <a:r>
              <a:rPr lang="en-CA" sz="2800" kern="0" dirty="0">
                <a:effectLst/>
                <a:latin typeface="Calibri" panose="020F0502020204030204" pitchFamily="34" charset="0"/>
                <a:cs typeface="Times New Roman" panose="02020603050405020304" pitchFamily="18" charset="0"/>
              </a:rPr>
              <a:t>Vaccine distribution planned, 6.4 million doses</a:t>
            </a:r>
            <a:endParaRPr lang="en-CA" altLang="en-US" dirty="0">
              <a:hlinkClick r:id="rId3">
                <a:extLst>
                  <a:ext uri="{A12FA001-AC4F-418D-AE19-62706E023703}">
                    <ahyp:hlinkClr xmlns:ahyp="http://schemas.microsoft.com/office/drawing/2018/hyperlinkcolor" val="tx"/>
                  </a:ext>
                </a:extLst>
              </a:hlinkClick>
            </a:endParaRPr>
          </a:p>
          <a:p>
            <a:pPr>
              <a:defRPr/>
            </a:pPr>
            <a:endParaRPr lang="en-CA" altLang="en-US" dirty="0"/>
          </a:p>
        </p:txBody>
      </p:sp>
      <p:pic>
        <p:nvPicPr>
          <p:cNvPr id="7" name="Picture 6">
            <a:extLst>
              <a:ext uri="{FF2B5EF4-FFF2-40B4-BE49-F238E27FC236}">
                <a16:creationId xmlns:a16="http://schemas.microsoft.com/office/drawing/2014/main" id="{8A87FD06-8243-F3E6-5197-1F1A2FE048BF}"/>
              </a:ext>
            </a:extLst>
          </p:cNvPr>
          <p:cNvPicPr>
            <a:picLocks noChangeAspect="1"/>
          </p:cNvPicPr>
          <p:nvPr/>
        </p:nvPicPr>
        <p:blipFill>
          <a:blip r:embed="rId5"/>
          <a:stretch>
            <a:fillRect/>
          </a:stretch>
        </p:blipFill>
        <p:spPr>
          <a:xfrm>
            <a:off x="6763246" y="1152522"/>
            <a:ext cx="4996954" cy="3638556"/>
          </a:xfrm>
          <a:prstGeom prst="rect">
            <a:avLst/>
          </a:prstGeom>
          <a:ln w="19050">
            <a:solidFill>
              <a:schemeClr val="tx1"/>
            </a:solidFill>
          </a:ln>
        </p:spPr>
      </p:pic>
      <p:sp>
        <p:nvSpPr>
          <p:cNvPr id="9" name="TextBox 8">
            <a:extLst>
              <a:ext uri="{FF2B5EF4-FFF2-40B4-BE49-F238E27FC236}">
                <a16:creationId xmlns:a16="http://schemas.microsoft.com/office/drawing/2014/main" id="{BB0A5BD7-A176-BB51-2B42-E44D17E1EA71}"/>
              </a:ext>
            </a:extLst>
          </p:cNvPr>
          <p:cNvSpPr txBox="1"/>
          <p:nvPr/>
        </p:nvSpPr>
        <p:spPr>
          <a:xfrm>
            <a:off x="6757986" y="4809227"/>
            <a:ext cx="3739654" cy="369332"/>
          </a:xfrm>
          <a:prstGeom prst="rect">
            <a:avLst/>
          </a:prstGeom>
          <a:noFill/>
        </p:spPr>
        <p:txBody>
          <a:bodyPr wrap="square" rtlCol="0">
            <a:spAutoFit/>
          </a:bodyPr>
          <a:lstStyle/>
          <a:p>
            <a:r>
              <a:rPr lang="en-CA" b="1" dirty="0">
                <a:hlinkClick r:id="rId6"/>
              </a:rPr>
              <a:t>UK Interactive BTV Map</a:t>
            </a:r>
            <a:endParaRPr lang="en-CA" b="1"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487363" y="0"/>
            <a:ext cx="10515600" cy="1325563"/>
          </a:xfrm>
        </p:spPr>
        <p:txBody>
          <a:bodyPr/>
          <a:lstStyle/>
          <a:p>
            <a:pPr>
              <a:defRPr/>
            </a:pPr>
            <a:r>
              <a:rPr lang="en-US" sz="3200" dirty="0"/>
              <a:t>Bluetongue virus (BTV-3) in Europe (*new country)</a:t>
            </a:r>
            <a:endParaRPr lang="en-CA" sz="3200" dirty="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359568" y="1089819"/>
            <a:ext cx="5811043" cy="5186362"/>
          </a:xfrm>
        </p:spPr>
        <p:txBody>
          <a:bodyPr/>
          <a:lstStyle/>
          <a:p>
            <a:pPr marL="0" indent="0">
              <a:buFont typeface="Arial" panose="020B0604020202020204" pitchFamily="34" charset="0"/>
              <a:buNone/>
              <a:defRPr/>
            </a:pPr>
            <a:r>
              <a:rPr lang="en-CA" altLang="en-US" b="1" dirty="0">
                <a:hlinkClick r:id="rId3"/>
              </a:rPr>
              <a:t>Luxembourg</a:t>
            </a:r>
            <a:r>
              <a:rPr lang="en-CA" altLang="en-US" b="1" dirty="0"/>
              <a:t>*</a:t>
            </a:r>
            <a:endParaRPr lang="en-CA" altLang="en-US" dirty="0"/>
          </a:p>
          <a:p>
            <a:pPr>
              <a:defRPr/>
            </a:pPr>
            <a:r>
              <a:rPr lang="en-CA" altLang="en-US" sz="2400" dirty="0"/>
              <a:t>First case August 2, 2024</a:t>
            </a:r>
          </a:p>
          <a:p>
            <a:pPr>
              <a:defRPr/>
            </a:pPr>
            <a:r>
              <a:rPr lang="en-CA" altLang="en-US" sz="2400" dirty="0"/>
              <a:t>As of August 21, 339 animals, including 236 cattle, 99 sheep, and four goats, across 180 farms in Luxembourg are currently infected</a:t>
            </a:r>
          </a:p>
          <a:p>
            <a:pPr>
              <a:defRPr/>
            </a:pPr>
            <a:r>
              <a:rPr lang="en-CA" altLang="en-US" sz="2400" dirty="0"/>
              <a:t>Vaccination underway since August 9, 2024</a:t>
            </a:r>
          </a:p>
          <a:p>
            <a:pPr marL="0" indent="0">
              <a:buNone/>
              <a:defRPr/>
            </a:pPr>
            <a:r>
              <a:rPr lang="en-CA" altLang="en-US" b="1" dirty="0">
                <a:hlinkClick r:id="rId4"/>
              </a:rPr>
              <a:t>Denmark</a:t>
            </a:r>
            <a:r>
              <a:rPr lang="en-CA" altLang="en-US" b="1" dirty="0"/>
              <a:t>*</a:t>
            </a:r>
          </a:p>
          <a:p>
            <a:pPr>
              <a:defRPr/>
            </a:pPr>
            <a:r>
              <a:rPr lang="en-CA" altLang="en-US" sz="2400" dirty="0"/>
              <a:t>First cases of BTV-3 confirmed August 9 2024</a:t>
            </a:r>
          </a:p>
          <a:p>
            <a:pPr lvl="1">
              <a:defRPr/>
            </a:pPr>
            <a:r>
              <a:rPr lang="en-CA" altLang="en-US" dirty="0"/>
              <a:t>Sheep flock in </a:t>
            </a:r>
            <a:r>
              <a:rPr lang="en-CA" altLang="en-US" dirty="0" err="1"/>
              <a:t>Tonder</a:t>
            </a:r>
            <a:endParaRPr lang="en-CA" altLang="en-US" dirty="0"/>
          </a:p>
          <a:p>
            <a:pPr lvl="1">
              <a:defRPr/>
            </a:pPr>
            <a:r>
              <a:rPr lang="en-CA" altLang="en-US" dirty="0"/>
              <a:t>Establishment also held cattle but no symptoms so far</a:t>
            </a:r>
          </a:p>
          <a:p>
            <a:pPr>
              <a:defRPr/>
            </a:pPr>
            <a:r>
              <a:rPr lang="en-CA" altLang="en-US" sz="2400" dirty="0"/>
              <a:t>Total outbreaks now at 17</a:t>
            </a:r>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8087B0A9-28AF-1C28-CA6F-8182F3B8DB0A}"/>
              </a:ext>
            </a:extLst>
          </p:cNvPr>
          <p:cNvSpPr>
            <a:spLocks noGrp="1"/>
          </p:cNvSpPr>
          <p:nvPr>
            <p:ph sz="half" idx="1"/>
          </p:nvPr>
        </p:nvSpPr>
        <p:spPr>
          <a:xfrm>
            <a:off x="6197600" y="1070768"/>
            <a:ext cx="5994400" cy="5676865"/>
          </a:xfrm>
        </p:spPr>
        <p:txBody>
          <a:bodyPr/>
          <a:lstStyle/>
          <a:p>
            <a:pPr marL="0" indent="0">
              <a:buFont typeface="Arial" panose="020B0604020202020204" pitchFamily="34" charset="0"/>
              <a:buNone/>
              <a:defRPr/>
            </a:pPr>
            <a:r>
              <a:rPr lang="en-CA" altLang="en-US" b="1" dirty="0">
                <a:hlinkClick r:id="rId5"/>
              </a:rPr>
              <a:t>Switzerland</a:t>
            </a:r>
            <a:r>
              <a:rPr lang="en-CA" altLang="en-US" b="1" dirty="0"/>
              <a:t>*</a:t>
            </a:r>
            <a:endParaRPr lang="en-CA" altLang="en-US" dirty="0"/>
          </a:p>
          <a:p>
            <a:pPr>
              <a:defRPr/>
            </a:pPr>
            <a:r>
              <a:rPr lang="en-CA" sz="2400" dirty="0"/>
              <a:t>First cases of BTV-3 August 28/29 2024</a:t>
            </a:r>
          </a:p>
          <a:p>
            <a:pPr lvl="1">
              <a:defRPr/>
            </a:pPr>
            <a:r>
              <a:rPr lang="en-CA" dirty="0"/>
              <a:t>Three cases (one sheep in Solothurn and two sheep on a farm in Jura)</a:t>
            </a:r>
          </a:p>
          <a:p>
            <a:pPr lvl="1">
              <a:defRPr/>
            </a:pPr>
            <a:r>
              <a:rPr lang="en-CA" dirty="0"/>
              <a:t>Currently no approved vaccine against BTV-3 in Switzerland</a:t>
            </a:r>
          </a:p>
          <a:p>
            <a:pPr marL="457200" lvl="1" indent="0">
              <a:buNone/>
              <a:defRPr/>
            </a:pPr>
            <a:endParaRPr lang="en-CA" sz="1000" dirty="0"/>
          </a:p>
          <a:p>
            <a:pPr marL="0" indent="0">
              <a:buNone/>
              <a:defRPr/>
            </a:pPr>
            <a:r>
              <a:rPr lang="en-CA" altLang="en-US" b="1" dirty="0">
                <a:hlinkClick r:id="rId6"/>
              </a:rPr>
              <a:t>Norway</a:t>
            </a:r>
            <a:r>
              <a:rPr lang="en-CA" altLang="en-US" b="1" dirty="0"/>
              <a:t>* - confirmed as BTV-3 </a:t>
            </a:r>
          </a:p>
          <a:p>
            <a:pPr>
              <a:defRPr/>
            </a:pPr>
            <a:r>
              <a:rPr lang="en-CA" altLang="en-US" sz="2400" dirty="0"/>
              <a:t>Two sheep in Kristiansand (southern Norway)</a:t>
            </a:r>
          </a:p>
          <a:p>
            <a:pPr lvl="1">
              <a:defRPr/>
            </a:pPr>
            <a:r>
              <a:rPr lang="en-CA" altLang="en-US" b="1" dirty="0"/>
              <a:t> </a:t>
            </a:r>
            <a:r>
              <a:rPr lang="en-CA" altLang="en-US" dirty="0"/>
              <a:t>blown in from Denmark?</a:t>
            </a:r>
          </a:p>
          <a:p>
            <a:pPr marL="0" indent="0">
              <a:buNone/>
              <a:defRPr/>
            </a:pPr>
            <a:r>
              <a:rPr lang="en-CA" altLang="en-US" b="1" dirty="0">
                <a:hlinkClick r:id="rId7"/>
              </a:rPr>
              <a:t>Czech Republic</a:t>
            </a:r>
            <a:r>
              <a:rPr lang="en-CA" altLang="en-US" b="1" dirty="0"/>
              <a:t>* - confirmed as BTV-3</a:t>
            </a:r>
          </a:p>
          <a:p>
            <a:pPr>
              <a:defRPr/>
            </a:pPr>
            <a:r>
              <a:rPr lang="en-CA" altLang="en-US" sz="2400" dirty="0"/>
              <a:t>Two initial outbreaks close to the German border</a:t>
            </a:r>
          </a:p>
          <a:p>
            <a:pPr lvl="1">
              <a:defRPr/>
            </a:pPr>
            <a:endParaRPr lang="en-CA" dirty="0"/>
          </a:p>
        </p:txBody>
      </p:sp>
    </p:spTree>
    <p:extLst>
      <p:ext uri="{BB962C8B-B14F-4D97-AF65-F5344CB8AC3E}">
        <p14:creationId xmlns:p14="http://schemas.microsoft.com/office/powerpoint/2010/main" val="413456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487363" y="0"/>
            <a:ext cx="10515600" cy="1325563"/>
          </a:xfrm>
        </p:spPr>
        <p:txBody>
          <a:bodyPr/>
          <a:lstStyle/>
          <a:p>
            <a:pPr>
              <a:defRPr/>
            </a:pPr>
            <a:r>
              <a:rPr lang="en-US" sz="3200" dirty="0"/>
              <a:t>Bluetongue virus (BTV-3) in Europe (*new country)</a:t>
            </a:r>
            <a:endParaRPr lang="en-CA" sz="3200" dirty="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737940" y="1163391"/>
            <a:ext cx="5746943" cy="5186362"/>
          </a:xfrm>
        </p:spPr>
        <p:txBody>
          <a:bodyPr/>
          <a:lstStyle/>
          <a:p>
            <a:pPr marL="0" indent="0">
              <a:buFont typeface="Arial" panose="020B0604020202020204" pitchFamily="34" charset="0"/>
              <a:buNone/>
              <a:defRPr/>
            </a:pPr>
            <a:r>
              <a:rPr lang="en-CA" altLang="en-US" b="1" dirty="0">
                <a:hlinkClick r:id="rId3"/>
              </a:rPr>
              <a:t>Austria</a:t>
            </a:r>
            <a:r>
              <a:rPr lang="en-CA" altLang="en-US" b="1" dirty="0"/>
              <a:t>*</a:t>
            </a:r>
            <a:endParaRPr lang="en-CA" altLang="en-US" sz="2400" dirty="0"/>
          </a:p>
          <a:p>
            <a:pPr>
              <a:defRPr/>
            </a:pPr>
            <a:r>
              <a:rPr lang="en-CA" altLang="en-US" sz="2400" dirty="0"/>
              <a:t>One case reported on September 13, 2024, in cattle</a:t>
            </a:r>
          </a:p>
          <a:p>
            <a:pPr>
              <a:defRPr/>
            </a:pPr>
            <a:r>
              <a:rPr lang="en-CA" altLang="en-US" sz="2400" dirty="0"/>
              <a:t>Close to borders of Switzerland and Germany</a:t>
            </a:r>
          </a:p>
          <a:p>
            <a:pPr marL="0" indent="0">
              <a:buNone/>
              <a:defRPr/>
            </a:pPr>
            <a:r>
              <a:rPr lang="en-CA" altLang="en-US" b="1" dirty="0">
                <a:hlinkClick r:id="rId4"/>
              </a:rPr>
              <a:t>Sweden</a:t>
            </a:r>
            <a:endParaRPr lang="en-CA" altLang="en-US" b="1" dirty="0"/>
          </a:p>
          <a:p>
            <a:pPr>
              <a:defRPr/>
            </a:pPr>
            <a:r>
              <a:rPr lang="en-CA" altLang="en-US" sz="2400" dirty="0"/>
              <a:t>Reoccurrence of BTV-3</a:t>
            </a:r>
          </a:p>
          <a:p>
            <a:pPr lvl="1">
              <a:defRPr/>
            </a:pPr>
            <a:r>
              <a:rPr lang="en-CA" altLang="en-US" dirty="0"/>
              <a:t>Last report in 2009</a:t>
            </a:r>
          </a:p>
          <a:p>
            <a:pPr lvl="1">
              <a:defRPr/>
            </a:pPr>
            <a:r>
              <a:rPr lang="en-CA" altLang="en-US" dirty="0"/>
              <a:t>Two cases now reported in cattle in the south of the country</a:t>
            </a:r>
          </a:p>
          <a:p>
            <a:pPr lvl="1">
              <a:defRPr/>
            </a:pPr>
            <a:r>
              <a:rPr lang="en-CA" altLang="en-US" dirty="0"/>
              <a:t>From Denmark?</a:t>
            </a:r>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37051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0EE-0999-1D74-13EB-3EDEA44E701D}"/>
              </a:ext>
            </a:extLst>
          </p:cNvPr>
          <p:cNvSpPr>
            <a:spLocks noGrp="1"/>
          </p:cNvSpPr>
          <p:nvPr>
            <p:ph type="title"/>
          </p:nvPr>
        </p:nvSpPr>
        <p:spPr>
          <a:xfrm>
            <a:off x="218090" y="136525"/>
            <a:ext cx="10515600" cy="1325563"/>
          </a:xfrm>
        </p:spPr>
        <p:txBody>
          <a:bodyPr/>
          <a:lstStyle/>
          <a:p>
            <a:r>
              <a:rPr lang="fr-CA" dirty="0"/>
              <a:t>Peste des petits ruminants - Europe</a:t>
            </a:r>
            <a:endParaRPr lang="en-CA" dirty="0"/>
          </a:p>
        </p:txBody>
      </p:sp>
      <p:sp>
        <p:nvSpPr>
          <p:cNvPr id="3" name="Content Placeholder 2">
            <a:extLst>
              <a:ext uri="{FF2B5EF4-FFF2-40B4-BE49-F238E27FC236}">
                <a16:creationId xmlns:a16="http://schemas.microsoft.com/office/drawing/2014/main" id="{70C1F321-F6BC-AC7F-1A6F-48690D8DE14B}"/>
              </a:ext>
            </a:extLst>
          </p:cNvPr>
          <p:cNvSpPr>
            <a:spLocks noGrp="1"/>
          </p:cNvSpPr>
          <p:nvPr>
            <p:ph sz="half" idx="1"/>
          </p:nvPr>
        </p:nvSpPr>
        <p:spPr>
          <a:xfrm>
            <a:off x="480848" y="1262341"/>
            <a:ext cx="5089635" cy="4351338"/>
          </a:xfrm>
        </p:spPr>
        <p:txBody>
          <a:bodyPr/>
          <a:lstStyle/>
          <a:p>
            <a:pPr marL="0" indent="0">
              <a:buNone/>
            </a:pPr>
            <a:r>
              <a:rPr lang="fr-CA" dirty="0" err="1">
                <a:hlinkClick r:id="rId3"/>
              </a:rPr>
              <a:t>Greece</a:t>
            </a:r>
            <a:endParaRPr lang="fr-CA" dirty="0"/>
          </a:p>
          <a:p>
            <a:r>
              <a:rPr lang="fr-CA" sz="2000" dirty="0"/>
              <a:t>First case </a:t>
            </a:r>
            <a:r>
              <a:rPr lang="fr-CA" sz="2000" dirty="0" err="1"/>
              <a:t>detected</a:t>
            </a:r>
            <a:r>
              <a:rPr lang="fr-CA" sz="2000" dirty="0"/>
              <a:t> on July 8, 2024</a:t>
            </a:r>
          </a:p>
          <a:p>
            <a:r>
              <a:rPr lang="fr-CA" sz="2000" dirty="0"/>
              <a:t>As of </a:t>
            </a:r>
            <a:r>
              <a:rPr lang="fr-CA" sz="2000" dirty="0" err="1"/>
              <a:t>September</a:t>
            </a:r>
            <a:r>
              <a:rPr lang="fr-CA" sz="2000" dirty="0"/>
              <a:t> 12, 2024 – 69 </a:t>
            </a:r>
            <a:r>
              <a:rPr lang="fr-CA" sz="2000" dirty="0" err="1"/>
              <a:t>outbreaks</a:t>
            </a:r>
            <a:r>
              <a:rPr lang="fr-CA" sz="2000" dirty="0"/>
              <a:t> </a:t>
            </a:r>
            <a:r>
              <a:rPr lang="fr-CA" sz="2000" dirty="0" err="1"/>
              <a:t>reported</a:t>
            </a:r>
            <a:r>
              <a:rPr lang="fr-CA" sz="2000" dirty="0"/>
              <a:t> </a:t>
            </a:r>
            <a:r>
              <a:rPr lang="fr-CA" sz="2000" dirty="0" err="1"/>
              <a:t>across</a:t>
            </a:r>
            <a:r>
              <a:rPr lang="fr-CA" sz="2000" dirty="0"/>
              <a:t> the country</a:t>
            </a:r>
          </a:p>
          <a:p>
            <a:r>
              <a:rPr lang="en-CA" sz="2000" dirty="0"/>
              <a:t>29, 463 animals exposed, 4,265 cases, and 486 deaths reported</a:t>
            </a:r>
          </a:p>
          <a:p>
            <a:endParaRPr lang="en-CA" sz="2400" dirty="0"/>
          </a:p>
        </p:txBody>
      </p:sp>
      <p:sp>
        <p:nvSpPr>
          <p:cNvPr id="5" name="Slide Number Placeholder 4">
            <a:extLst>
              <a:ext uri="{FF2B5EF4-FFF2-40B4-BE49-F238E27FC236}">
                <a16:creationId xmlns:a16="http://schemas.microsoft.com/office/drawing/2014/main" id="{E027F62E-E65C-E759-95D3-C14DF5F793E0}"/>
              </a:ext>
            </a:extLst>
          </p:cNvPr>
          <p:cNvSpPr>
            <a:spLocks noGrp="1"/>
          </p:cNvSpPr>
          <p:nvPr>
            <p:ph type="sldNum" sz="quarter" idx="10"/>
          </p:nvPr>
        </p:nvSpPr>
        <p:spPr/>
        <p:txBody>
          <a:bodyPr/>
          <a:lstStyle/>
          <a:p>
            <a:pPr>
              <a:defRPr/>
            </a:pPr>
            <a:fld id="{222C2B47-41F2-42A5-AA41-34CCD9669551}" type="slidenum">
              <a:rPr lang="en-US" smtClean="0"/>
              <a:pPr>
                <a:defRPr/>
              </a:pPr>
              <a:t>7</a:t>
            </a:fld>
            <a:endParaRPr lang="en-US"/>
          </a:p>
        </p:txBody>
      </p:sp>
      <p:pic>
        <p:nvPicPr>
          <p:cNvPr id="7" name="Picture 6">
            <a:extLst>
              <a:ext uri="{FF2B5EF4-FFF2-40B4-BE49-F238E27FC236}">
                <a16:creationId xmlns:a16="http://schemas.microsoft.com/office/drawing/2014/main" id="{9AFE58B8-27FB-42E0-92FA-6FA71D6D4EAE}"/>
              </a:ext>
            </a:extLst>
          </p:cNvPr>
          <p:cNvPicPr>
            <a:picLocks noChangeAspect="1"/>
          </p:cNvPicPr>
          <p:nvPr/>
        </p:nvPicPr>
        <p:blipFill>
          <a:blip r:embed="rId4"/>
          <a:stretch>
            <a:fillRect/>
          </a:stretch>
        </p:blipFill>
        <p:spPr>
          <a:xfrm>
            <a:off x="7602504" y="3617308"/>
            <a:ext cx="3493034" cy="2685231"/>
          </a:xfrm>
          <a:prstGeom prst="rect">
            <a:avLst/>
          </a:prstGeom>
          <a:ln w="19050">
            <a:solidFill>
              <a:schemeClr val="tx1"/>
            </a:solidFill>
          </a:ln>
        </p:spPr>
      </p:pic>
      <p:pic>
        <p:nvPicPr>
          <p:cNvPr id="9" name="Picture 8">
            <a:extLst>
              <a:ext uri="{FF2B5EF4-FFF2-40B4-BE49-F238E27FC236}">
                <a16:creationId xmlns:a16="http://schemas.microsoft.com/office/drawing/2014/main" id="{6C226528-380B-E0EA-F45B-691D3F3A4D90}"/>
              </a:ext>
            </a:extLst>
          </p:cNvPr>
          <p:cNvPicPr>
            <a:picLocks noChangeAspect="1"/>
          </p:cNvPicPr>
          <p:nvPr/>
        </p:nvPicPr>
        <p:blipFill>
          <a:blip r:embed="rId5"/>
          <a:stretch>
            <a:fillRect/>
          </a:stretch>
        </p:blipFill>
        <p:spPr>
          <a:xfrm>
            <a:off x="701628" y="3626705"/>
            <a:ext cx="3493034" cy="2685231"/>
          </a:xfrm>
          <a:prstGeom prst="rect">
            <a:avLst/>
          </a:prstGeom>
          <a:ln w="19050">
            <a:solidFill>
              <a:schemeClr val="tx1"/>
            </a:solidFill>
          </a:ln>
        </p:spPr>
      </p:pic>
      <p:sp>
        <p:nvSpPr>
          <p:cNvPr id="10" name="TextBox 9">
            <a:extLst>
              <a:ext uri="{FF2B5EF4-FFF2-40B4-BE49-F238E27FC236}">
                <a16:creationId xmlns:a16="http://schemas.microsoft.com/office/drawing/2014/main" id="{D04AB7DA-4ACF-DBC1-C94D-0875E78EA76B}"/>
              </a:ext>
            </a:extLst>
          </p:cNvPr>
          <p:cNvSpPr txBox="1"/>
          <p:nvPr/>
        </p:nvSpPr>
        <p:spPr>
          <a:xfrm>
            <a:off x="6311875" y="1102943"/>
            <a:ext cx="5880125" cy="2954655"/>
          </a:xfrm>
          <a:prstGeom prst="rect">
            <a:avLst/>
          </a:prstGeom>
          <a:noFill/>
        </p:spPr>
        <p:txBody>
          <a:bodyPr wrap="square" rtlCol="0">
            <a:spAutoFit/>
          </a:bodyPr>
          <a:lstStyle/>
          <a:p>
            <a:pPr marL="0" indent="0">
              <a:buNone/>
            </a:pPr>
            <a:r>
              <a:rPr lang="fr-CA" sz="2800" dirty="0">
                <a:hlinkClick r:id="rId6"/>
              </a:rPr>
              <a:t>Romania</a:t>
            </a:r>
            <a:endParaRPr lang="fr-CA" sz="2800" dirty="0"/>
          </a:p>
          <a:p>
            <a:pPr marL="285750" indent="-285750">
              <a:buFont typeface="Arial" panose="020B0604020202020204" pitchFamily="34" charset="0"/>
              <a:buChar char="•"/>
            </a:pPr>
            <a:r>
              <a:rPr lang="fr-CA" sz="2000" dirty="0"/>
              <a:t>First case </a:t>
            </a:r>
            <a:r>
              <a:rPr lang="fr-CA" sz="2000" dirty="0" err="1"/>
              <a:t>detected</a:t>
            </a:r>
            <a:r>
              <a:rPr lang="fr-CA" sz="2000" dirty="0"/>
              <a:t> on July 15, 2024</a:t>
            </a:r>
          </a:p>
          <a:p>
            <a:pPr marL="285750" indent="-285750">
              <a:buFont typeface="Arial" panose="020B0604020202020204" pitchFamily="34" charset="0"/>
              <a:buChar char="•"/>
            </a:pPr>
            <a:r>
              <a:rPr lang="fr-CA" sz="2000" dirty="0"/>
              <a:t>As of </a:t>
            </a:r>
            <a:r>
              <a:rPr lang="fr-CA" sz="2000" dirty="0" err="1"/>
              <a:t>September</a:t>
            </a:r>
            <a:r>
              <a:rPr lang="fr-CA" sz="2000" dirty="0"/>
              <a:t> 12, 2024 – 67 </a:t>
            </a:r>
            <a:r>
              <a:rPr lang="fr-CA" sz="2000" dirty="0" err="1"/>
              <a:t>outbreaks</a:t>
            </a:r>
            <a:r>
              <a:rPr lang="fr-CA" sz="2000" dirty="0"/>
              <a:t> </a:t>
            </a:r>
            <a:r>
              <a:rPr lang="fr-CA" sz="2000" dirty="0" err="1"/>
              <a:t>reported</a:t>
            </a:r>
            <a:endParaRPr lang="fr-CA" sz="2000" dirty="0"/>
          </a:p>
          <a:p>
            <a:pPr marL="285750" indent="-285750">
              <a:buFont typeface="Arial" panose="020B0604020202020204" pitchFamily="34" charset="0"/>
              <a:buChar char="•"/>
            </a:pPr>
            <a:r>
              <a:rPr lang="fr-CA" sz="2000" dirty="0" err="1"/>
              <a:t>Majority</a:t>
            </a:r>
            <a:r>
              <a:rPr lang="fr-CA" sz="2000" dirty="0"/>
              <a:t> of </a:t>
            </a:r>
            <a:r>
              <a:rPr lang="fr-CA" sz="2000" dirty="0" err="1"/>
              <a:t>outbreaks</a:t>
            </a:r>
            <a:r>
              <a:rPr lang="fr-CA" sz="2000" dirty="0"/>
              <a:t> </a:t>
            </a:r>
            <a:r>
              <a:rPr lang="fr-CA" sz="2000" dirty="0" err="1"/>
              <a:t>located</a:t>
            </a:r>
            <a:r>
              <a:rPr lang="fr-CA" sz="2000" dirty="0"/>
              <a:t> in the </a:t>
            </a:r>
            <a:r>
              <a:rPr lang="fr-CA" sz="2000" dirty="0" err="1"/>
              <a:t>east</a:t>
            </a:r>
            <a:r>
              <a:rPr lang="fr-CA" sz="2000" dirty="0"/>
              <a:t> of the country,  </a:t>
            </a:r>
            <a:r>
              <a:rPr lang="fr-CA" sz="2000" dirty="0" err="1"/>
              <a:t>some</a:t>
            </a:r>
            <a:r>
              <a:rPr lang="fr-CA" sz="2000" dirty="0"/>
              <a:t> on the </a:t>
            </a:r>
            <a:r>
              <a:rPr lang="fr-CA" sz="2000" dirty="0" err="1"/>
              <a:t>west</a:t>
            </a:r>
            <a:r>
              <a:rPr lang="fr-CA" sz="2000" dirty="0"/>
              <a:t> </a:t>
            </a:r>
            <a:r>
              <a:rPr lang="fr-CA" sz="2000" dirty="0" err="1"/>
              <a:t>near</a:t>
            </a:r>
            <a:r>
              <a:rPr lang="fr-CA" sz="2000" dirty="0"/>
              <a:t> border </a:t>
            </a:r>
            <a:r>
              <a:rPr lang="fr-CA" sz="2000" dirty="0" err="1"/>
              <a:t>with</a:t>
            </a:r>
            <a:r>
              <a:rPr lang="fr-CA" sz="2000" dirty="0"/>
              <a:t> </a:t>
            </a:r>
            <a:r>
              <a:rPr lang="fr-CA" sz="2000" dirty="0" err="1"/>
              <a:t>Serbia</a:t>
            </a:r>
            <a:endParaRPr lang="fr-CA" sz="2000" dirty="0"/>
          </a:p>
          <a:p>
            <a:pPr marL="285750" indent="-285750">
              <a:buFont typeface="Arial" panose="020B0604020202020204" pitchFamily="34" charset="0"/>
              <a:buChar char="•"/>
            </a:pPr>
            <a:r>
              <a:rPr lang="en-CA" sz="2000" dirty="0"/>
              <a:t>236,023 animals exposed, 5,656 cases,  4,944 deaths, and 230 killed/disposed of</a:t>
            </a:r>
          </a:p>
          <a:p>
            <a:pPr marL="285750" indent="-285750">
              <a:buFont typeface="Arial" panose="020B0604020202020204" pitchFamily="34" charset="0"/>
              <a:buChar char="•"/>
            </a:pPr>
            <a:endParaRPr lang="en-CA" sz="2000" dirty="0"/>
          </a:p>
          <a:p>
            <a:endParaRPr lang="en-CA" dirty="0"/>
          </a:p>
        </p:txBody>
      </p:sp>
      <p:sp>
        <p:nvSpPr>
          <p:cNvPr id="11" name="TextBox 10">
            <a:extLst>
              <a:ext uri="{FF2B5EF4-FFF2-40B4-BE49-F238E27FC236}">
                <a16:creationId xmlns:a16="http://schemas.microsoft.com/office/drawing/2014/main" id="{93C33A79-460C-453A-27B0-CF0701A747D3}"/>
              </a:ext>
            </a:extLst>
          </p:cNvPr>
          <p:cNvSpPr txBox="1"/>
          <p:nvPr/>
        </p:nvSpPr>
        <p:spPr>
          <a:xfrm>
            <a:off x="4699370" y="4116148"/>
            <a:ext cx="2575034" cy="1846659"/>
          </a:xfrm>
          <a:prstGeom prst="rect">
            <a:avLst/>
          </a:prstGeom>
          <a:noFill/>
        </p:spPr>
        <p:txBody>
          <a:bodyPr wrap="square" rtlCol="0">
            <a:spAutoFit/>
          </a:bodyPr>
          <a:lstStyle/>
          <a:p>
            <a:pPr algn="ctr"/>
            <a:r>
              <a:rPr lang="en-CA" sz="2000" b="1" dirty="0"/>
              <a:t>No official word on source of outbreaks</a:t>
            </a:r>
          </a:p>
          <a:p>
            <a:pPr algn="ctr"/>
            <a:endParaRPr lang="en-CA" sz="2000" b="1" dirty="0"/>
          </a:p>
          <a:p>
            <a:pPr algn="ctr"/>
            <a:r>
              <a:rPr lang="en-US" b="1" dirty="0">
                <a:solidFill>
                  <a:srgbClr val="000000"/>
                </a:solidFill>
                <a:latin typeface="+mn-lt"/>
                <a:ea typeface="Calibri" panose="020F0502020204030204" pitchFamily="34" charset="0"/>
                <a:cs typeface="Calibri" panose="020F0502020204030204" pitchFamily="34" charset="0"/>
              </a:rPr>
              <a:t>M</a:t>
            </a:r>
            <a:r>
              <a:rPr lang="en-US" sz="1800" b="1" dirty="0">
                <a:solidFill>
                  <a:srgbClr val="000000"/>
                </a:solidFill>
                <a:effectLst/>
                <a:latin typeface="+mn-lt"/>
                <a:ea typeface="Calibri" panose="020F0502020204030204" pitchFamily="34" charset="0"/>
                <a:cs typeface="Calibri" panose="020F0502020204030204" pitchFamily="34" charset="0"/>
              </a:rPr>
              <a:t>olecular typing of the isolates would give us more information</a:t>
            </a:r>
            <a:endParaRPr lang="en-CA" sz="2000" b="1" dirty="0">
              <a:latin typeface="+mn-lt"/>
            </a:endParaRPr>
          </a:p>
        </p:txBody>
      </p:sp>
    </p:spTree>
    <p:extLst>
      <p:ext uri="{BB962C8B-B14F-4D97-AF65-F5344CB8AC3E}">
        <p14:creationId xmlns:p14="http://schemas.microsoft.com/office/powerpoint/2010/main" val="306020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0EE-0999-1D74-13EB-3EDEA44E701D}"/>
              </a:ext>
            </a:extLst>
          </p:cNvPr>
          <p:cNvSpPr>
            <a:spLocks noGrp="1"/>
          </p:cNvSpPr>
          <p:nvPr>
            <p:ph type="title"/>
          </p:nvPr>
        </p:nvSpPr>
        <p:spPr>
          <a:xfrm>
            <a:off x="218090" y="136525"/>
            <a:ext cx="10515600" cy="1325563"/>
          </a:xfrm>
        </p:spPr>
        <p:txBody>
          <a:bodyPr/>
          <a:lstStyle/>
          <a:p>
            <a:r>
              <a:rPr lang="fr-CA" dirty="0"/>
              <a:t>Peste des petits ruminants - Europe</a:t>
            </a:r>
            <a:endParaRPr lang="en-CA" dirty="0"/>
          </a:p>
        </p:txBody>
      </p:sp>
      <p:sp>
        <p:nvSpPr>
          <p:cNvPr id="3" name="Content Placeholder 2">
            <a:extLst>
              <a:ext uri="{FF2B5EF4-FFF2-40B4-BE49-F238E27FC236}">
                <a16:creationId xmlns:a16="http://schemas.microsoft.com/office/drawing/2014/main" id="{70C1F321-F6BC-AC7F-1A6F-48690D8DE14B}"/>
              </a:ext>
            </a:extLst>
          </p:cNvPr>
          <p:cNvSpPr>
            <a:spLocks noGrp="1"/>
          </p:cNvSpPr>
          <p:nvPr>
            <p:ph sz="half" idx="1"/>
          </p:nvPr>
        </p:nvSpPr>
        <p:spPr>
          <a:xfrm>
            <a:off x="6172200" y="1521975"/>
            <a:ext cx="5181600" cy="4351338"/>
          </a:xfrm>
        </p:spPr>
        <p:txBody>
          <a:bodyPr/>
          <a:lstStyle/>
          <a:p>
            <a:pPr marL="0" indent="0">
              <a:buNone/>
            </a:pPr>
            <a:r>
              <a:rPr lang="en-CA" b="1" dirty="0"/>
              <a:t>Canada</a:t>
            </a:r>
          </a:p>
          <a:p>
            <a:r>
              <a:rPr lang="en-CA" dirty="0"/>
              <a:t>Is there/What is the risk for Canada? </a:t>
            </a:r>
          </a:p>
        </p:txBody>
      </p:sp>
      <p:sp>
        <p:nvSpPr>
          <p:cNvPr id="4" name="Content Placeholder 3">
            <a:extLst>
              <a:ext uri="{FF2B5EF4-FFF2-40B4-BE49-F238E27FC236}">
                <a16:creationId xmlns:a16="http://schemas.microsoft.com/office/drawing/2014/main" id="{9DF2B667-1203-C438-D264-7158CC971512}"/>
              </a:ext>
            </a:extLst>
          </p:cNvPr>
          <p:cNvSpPr>
            <a:spLocks noGrp="1"/>
          </p:cNvSpPr>
          <p:nvPr>
            <p:ph sz="half" idx="2"/>
          </p:nvPr>
        </p:nvSpPr>
        <p:spPr>
          <a:xfrm>
            <a:off x="664779" y="1454643"/>
            <a:ext cx="5181600" cy="4351338"/>
          </a:xfrm>
        </p:spPr>
        <p:txBody>
          <a:bodyPr/>
          <a:lstStyle/>
          <a:p>
            <a:pPr marL="0" indent="0">
              <a:buNone/>
            </a:pPr>
            <a:r>
              <a:rPr lang="en-CA" b="1" dirty="0"/>
              <a:t>Scientific Findings/Reports</a:t>
            </a:r>
            <a:endParaRPr lang="en-CA" b="1" i="0" dirty="0">
              <a:solidFill>
                <a:srgbClr val="222222"/>
              </a:solidFill>
              <a:effectLst/>
              <a:latin typeface="-apple-system"/>
              <a:hlinkClick r:id="rId3"/>
            </a:endParaRPr>
          </a:p>
          <a:p>
            <a:r>
              <a:rPr lang="en-CA" i="0" dirty="0">
                <a:solidFill>
                  <a:srgbClr val="222222"/>
                </a:solidFill>
                <a:effectLst/>
                <a:latin typeface="-apple-system"/>
                <a:hlinkClick r:id="rId3"/>
              </a:rPr>
              <a:t>Empirical and model-based evidence for a negligible role of cattle in </a:t>
            </a:r>
            <a:r>
              <a:rPr lang="en-CA" i="0" dirty="0" err="1">
                <a:solidFill>
                  <a:srgbClr val="222222"/>
                </a:solidFill>
                <a:effectLst/>
                <a:latin typeface="-apple-system"/>
                <a:hlinkClick r:id="rId3"/>
              </a:rPr>
              <a:t>peste</a:t>
            </a:r>
            <a:r>
              <a:rPr lang="en-CA" i="0" dirty="0">
                <a:solidFill>
                  <a:srgbClr val="222222"/>
                </a:solidFill>
                <a:effectLst/>
                <a:latin typeface="-apple-system"/>
                <a:hlinkClick r:id="rId3"/>
              </a:rPr>
              <a:t> des petits ruminants virus transmission and eradication</a:t>
            </a:r>
            <a:endParaRPr lang="en-CA" dirty="0">
              <a:solidFill>
                <a:srgbClr val="222222"/>
              </a:solidFill>
              <a:latin typeface="-apple-system"/>
            </a:endParaRPr>
          </a:p>
          <a:p>
            <a:r>
              <a:rPr lang="en-CA" dirty="0">
                <a:hlinkClick r:id="rId4"/>
              </a:rPr>
              <a:t>PPR in Bulgaria June 2018 (publishing.service.gov.uk)</a:t>
            </a:r>
            <a:endParaRPr lang="en-CA" dirty="0"/>
          </a:p>
          <a:p>
            <a:pPr lvl="1"/>
            <a:r>
              <a:rPr lang="en-CA" dirty="0"/>
              <a:t>Introduction risk to UK increased from negligible to </a:t>
            </a:r>
            <a:r>
              <a:rPr lang="en-CA" b="1" dirty="0"/>
              <a:t>very low</a:t>
            </a:r>
          </a:p>
        </p:txBody>
      </p:sp>
      <p:sp>
        <p:nvSpPr>
          <p:cNvPr id="5" name="Slide Number Placeholder 4">
            <a:extLst>
              <a:ext uri="{FF2B5EF4-FFF2-40B4-BE49-F238E27FC236}">
                <a16:creationId xmlns:a16="http://schemas.microsoft.com/office/drawing/2014/main" id="{E027F62E-E65C-E759-95D3-C14DF5F793E0}"/>
              </a:ext>
            </a:extLst>
          </p:cNvPr>
          <p:cNvSpPr>
            <a:spLocks noGrp="1"/>
          </p:cNvSpPr>
          <p:nvPr>
            <p:ph type="sldNum" sz="quarter" idx="10"/>
          </p:nvPr>
        </p:nvSpPr>
        <p:spPr/>
        <p:txBody>
          <a:bodyPr/>
          <a:lstStyle/>
          <a:p>
            <a:pPr>
              <a:defRPr/>
            </a:pPr>
            <a:fld id="{222C2B47-41F2-42A5-AA41-34CCD9669551}" type="slidenum">
              <a:rPr lang="en-US" smtClean="0"/>
              <a:pPr>
                <a:defRPr/>
              </a:pPr>
              <a:t>8</a:t>
            </a:fld>
            <a:endParaRPr lang="en-US"/>
          </a:p>
        </p:txBody>
      </p:sp>
    </p:spTree>
    <p:extLst>
      <p:ext uri="{BB962C8B-B14F-4D97-AF65-F5344CB8AC3E}">
        <p14:creationId xmlns:p14="http://schemas.microsoft.com/office/powerpoint/2010/main" val="410000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D7A4-73BF-870B-5AA4-16BA2237D177}"/>
              </a:ext>
            </a:extLst>
          </p:cNvPr>
          <p:cNvSpPr>
            <a:spLocks noGrp="1"/>
          </p:cNvSpPr>
          <p:nvPr>
            <p:ph type="title"/>
          </p:nvPr>
        </p:nvSpPr>
        <p:spPr>
          <a:xfrm>
            <a:off x="214642" y="81841"/>
            <a:ext cx="10515600" cy="1325563"/>
          </a:xfrm>
        </p:spPr>
        <p:txBody>
          <a:bodyPr/>
          <a:lstStyle/>
          <a:p>
            <a:r>
              <a:rPr lang="en-CA" dirty="0"/>
              <a:t>Sheep and Goat Pox</a:t>
            </a:r>
          </a:p>
        </p:txBody>
      </p:sp>
      <p:sp>
        <p:nvSpPr>
          <p:cNvPr id="3" name="Content Placeholder 2">
            <a:extLst>
              <a:ext uri="{FF2B5EF4-FFF2-40B4-BE49-F238E27FC236}">
                <a16:creationId xmlns:a16="http://schemas.microsoft.com/office/drawing/2014/main" id="{6BE52219-CDE6-83CD-DCF4-BDB2EFD31A06}"/>
              </a:ext>
            </a:extLst>
          </p:cNvPr>
          <p:cNvSpPr>
            <a:spLocks noGrp="1"/>
          </p:cNvSpPr>
          <p:nvPr>
            <p:ph sz="half" idx="1"/>
          </p:nvPr>
        </p:nvSpPr>
        <p:spPr>
          <a:xfrm>
            <a:off x="7171510" y="1522522"/>
            <a:ext cx="5181600" cy="4351338"/>
          </a:xfrm>
        </p:spPr>
        <p:txBody>
          <a:bodyPr/>
          <a:lstStyle/>
          <a:p>
            <a:pPr marL="0" indent="0">
              <a:buNone/>
            </a:pPr>
            <a:r>
              <a:rPr lang="en-CA" b="1" dirty="0"/>
              <a:t>Greece</a:t>
            </a:r>
          </a:p>
          <a:p>
            <a:r>
              <a:rPr lang="fi-FI" dirty="0"/>
              <a:t>Continues to report cases</a:t>
            </a:r>
          </a:p>
          <a:p>
            <a:r>
              <a:rPr lang="fi-FI" dirty="0"/>
              <a:t>Anatoliki Makedonia Kai Thraki</a:t>
            </a:r>
            <a:r>
              <a:rPr lang="en-CA" dirty="0"/>
              <a:t> </a:t>
            </a:r>
          </a:p>
          <a:p>
            <a:pPr lvl="1"/>
            <a:r>
              <a:rPr lang="en-CA" dirty="0">
                <a:hlinkClick r:id="rId3"/>
              </a:rPr>
              <a:t>21 Aug 2024</a:t>
            </a:r>
            <a:endParaRPr lang="en-CA" dirty="0"/>
          </a:p>
          <a:p>
            <a:pPr lvl="1"/>
            <a:r>
              <a:rPr lang="en-CA" dirty="0">
                <a:hlinkClick r:id="rId4"/>
              </a:rPr>
              <a:t>30 Aug 2024</a:t>
            </a:r>
            <a:endParaRPr lang="en-CA" dirty="0"/>
          </a:p>
          <a:p>
            <a:pPr lvl="1"/>
            <a:r>
              <a:rPr lang="en-CA" dirty="0">
                <a:hlinkClick r:id="rId5"/>
              </a:rPr>
              <a:t>5 Sep 2024</a:t>
            </a:r>
            <a:endParaRPr lang="en-CA" dirty="0"/>
          </a:p>
          <a:p>
            <a:endParaRPr lang="en-CA" dirty="0"/>
          </a:p>
          <a:p>
            <a:endParaRPr lang="en-CA" dirty="0"/>
          </a:p>
        </p:txBody>
      </p:sp>
      <p:sp>
        <p:nvSpPr>
          <p:cNvPr id="4" name="Content Placeholder 3">
            <a:extLst>
              <a:ext uri="{FF2B5EF4-FFF2-40B4-BE49-F238E27FC236}">
                <a16:creationId xmlns:a16="http://schemas.microsoft.com/office/drawing/2014/main" id="{9DD7FDB8-AA44-887B-BC47-C5C292304695}"/>
              </a:ext>
            </a:extLst>
          </p:cNvPr>
          <p:cNvSpPr>
            <a:spLocks noGrp="1"/>
          </p:cNvSpPr>
          <p:nvPr>
            <p:ph sz="half" idx="2"/>
          </p:nvPr>
        </p:nvSpPr>
        <p:spPr>
          <a:xfrm>
            <a:off x="838200" y="1690688"/>
            <a:ext cx="5181600" cy="4351338"/>
          </a:xfrm>
        </p:spPr>
        <p:txBody>
          <a:bodyPr/>
          <a:lstStyle/>
          <a:p>
            <a:pPr marL="0" indent="0">
              <a:buNone/>
            </a:pPr>
            <a:r>
              <a:rPr lang="en-CA" b="1" dirty="0"/>
              <a:t>Bulgaria</a:t>
            </a:r>
          </a:p>
          <a:p>
            <a:r>
              <a:rPr lang="en-CA" dirty="0"/>
              <a:t>First confirmation (4 Sep 2024)</a:t>
            </a:r>
          </a:p>
          <a:p>
            <a:pPr lvl="1"/>
            <a:r>
              <a:rPr lang="en-CA" dirty="0"/>
              <a:t>3 cases in </a:t>
            </a:r>
            <a:r>
              <a:rPr lang="en-CA" dirty="0">
                <a:hlinkClick r:id="rId6"/>
              </a:rPr>
              <a:t>Straldzha, Yambol region</a:t>
            </a:r>
            <a:endParaRPr lang="en-CA" dirty="0"/>
          </a:p>
        </p:txBody>
      </p:sp>
      <p:sp>
        <p:nvSpPr>
          <p:cNvPr id="5" name="Slide Number Placeholder 4">
            <a:extLst>
              <a:ext uri="{FF2B5EF4-FFF2-40B4-BE49-F238E27FC236}">
                <a16:creationId xmlns:a16="http://schemas.microsoft.com/office/drawing/2014/main" id="{94549DB5-9EB0-C27B-2D52-8CB20BC5F415}"/>
              </a:ext>
            </a:extLst>
          </p:cNvPr>
          <p:cNvSpPr>
            <a:spLocks noGrp="1"/>
          </p:cNvSpPr>
          <p:nvPr>
            <p:ph type="sldNum" sz="quarter" idx="10"/>
          </p:nvPr>
        </p:nvSpPr>
        <p:spPr/>
        <p:txBody>
          <a:bodyPr/>
          <a:lstStyle/>
          <a:p>
            <a:pPr>
              <a:defRPr/>
            </a:pPr>
            <a:fld id="{222C2B47-41F2-42A5-AA41-34CCD9669551}" type="slidenum">
              <a:rPr lang="en-US" smtClean="0"/>
              <a:pPr>
                <a:defRPr/>
              </a:pPr>
              <a:t>9</a:t>
            </a:fld>
            <a:endParaRPr lang="en-US"/>
          </a:p>
        </p:txBody>
      </p:sp>
      <p:pic>
        <p:nvPicPr>
          <p:cNvPr id="9" name="Picture 8">
            <a:extLst>
              <a:ext uri="{FF2B5EF4-FFF2-40B4-BE49-F238E27FC236}">
                <a16:creationId xmlns:a16="http://schemas.microsoft.com/office/drawing/2014/main" id="{5483D6DC-9A3C-7711-6CC9-16BB45C28E30}"/>
              </a:ext>
            </a:extLst>
          </p:cNvPr>
          <p:cNvPicPr>
            <a:picLocks noChangeAspect="1"/>
          </p:cNvPicPr>
          <p:nvPr/>
        </p:nvPicPr>
        <p:blipFill>
          <a:blip r:embed="rId7"/>
          <a:stretch>
            <a:fillRect/>
          </a:stretch>
        </p:blipFill>
        <p:spPr>
          <a:xfrm>
            <a:off x="1030938" y="3284602"/>
            <a:ext cx="5779765" cy="3254310"/>
          </a:xfrm>
          <a:prstGeom prst="rect">
            <a:avLst/>
          </a:prstGeom>
          <a:ln w="19050">
            <a:solidFill>
              <a:schemeClr val="tx1"/>
            </a:solidFill>
          </a:ln>
        </p:spPr>
      </p:pic>
    </p:spTree>
    <p:extLst>
      <p:ext uri="{BB962C8B-B14F-4D97-AF65-F5344CB8AC3E}">
        <p14:creationId xmlns:p14="http://schemas.microsoft.com/office/powerpoint/2010/main" val="8779585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27494</TotalTime>
  <Words>3387</Words>
  <Application>Microsoft Office PowerPoint</Application>
  <PresentationFormat>Widescreen</PresentationFormat>
  <Paragraphs>294</Paragraphs>
  <Slides>13</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-apple-system</vt:lpstr>
      <vt:lpstr>Arial</vt:lpstr>
      <vt:lpstr>BlinkMacSystemFont</vt:lpstr>
      <vt:lpstr>Calibri</vt:lpstr>
      <vt:lpstr>Calibri Light</vt:lpstr>
      <vt:lpstr>Cambria</vt:lpstr>
      <vt:lpstr>Candara</vt:lpstr>
      <vt:lpstr>CicleGordita</vt:lpstr>
      <vt:lpstr>ElsevierGulliver</vt:lpstr>
      <vt:lpstr>Lora</vt:lpstr>
      <vt:lpstr>Poppins-Medium</vt:lpstr>
      <vt:lpstr>Poppins-Regular</vt:lpstr>
      <vt:lpstr>Symbol</vt:lpstr>
      <vt:lpstr>Verdana</vt:lpstr>
      <vt:lpstr>2_Office Theme</vt:lpstr>
      <vt:lpstr>Community for Emerging and Zoonotic Diseases Identifying emerging risks through collective intelligence</vt:lpstr>
      <vt:lpstr>Bluetongue virus (BTV-3) in Europe</vt:lpstr>
      <vt:lpstr>Bluetongue virus (BTV-3) in Europe</vt:lpstr>
      <vt:lpstr>Bluetongue virus (BTV-3) in Europe (*new country)</vt:lpstr>
      <vt:lpstr>Bluetongue virus (BTV-3) in Europe (*new country)</vt:lpstr>
      <vt:lpstr>Bluetongue virus (BTV-3) in Europe (*new country)</vt:lpstr>
      <vt:lpstr>Peste des petits ruminants - Europe</vt:lpstr>
      <vt:lpstr>Peste des petits ruminants - Europe</vt:lpstr>
      <vt:lpstr>Sheep and Goat Pox</vt:lpstr>
      <vt:lpstr>Longhorn Tick and Theileriosis in the USA</vt:lpstr>
      <vt:lpstr>New World Screwworm in South America</vt:lpstr>
      <vt:lpstr>Q Fever</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Dukadzinac, Zana (CFIA/ACIA)</cp:lastModifiedBy>
  <cp:revision>467</cp:revision>
  <dcterms:created xsi:type="dcterms:W3CDTF">2020-02-07T23:34:08Z</dcterms:created>
  <dcterms:modified xsi:type="dcterms:W3CDTF">2024-09-16T14:20:34Z</dcterms:modified>
</cp:coreProperties>
</file>