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56" r:id="rId5"/>
    <p:sldId id="389" r:id="rId6"/>
    <p:sldId id="265" r:id="rId7"/>
    <p:sldId id="368" r:id="rId8"/>
    <p:sldId id="380" r:id="rId9"/>
    <p:sldId id="352" r:id="rId10"/>
    <p:sldId id="394" r:id="rId11"/>
    <p:sldId id="407" r:id="rId12"/>
    <p:sldId id="406" r:id="rId13"/>
    <p:sldId id="404" r:id="rId14"/>
    <p:sldId id="409" r:id="rId15"/>
    <p:sldId id="408"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25" autoAdjust="0"/>
    <p:restoredTop sz="93407" autoAdjust="0"/>
  </p:normalViewPr>
  <p:slideViewPr>
    <p:cSldViewPr snapToGrid="0">
      <p:cViewPr varScale="1">
        <p:scale>
          <a:sx n="63" d="100"/>
          <a:sy n="63" d="100"/>
        </p:scale>
        <p:origin x="64" y="3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2024-09-06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405243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Poppins-Regular"/>
              </a:rPr>
              <a:t>Brazil's official veterinary services (OVS) confirmed an outbreak of Newcastle disease in a broiler farm in the state of Rio Grande do Sul. Gene sequencing identified virulent Newcastle disease virus, with amino acid sequence 112R-R-Q-K-R116 at the C-terminal end of the F2 protein and an F (phenylalanine) residue at position 117 at the N-terminal end of the F protein. The nucleotide sequence obtained for the F gene showed 95.15% identity with the Pigeon paramyxovirus 1 (PPMV-1) sequence deposited in GenBank KX097024.1. Viral isolation is ongoing. Infection with PPMV-1 has also been detected in synanthropic birds in the state of Rio Grande do Sul as part of the surveillance of avian respiratory and nervous syndrome. OVS is conducting an epidemiological investigation of the event and implementing the restrictions and measures in accordance with the National Contingency Plan for </a:t>
            </a:r>
            <a:r>
              <a:rPr lang="en-US" b="0" i="0" dirty="0" err="1">
                <a:effectLst/>
                <a:latin typeface="Poppins-Regular"/>
              </a:rPr>
              <a:t>Zoosanitary</a:t>
            </a:r>
            <a:r>
              <a:rPr lang="en-US" b="0" i="0" dirty="0">
                <a:effectLst/>
                <a:latin typeface="Poppins-Regular"/>
              </a:rPr>
              <a:t> Emergencies. </a:t>
            </a:r>
            <a:r>
              <a:rPr lang="en-US" b="1" i="0" dirty="0">
                <a:effectLst/>
                <a:latin typeface="Poppins-Regular"/>
              </a:rPr>
              <a:t>Update on July 25th: </a:t>
            </a:r>
            <a:r>
              <a:rPr lang="en-US" b="0" i="0" dirty="0">
                <a:effectLst/>
                <a:latin typeface="Poppins-Regular"/>
              </a:rPr>
              <a:t>Epidemiological investigation conducted by the </a:t>
            </a:r>
            <a:r>
              <a:rPr lang="en-US" b="0" i="0" dirty="0" err="1">
                <a:effectLst/>
                <a:latin typeface="Poppins-Regular"/>
              </a:rPr>
              <a:t>Offical</a:t>
            </a:r>
            <a:r>
              <a:rPr lang="en-US" b="0" i="0" dirty="0">
                <a:effectLst/>
                <a:latin typeface="Poppins-Regular"/>
              </a:rPr>
              <a:t> Veterinary Services in the perifocal and surveillance areas has not identified animals presenting clinical signs compatible with Newcastle disease.</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342030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Domestic birds in Canada,</a:t>
            </a:r>
            <a:r>
              <a:rPr lang="en-CA" baseline="0" dirty="0"/>
              <a:t> our last case was on April 1 in Quebec.</a:t>
            </a:r>
          </a:p>
          <a:p>
            <a:endParaRPr lang="en-CA" baseline="0" dirty="0"/>
          </a:p>
          <a:p>
            <a:r>
              <a:rPr lang="en-CA" baseline="0" dirty="0"/>
              <a:t>Spring and Summer have been free of domestic cases of HPAI</a:t>
            </a:r>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a:p>
            <a:endParaRPr lang="en-CA" altLang="en-US" baseline="0" dirty="0"/>
          </a:p>
          <a:p>
            <a:endParaRPr lang="en-CA" altLang="en-US" baseline="0" dirty="0"/>
          </a:p>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3</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Wild bird migration is well underway with 500 million + birds in flight at different times this week. Overlapping all flyways</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Antarctica, 14 new positive cases of the HPAI H5N1 have been confirmed in penguins,</a:t>
            </a:r>
          </a:p>
          <a:p>
            <a:r>
              <a:rPr lang="en-US" dirty="0"/>
              <a:t>seabirds, and sea lions, indicating that the spread of the virus in the southern region is greater</a:t>
            </a:r>
          </a:p>
          <a:p>
            <a:r>
              <a:rPr lang="en-US" dirty="0"/>
              <a:t>than expected</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120538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Cases since our last meeting…</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204577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0" i="0" u="none" strike="noStrike" baseline="0" dirty="0">
                <a:solidFill>
                  <a:srgbClr val="000000"/>
                </a:solidFill>
                <a:latin typeface="Calibri" panose="020F0502020204030204" pitchFamily="34" charset="0"/>
              </a:rPr>
              <a:t>Human cases still reported globally</a:t>
            </a:r>
          </a:p>
          <a:p>
            <a:pPr marL="342900" indent="-342900" algn="l">
              <a:buAutoNum type="arabicPeriod"/>
            </a:pPr>
            <a:r>
              <a:rPr lang="en-CA" sz="1800" b="0" i="0" u="none" strike="noStrike" baseline="0" dirty="0">
                <a:solidFill>
                  <a:srgbClr val="000000"/>
                </a:solidFill>
                <a:latin typeface="Calibri" panose="020F0502020204030204" pitchFamily="34" charset="0"/>
              </a:rPr>
              <a:t>Most recent cases in North America are associated with Dairy Farms and the B3.13 genotype.</a:t>
            </a:r>
          </a:p>
          <a:p>
            <a:pPr marL="342900" indent="-342900" algn="l">
              <a:buAutoNum type="arabicPeriod"/>
            </a:pPr>
            <a:r>
              <a:rPr lang="en-CA" sz="1800" b="0" i="0" u="none" strike="noStrike" baseline="0" dirty="0">
                <a:solidFill>
                  <a:srgbClr val="000000"/>
                </a:solidFill>
                <a:latin typeface="Calibri" panose="020F0502020204030204" pitchFamily="34" charset="0"/>
              </a:rPr>
              <a:t>H5 infections in the Summer were associated with poultry depopulation activities in Colorado on two farms with B3.13, these are thought to be associated with very high temperatures, and procedures used for handling infected animals for depopulation rather than whole barn gassing. </a:t>
            </a:r>
          </a:p>
          <a:p>
            <a:pPr marL="342900" indent="-342900" algn="l">
              <a:buAutoNum type="arabicPeriod"/>
            </a:pPr>
            <a:r>
              <a:rPr lang="en-CA" sz="1800" b="0" i="0" u="none" strike="noStrike" baseline="0" dirty="0">
                <a:solidFill>
                  <a:srgbClr val="000000"/>
                </a:solidFill>
                <a:latin typeface="Calibri" panose="020F0502020204030204" pitchFamily="34" charset="0"/>
              </a:rPr>
              <a:t>Michigan’s </a:t>
            </a:r>
            <a:r>
              <a:rPr lang="en-CA" sz="1800" b="0" i="0" u="none" strike="noStrike" baseline="0" dirty="0" err="1">
                <a:solidFill>
                  <a:srgbClr val="000000"/>
                </a:solidFill>
                <a:latin typeface="Calibri" panose="020F0502020204030204" pitchFamily="34" charset="0"/>
              </a:rPr>
              <a:t>serosurveillance</a:t>
            </a:r>
            <a:r>
              <a:rPr lang="en-CA" sz="1800" b="0" i="0" u="none" strike="noStrike" baseline="0" dirty="0">
                <a:solidFill>
                  <a:srgbClr val="000000"/>
                </a:solidFill>
                <a:latin typeface="Calibri" panose="020F0502020204030204" pitchFamily="34" charset="0"/>
              </a:rPr>
              <a:t> of exposed dairy workers showed that none of them had seroconverted, great news as there were concerns they might be asymptomatically infected</a:t>
            </a:r>
          </a:p>
          <a:p>
            <a:pPr marL="342900" indent="-342900" algn="l">
              <a:buAutoNum type="arabicPeriod"/>
            </a:pPr>
            <a:r>
              <a:rPr lang="en-CA" sz="1800" b="0" i="0" u="none" strike="noStrike" baseline="0" dirty="0">
                <a:solidFill>
                  <a:srgbClr val="000000"/>
                </a:solidFill>
                <a:latin typeface="Calibri" panose="020F0502020204030204" pitchFamily="34" charset="0"/>
              </a:rPr>
              <a:t>Risk Assessment from FAO/WHO/WOAH released an updated risk assessment, public health risk for general population is low and for occupationally exposed people is low to moderate.</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484950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4915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riculture.gouv.fr/influenza-aviaire-hautement-pathogene-letat-poursuit-son-engagement-exceptionnel-pour-la-campagn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cezd.ca/CEZD/Assets/Documents/RQRA_AI_H5N1_Dairy_Cattle_US_Summary-EN.pdf" TargetMode="External"/><Relationship Id="rId4" Type="http://schemas.openxmlformats.org/officeDocument/2006/relationships/hyperlink" Target="https://www.cahss.ca/cahss-tools/document-library/highly-pathogenic-avian-influenza-A-H5N1-and-ca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ahis.woah.org/#/in-review/577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ahis.woah.org/#/in-review/5663"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sciencedirect.com/science/article/pii/S2211124724008088?via%3Dihub" TargetMode="External"/><Relationship Id="rId3" Type="http://schemas.openxmlformats.org/officeDocument/2006/relationships/hyperlink" Target="https://www.sciencedirect.com/science/article/pii/S1473309924004389?via%3Dihub" TargetMode="External"/><Relationship Id="rId7" Type="http://schemas.openxmlformats.org/officeDocument/2006/relationships/hyperlink" Target="https://www.mdpi.com/2076-0817/13/7/57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link.springer.com/article/10.1007/s12560-024-09608-0" TargetMode="External"/><Relationship Id="rId5" Type="http://schemas.openxmlformats.org/officeDocument/2006/relationships/hyperlink" Target="https://www.facetsjournal.com/doi/10.1139/facets-2023-0185" TargetMode="External"/><Relationship Id="rId4" Type="http://schemas.openxmlformats.org/officeDocument/2006/relationships/hyperlink" Target="https://www.medrxiv.org/content/10.1101/2024.07.27.24310982v1" TargetMode="External"/><Relationship Id="rId9" Type="http://schemas.openxmlformats.org/officeDocument/2006/relationships/hyperlink" Target="https://journals.asm.org/doi/10.1128/mbio.03203-2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view?r=eyJrIjoiMGZkNGRmZmQtNzg1My00ZmYxLTkzMTgtMWViNjg0MTBhYjRhIiwidCI6IjE4YjVhNWVkLTFkODYtNDFkMy05NGEwLWJjMjdkYWUzMmFiMiJ9"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ahis.woah.org/#/in-review/5582?reportId=168529&amp;fromPage=event-dashboard-ur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www.cwhc-rcsf.ca/avian_influenza_testing_results.php" TargetMode="External"/><Relationship Id="rId4" Type="http://schemas.openxmlformats.org/officeDocument/2006/relationships/hyperlink" Target="https://cfia-ncr.maps.arcgis.com/apps/dashboards/89c779e98cdf492c899df23e1c38fdb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wild-bird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ahis.woah.org/#/in-review/5676?fromPage=event-dashboard-url" TargetMode="External"/><Relationship Id="rId13" Type="http://schemas.openxmlformats.org/officeDocument/2006/relationships/hyperlink" Target="https://wahis.woah.org/#/in-review/4732" TargetMode="External"/><Relationship Id="rId3" Type="http://schemas.openxmlformats.org/officeDocument/2006/relationships/hyperlink" Target="https://agriculture.vic.gov.au/biosecurity/animal-diseases/poultry-diseases/avian-influenza-bird-flu" TargetMode="External"/><Relationship Id="rId7" Type="http://schemas.openxmlformats.org/officeDocument/2006/relationships/hyperlink" Target="http://empres-i.fao.org/eipws3g/2/obd?idOutbreak=384424&amp;rss=t" TargetMode="External"/><Relationship Id="rId12" Type="http://schemas.openxmlformats.org/officeDocument/2006/relationships/hyperlink" Target="https://wahis.woah.org/#/in-review/582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dawn.com/news/1854644" TargetMode="External"/><Relationship Id="rId11" Type="http://schemas.openxmlformats.org/officeDocument/2006/relationships/hyperlink" Target="http://empres-i.fao.org/eipws3g/2/obd?idOutbreak=385069&amp;rss=t" TargetMode="External"/><Relationship Id="rId5" Type="http://schemas.openxmlformats.org/officeDocument/2006/relationships/hyperlink" Target="https://www.environment.act.gov.au/parks-conservation/plants-and-animals/biosecurity/biosecurity-alerts/avian-influenza" TargetMode="External"/><Relationship Id="rId15" Type="http://schemas.openxmlformats.org/officeDocument/2006/relationships/hyperlink" Target="https://www.eluniversal.com.mx/mundo/la-gripe-aviar-se-expande-por-la-antartida-mas-de-lo-esperado-alertan-cientificos/" TargetMode="External"/><Relationship Id="rId10" Type="http://schemas.openxmlformats.org/officeDocument/2006/relationships/hyperlink" Target="https://wahis.woah.org/#/in-review/5775" TargetMode="External"/><Relationship Id="rId4" Type="http://schemas.openxmlformats.org/officeDocument/2006/relationships/hyperlink" Target="https://www.dpi.nsw.gov.au/animals-and-livestock/poultry-and-birds/health-disease/avian-influenza" TargetMode="External"/><Relationship Id="rId9" Type="http://schemas.openxmlformats.org/officeDocument/2006/relationships/hyperlink" Target="https://wahis.woah.org/#/in-review/5764" TargetMode="External"/><Relationship Id="rId14" Type="http://schemas.openxmlformats.org/officeDocument/2006/relationships/hyperlink" Target="https://wahis.woah.org/#/in-review/555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thl.fi/-/lintuinfluenssarokotukset-kaynnissa-tayden-rokotussuojan-saamiseksi-tartuntariskissa-olevien-tulisi-ottaa-ensimmainen-rokote-elokuussa" TargetMode="External"/><Relationship Id="rId3" Type="http://schemas.openxmlformats.org/officeDocument/2006/relationships/hyperlink" Target="https://can01.safelinks.protection.outlook.com/?url=https%3A%2F%2Fwww.cdc.gov%2Fmedia%2Freleases%2F2024%2Fs0725-three-human-cases-of-h5-bird-flu.html&amp;data=05%7C02%7CAime.Brown%40inspection.gc.ca%7Cf38d964880e943583efb08dcb0c2430c%7C18b5a5ed1d8641d394a0bc27dae32ab2%7C0%7C0%7C638579595597234328%7CUnknown%7CTWFpbGZsb3d8eyJWIjoiMC4wLjAwMDAiLCJQIjoiV2luMzIiLCJBTiI6Ik1haWwiLCJXVCI6Mn0%3D%7C0%7C%7C%7C&amp;sdata=VGUuBvsUnPFekXi1n0HDvv%2Fy12DWAs68zSSei6%2B2W64%3D&amp;reserved=0" TargetMode="External"/><Relationship Id="rId7" Type="http://schemas.openxmlformats.org/officeDocument/2006/relationships/hyperlink" Target="https://www.who.int/publications/m/item/updated-joint-fao-who-woah-assessment-of-recent-influenza-a(h5n1)-virus-events-in-animals-and-people" TargetMode="External"/><Relationship Id="rId12" Type="http://schemas.openxmlformats.org/officeDocument/2006/relationships/hyperlink" Target="https://www.info.gov.hk/gia/general/202407/25/P2024072500502.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can01.safelinks.protection.outlook.com/?url=https%3A%2F%2Fwww.cdc.gov%2Fbird-flu%2Fspotlights%2Fh5n1-response-07192024.html&amp;data=05%7C02%7CAime.Brown%40inspection.gc.ca%7C9da4d354b0c14553d64408dcaa666591%7C18b5a5ed1d8641d394a0bc27dae32ab2%7C0%7C0%7C638572603976022578%7CUnknown%7CTWFpbGZsb3d8eyJWIjoiMC4wLjAwMDAiLCJQIjoiV2luMzIiLCJBTiI6Ik1haWwiLCJXVCI6Mn0%3D%7C0%7C%7C%7C&amp;sdata=V%2BkS%2BadnSzaBI3AD5iCI2lQYpXpmNVVtCF5Uomu1P%2Fc%3D&amp;reserved=0" TargetMode="External"/><Relationship Id="rId11" Type="http://schemas.openxmlformats.org/officeDocument/2006/relationships/hyperlink" Target="https://afludiary.blogspot.com/2024/08/cambodia-reports-10th-h5n1-case-of-2024.html" TargetMode="External"/><Relationship Id="rId5" Type="http://schemas.openxmlformats.org/officeDocument/2006/relationships/hyperlink" Target="https://www.cidrap.umn.edu/avian-influenza-bird-flu/scientists-expand-h5n1-testing-dairy-products-launch-human-serology-study" TargetMode="External"/><Relationship Id="rId10" Type="http://schemas.openxmlformats.org/officeDocument/2006/relationships/hyperlink" Target="https://www.who.int/emergencies/disease-outbreak-news/item/2024-DON523" TargetMode="External"/><Relationship Id="rId4" Type="http://schemas.openxmlformats.org/officeDocument/2006/relationships/hyperlink" Target="https://www.cdc.gov/media/releases/2024/s0725-three-human-cases-of-h5-bird-flu.html" TargetMode="External"/><Relationship Id="rId9" Type="http://schemas.openxmlformats.org/officeDocument/2006/relationships/hyperlink" Target="https://jamanetwork.com/journals/jama/fullarticle/282326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Poultry Update</a:t>
            </a:r>
          </a:p>
          <a:p>
            <a:pPr eaLnBrk="1" hangingPunct="1"/>
            <a:r>
              <a:rPr lang="en-CA" altLang="en-US" dirty="0"/>
              <a:t>06 September 2024</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HPAI Additional Info</a:t>
            </a:r>
            <a:endParaRPr lang="en-CA" dirty="0"/>
          </a:p>
        </p:txBody>
      </p:sp>
      <p:sp>
        <p:nvSpPr>
          <p:cNvPr id="3" name="Content Placeholder 2"/>
          <p:cNvSpPr>
            <a:spLocks noGrp="1"/>
          </p:cNvSpPr>
          <p:nvPr>
            <p:ph sz="half" idx="1"/>
          </p:nvPr>
        </p:nvSpPr>
        <p:spPr>
          <a:xfrm>
            <a:off x="838199" y="1825625"/>
            <a:ext cx="5925855" cy="4351338"/>
          </a:xfrm>
        </p:spPr>
        <p:txBody>
          <a:bodyPr/>
          <a:lstStyle/>
          <a:p>
            <a:pPr marL="0" indent="0">
              <a:buNone/>
            </a:pPr>
            <a:r>
              <a:rPr lang="en-US" dirty="0"/>
              <a:t>Vaccination</a:t>
            </a:r>
          </a:p>
          <a:p>
            <a:r>
              <a:rPr lang="en-US" dirty="0">
                <a:hlinkClick r:id="rId3"/>
              </a:rPr>
              <a:t>France is launching it’s second vaccination campaign </a:t>
            </a:r>
            <a:r>
              <a:rPr lang="en-US" dirty="0"/>
              <a:t>starting October 1</a:t>
            </a:r>
            <a:r>
              <a:rPr lang="en-US" baseline="30000" dirty="0"/>
              <a:t>st</a:t>
            </a:r>
            <a:r>
              <a:rPr lang="en-US" dirty="0"/>
              <a:t>, 2024</a:t>
            </a:r>
          </a:p>
          <a:p>
            <a:pPr lvl="1"/>
            <a:r>
              <a:rPr lang="en-US" dirty="0"/>
              <a:t>Ordered 68 million vaccines</a:t>
            </a:r>
          </a:p>
          <a:p>
            <a:pPr lvl="1"/>
            <a:r>
              <a:rPr lang="en-US" dirty="0"/>
              <a:t>70% financed by government</a:t>
            </a:r>
          </a:p>
          <a:p>
            <a:r>
              <a:rPr lang="en-US" dirty="0"/>
              <a:t>CAHSS Risk Communications Materials on </a:t>
            </a:r>
            <a:r>
              <a:rPr lang="en-US" dirty="0">
                <a:hlinkClick r:id="rId4"/>
              </a:rPr>
              <a:t>HPAI in Cats</a:t>
            </a:r>
            <a:endParaRPr lang="en-US" dirty="0"/>
          </a:p>
          <a:p>
            <a:r>
              <a:rPr lang="en-US" dirty="0"/>
              <a:t>CEZD RQRA </a:t>
            </a:r>
            <a:r>
              <a:rPr lang="en-US" dirty="0">
                <a:hlinkClick r:id="rId5"/>
              </a:rPr>
              <a:t>on HPAI in Dairy in the US</a:t>
            </a:r>
            <a:endParaRPr lang="en-US" dirty="0"/>
          </a:p>
          <a:p>
            <a:endParaRPr lang="en-US" dirty="0"/>
          </a:p>
        </p:txBody>
      </p:sp>
      <p:pic>
        <p:nvPicPr>
          <p:cNvPr id="6" name="Content Placeholder 5">
            <a:extLst>
              <a:ext uri="{FF2B5EF4-FFF2-40B4-BE49-F238E27FC236}">
                <a16:creationId xmlns:a16="http://schemas.microsoft.com/office/drawing/2014/main" id="{1C2581F1-147F-1131-B82C-C8D5686AF1C6}"/>
              </a:ext>
            </a:extLst>
          </p:cNvPr>
          <p:cNvPicPr>
            <a:picLocks noGrp="1" noChangeAspect="1"/>
          </p:cNvPicPr>
          <p:nvPr>
            <p:ph sz="half" idx="2"/>
          </p:nvPr>
        </p:nvPicPr>
        <p:blipFill>
          <a:blip r:embed="rId6"/>
          <a:stretch>
            <a:fillRect/>
          </a:stretch>
        </p:blipFill>
        <p:spPr>
          <a:xfrm>
            <a:off x="6764054" y="0"/>
            <a:ext cx="5278776" cy="6904778"/>
          </a:xfrm>
        </p:spPr>
      </p:pic>
    </p:spTree>
    <p:extLst>
      <p:ext uri="{BB962C8B-B14F-4D97-AF65-F5344CB8AC3E}">
        <p14:creationId xmlns:p14="http://schemas.microsoft.com/office/powerpoint/2010/main" val="7912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52BF-F51F-0BC6-C9B6-3F146106C4DB}"/>
              </a:ext>
            </a:extLst>
          </p:cNvPr>
          <p:cNvSpPr>
            <a:spLocks noGrp="1"/>
          </p:cNvSpPr>
          <p:nvPr>
            <p:ph type="title"/>
          </p:nvPr>
        </p:nvSpPr>
        <p:spPr/>
        <p:txBody>
          <a:bodyPr/>
          <a:lstStyle/>
          <a:p>
            <a:r>
              <a:rPr lang="en-CA" sz="3600" dirty="0"/>
              <a:t>Because we have to have something other than HPAI</a:t>
            </a:r>
          </a:p>
        </p:txBody>
      </p:sp>
      <p:sp>
        <p:nvSpPr>
          <p:cNvPr id="3" name="Content Placeholder 2">
            <a:extLst>
              <a:ext uri="{FF2B5EF4-FFF2-40B4-BE49-F238E27FC236}">
                <a16:creationId xmlns:a16="http://schemas.microsoft.com/office/drawing/2014/main" id="{1EE1E412-0C6D-CD2B-357E-47E72CEE7C2A}"/>
              </a:ext>
            </a:extLst>
          </p:cNvPr>
          <p:cNvSpPr>
            <a:spLocks noGrp="1"/>
          </p:cNvSpPr>
          <p:nvPr>
            <p:ph sz="half" idx="1"/>
          </p:nvPr>
        </p:nvSpPr>
        <p:spPr/>
        <p:txBody>
          <a:bodyPr/>
          <a:lstStyle/>
          <a:p>
            <a:r>
              <a:rPr lang="en-CA" dirty="0"/>
              <a:t>Newcastle disease in Brazil </a:t>
            </a:r>
            <a:r>
              <a:rPr lang="en-US" dirty="0">
                <a:hlinkClick r:id="rId3"/>
              </a:rPr>
              <a:t>WAHIS (woah.org)</a:t>
            </a:r>
            <a:endParaRPr lang="en-US" dirty="0"/>
          </a:p>
          <a:p>
            <a:pPr lvl="1"/>
            <a:r>
              <a:rPr lang="en-CA" dirty="0"/>
              <a:t>Control measures implemented (depopulation, disposal </a:t>
            </a:r>
            <a:r>
              <a:rPr lang="en-CA" dirty="0" err="1"/>
              <a:t>etc</a:t>
            </a:r>
            <a:r>
              <a:rPr lang="en-CA" dirty="0"/>
              <a:t>…)</a:t>
            </a:r>
          </a:p>
          <a:p>
            <a:pPr lvl="1"/>
            <a:r>
              <a:rPr lang="en-CA" dirty="0"/>
              <a:t>Surveillance has not identified further animals with clinical signs of Newcastle</a:t>
            </a:r>
          </a:p>
        </p:txBody>
      </p:sp>
      <p:sp>
        <p:nvSpPr>
          <p:cNvPr id="4" name="Content Placeholder 3">
            <a:extLst>
              <a:ext uri="{FF2B5EF4-FFF2-40B4-BE49-F238E27FC236}">
                <a16:creationId xmlns:a16="http://schemas.microsoft.com/office/drawing/2014/main" id="{EBD6C598-1667-3A49-8199-64A62FBDBBB1}"/>
              </a:ext>
            </a:extLst>
          </p:cNvPr>
          <p:cNvSpPr>
            <a:spLocks noGrp="1"/>
          </p:cNvSpPr>
          <p:nvPr>
            <p:ph sz="half" idx="2"/>
          </p:nvPr>
        </p:nvSpPr>
        <p:spPr/>
        <p:txBody>
          <a:bodyPr/>
          <a:lstStyle/>
          <a:p>
            <a:r>
              <a:rPr lang="en-US" sz="2800" b="0" i="0" u="none" strike="noStrike" baseline="0" dirty="0">
                <a:solidFill>
                  <a:srgbClr val="000000"/>
                </a:solidFill>
                <a:latin typeface="Calibri" panose="020F0502020204030204" pitchFamily="34" charset="0"/>
              </a:rPr>
              <a:t>In Canada, additional outbreaks of avian metapneumovirus (turkey rhinotracheitis) have been reported in commercial poultry farms across Ontario, bringing the nationwide total of affected premises to 44 </a:t>
            </a:r>
            <a:r>
              <a:rPr lang="en-US" sz="1800" dirty="0">
                <a:hlinkClick r:id="rId4"/>
              </a:rPr>
              <a:t>WAHIS (woah.org)</a:t>
            </a:r>
            <a:r>
              <a:rPr lang="en-US" sz="1800" dirty="0"/>
              <a:t> </a:t>
            </a:r>
          </a:p>
          <a:p>
            <a:r>
              <a:rPr lang="en-US" sz="1800" b="0" i="0" u="none" strike="noStrike" baseline="0" dirty="0">
                <a:solidFill>
                  <a:srgbClr val="000000"/>
                </a:solidFill>
                <a:latin typeface="Calibri" panose="020F0502020204030204" pitchFamily="34" charset="0"/>
              </a:rPr>
              <a:t>Please note, </a:t>
            </a:r>
            <a:r>
              <a:rPr lang="en-US" sz="1800" dirty="0">
                <a:solidFill>
                  <a:srgbClr val="000000"/>
                </a:solidFill>
                <a:latin typeface="Calibri" panose="020F0502020204030204" pitchFamily="34" charset="0"/>
              </a:rPr>
              <a:t>reporting on </a:t>
            </a:r>
            <a:r>
              <a:rPr lang="en-US" sz="1800" dirty="0" err="1">
                <a:solidFill>
                  <a:srgbClr val="000000"/>
                </a:solidFill>
                <a:latin typeface="Calibri" panose="020F0502020204030204" pitchFamily="34" charset="0"/>
              </a:rPr>
              <a:t>aMPV</a:t>
            </a:r>
            <a:r>
              <a:rPr lang="en-US" sz="1800" dirty="0">
                <a:solidFill>
                  <a:srgbClr val="000000"/>
                </a:solidFill>
                <a:latin typeface="Calibri" panose="020F0502020204030204" pitchFamily="34" charset="0"/>
              </a:rPr>
              <a:t> is done on a 6 monthly basis and the numbers of cases have risen above the posted total.</a:t>
            </a:r>
            <a:endParaRPr lang="en-US" sz="2800" b="0" i="0" u="none" strike="noStrike" baseline="0" dirty="0">
              <a:solidFill>
                <a:srgbClr val="000000"/>
              </a:solidFill>
              <a:latin typeface="Calibri" panose="020F0502020204030204" pitchFamily="34" charset="0"/>
            </a:endParaRPr>
          </a:p>
          <a:p>
            <a:endParaRPr lang="en-CA" dirty="0"/>
          </a:p>
        </p:txBody>
      </p:sp>
    </p:spTree>
    <p:extLst>
      <p:ext uri="{BB962C8B-B14F-4D97-AF65-F5344CB8AC3E}">
        <p14:creationId xmlns:p14="http://schemas.microsoft.com/office/powerpoint/2010/main" val="2290292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1325563"/>
          </a:xfrm>
        </p:spPr>
        <p:txBody>
          <a:bodyPr/>
          <a:lstStyle/>
          <a:p>
            <a:r>
              <a:rPr lang="en-CA" sz="3600" dirty="0"/>
              <a:t>Scientific Findings – 222 relevant </a:t>
            </a:r>
            <a:r>
              <a:rPr lang="en-CA" sz="3600"/>
              <a:t>HPAI papers since </a:t>
            </a:r>
            <a:r>
              <a:rPr lang="en-CA" sz="3600" dirty="0"/>
              <a:t>last meeting….</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1335088"/>
            <a:ext cx="10515600" cy="4381500"/>
          </a:xfrm>
        </p:spPr>
        <p:txBody>
          <a:bodyPr/>
          <a:lstStyle/>
          <a:p>
            <a:r>
              <a:rPr lang="en-US" sz="2000" dirty="0">
                <a:hlinkClick r:id="rId3"/>
              </a:rPr>
              <a:t>The panzootic spread of highly pathogenic avian influenza H5N1 </a:t>
            </a:r>
            <a:r>
              <a:rPr lang="en-US" sz="2000" dirty="0" err="1">
                <a:hlinkClick r:id="rId3"/>
              </a:rPr>
              <a:t>sublineage</a:t>
            </a:r>
            <a:r>
              <a:rPr lang="en-US" sz="2000" dirty="0">
                <a:hlinkClick r:id="rId3"/>
              </a:rPr>
              <a:t> 2.3.4.4b: a critical appraisal of One Health preparedness and prevention – ScienceDirect</a:t>
            </a:r>
            <a:endParaRPr lang="en-US" sz="2000" dirty="0"/>
          </a:p>
          <a:p>
            <a:r>
              <a:rPr lang="en-US" sz="2000" dirty="0">
                <a:hlinkClick r:id="rId4"/>
              </a:rPr>
              <a:t>A One Health Investigation into H5N1 Avian Influenza Virus Epizootics on Two Dairy Farms | </a:t>
            </a:r>
            <a:r>
              <a:rPr lang="en-US" sz="2000" dirty="0" err="1">
                <a:hlinkClick r:id="rId4"/>
              </a:rPr>
              <a:t>medRxiv</a:t>
            </a:r>
            <a:endParaRPr lang="en-US" sz="2000" dirty="0"/>
          </a:p>
          <a:p>
            <a:r>
              <a:rPr lang="en-US" sz="2000" dirty="0">
                <a:hlinkClick r:id="rId5"/>
              </a:rPr>
              <a:t>Spatiotemporal patterns of low and highly pathogenic avian influenza virus prevalence in murres in Canada from 2007 to 2022—a case study for wildlife viral monitoring (facetsjournal.com)</a:t>
            </a:r>
            <a:endParaRPr lang="en-CA" sz="2000" dirty="0"/>
          </a:p>
          <a:p>
            <a:r>
              <a:rPr lang="en-US" sz="2000" dirty="0">
                <a:hlinkClick r:id="rId6"/>
              </a:rPr>
              <a:t>Risk for Waterborne Transmission and Environmental Persistence of Avian Influenza Virus in a Wildlife/Domestic Interface in Mexico | Food and Environmental Virology (springer.com)</a:t>
            </a:r>
            <a:endParaRPr lang="en-CA" sz="2000" b="0" i="0" u="none" strike="noStrike" baseline="0" dirty="0">
              <a:solidFill>
                <a:srgbClr val="000000"/>
              </a:solidFill>
              <a:latin typeface="Calibri" panose="020F0502020204030204" pitchFamily="34" charset="0"/>
            </a:endParaRPr>
          </a:p>
          <a:p>
            <a:r>
              <a:rPr lang="en-US" sz="2000" dirty="0">
                <a:hlinkClick r:id="rId7"/>
              </a:rPr>
              <a:t>Pathogens | Free Full-Text | Quantitative Risk Assessment of Wind-Supported Transmission of Highly Pathogenic Avian Influenza Virus to Dutch Poultry Farms via Fecal Particles from Infected Wild Birds in the Environment (mdpi.com)</a:t>
            </a:r>
            <a:endParaRPr lang="en-CA" sz="2000" dirty="0"/>
          </a:p>
          <a:p>
            <a:r>
              <a:rPr lang="en-US" sz="1800" dirty="0">
                <a:hlinkClick r:id="rId8"/>
              </a:rPr>
              <a:t>Multiple transatlantic incursions of highly pathogenic avian influenza clade 2.3.4.4b A(H5N5) virus into North America and spillover to mammals – ScienceDirect</a:t>
            </a:r>
            <a:endParaRPr lang="en-US" sz="1800" dirty="0"/>
          </a:p>
          <a:p>
            <a:r>
              <a:rPr lang="en-US" sz="1800" dirty="0">
                <a:hlinkClick r:id="rId9"/>
              </a:rPr>
              <a:t>Avian influenza viruses in wild birds in Canada following incursions of highly pathogenic H5N1 virus from Eurasia in 2021–2022 | mBio (asm.org)</a:t>
            </a:r>
            <a:endParaRPr lang="en-CA" sz="1800" dirty="0"/>
          </a:p>
          <a:p>
            <a:endParaRPr lang="en-CA" sz="1800" dirty="0"/>
          </a:p>
        </p:txBody>
      </p:sp>
    </p:spTree>
    <p:extLst>
      <p:ext uri="{BB962C8B-B14F-4D97-AF65-F5344CB8AC3E}">
        <p14:creationId xmlns:p14="http://schemas.microsoft.com/office/powerpoint/2010/main" val="304307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80103" y="184666"/>
            <a:ext cx="10024957" cy="576072"/>
          </a:xfrm>
          <a:noFill/>
        </p:spPr>
        <p:txBody>
          <a:bodyPr>
            <a:normAutofit fontScale="90000"/>
          </a:bodyPr>
          <a:lstStyle/>
          <a:p>
            <a:r>
              <a:rPr lang="en-CA" sz="4000" b="1" dirty="0">
                <a:solidFill>
                  <a:srgbClr val="05486C"/>
                </a:solidFill>
                <a:latin typeface="Arial" panose="020B0604020202020204" pitchFamily="34" charset="0"/>
                <a:cs typeface="Arial" panose="020B0604020202020204" pitchFamily="34" charset="0"/>
              </a:rPr>
              <a:t>HPAI in Domestic Birds in Canada</a:t>
            </a:r>
            <a:endParaRPr lang="en-CA" sz="4000" b="1" dirty="0">
              <a:solidFill>
                <a:schemeClr val="accent2"/>
              </a:solidFill>
            </a:endParaRPr>
          </a:p>
        </p:txBody>
      </p:sp>
      <p:sp>
        <p:nvSpPr>
          <p:cNvPr id="5" name="Rectangle 4"/>
          <p:cNvSpPr/>
          <p:nvPr/>
        </p:nvSpPr>
        <p:spPr>
          <a:xfrm>
            <a:off x="580103" y="6409009"/>
            <a:ext cx="1971950" cy="369332"/>
          </a:xfrm>
          <a:prstGeom prst="rect">
            <a:avLst/>
          </a:prstGeom>
        </p:spPr>
        <p:txBody>
          <a:bodyPr wrap="none">
            <a:spAutoFit/>
          </a:bodyPr>
          <a:lstStyle/>
          <a:p>
            <a:r>
              <a:rPr lang="en-US" dirty="0">
                <a:hlinkClick r:id="rId3"/>
              </a:rPr>
              <a:t>Microsoft Power BI</a:t>
            </a:r>
            <a:endParaRPr lang="en-CA" dirty="0"/>
          </a:p>
        </p:txBody>
      </p:sp>
      <p:pic>
        <p:nvPicPr>
          <p:cNvPr id="6" name="Picture 5">
            <a:extLst>
              <a:ext uri="{FF2B5EF4-FFF2-40B4-BE49-F238E27FC236}">
                <a16:creationId xmlns:a16="http://schemas.microsoft.com/office/drawing/2014/main" id="{40A4395D-4B23-D83B-58C2-7CBCBA86253A}"/>
              </a:ext>
            </a:extLst>
          </p:cNvPr>
          <p:cNvPicPr>
            <a:picLocks noChangeAspect="1"/>
          </p:cNvPicPr>
          <p:nvPr/>
        </p:nvPicPr>
        <p:blipFill>
          <a:blip r:embed="rId4"/>
          <a:stretch>
            <a:fillRect/>
          </a:stretch>
        </p:blipFill>
        <p:spPr>
          <a:xfrm>
            <a:off x="465125" y="699515"/>
            <a:ext cx="11106364" cy="5709494"/>
          </a:xfrm>
          <a:prstGeom prst="rect">
            <a:avLst/>
          </a:prstGeom>
        </p:spPr>
      </p:pic>
    </p:spTree>
    <p:extLst>
      <p:ext uri="{BB962C8B-B14F-4D97-AF65-F5344CB8AC3E}">
        <p14:creationId xmlns:p14="http://schemas.microsoft.com/office/powerpoint/2010/main" val="15582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a:t>Wildlife H5N1 Avian Influenza</a:t>
            </a:r>
            <a:endParaRPr lang="en-US" dirty="0"/>
          </a:p>
        </p:txBody>
      </p:sp>
      <p:sp>
        <p:nvSpPr>
          <p:cNvPr id="8" name="Content Placeholder 7"/>
          <p:cNvSpPr>
            <a:spLocks noGrp="1"/>
          </p:cNvSpPr>
          <p:nvPr>
            <p:ph sz="half" idx="2"/>
          </p:nvPr>
        </p:nvSpPr>
        <p:spPr>
          <a:xfrm>
            <a:off x="8665029" y="1584251"/>
            <a:ext cx="3320494" cy="4383412"/>
          </a:xfrm>
        </p:spPr>
        <p:txBody>
          <a:bodyPr/>
          <a:lstStyle/>
          <a:p>
            <a:r>
              <a:rPr lang="en-CA" sz="2400" dirty="0"/>
              <a:t>Dashboard Filtered from June 7 2024 – Sept 4, 2024</a:t>
            </a:r>
          </a:p>
          <a:p>
            <a:r>
              <a:rPr lang="en-CA" sz="2400" dirty="0"/>
              <a:t>No new confirmed cases on dashboard</a:t>
            </a:r>
          </a:p>
          <a:p>
            <a:r>
              <a:rPr lang="en-CA" sz="2400" dirty="0"/>
              <a:t>3 Ring billed gulls at same location in Ontario</a:t>
            </a:r>
          </a:p>
          <a:p>
            <a:pPr lvl="1"/>
            <a:r>
              <a:rPr lang="en-CA" sz="2000" dirty="0"/>
              <a:t>Results pending</a:t>
            </a:r>
          </a:p>
          <a:p>
            <a:pPr marL="457200" lvl="1" indent="0">
              <a:buNone/>
            </a:pPr>
            <a:endParaRPr lang="en-CA" sz="2000" dirty="0"/>
          </a:p>
          <a:p>
            <a:r>
              <a:rPr lang="en-CA" sz="2400" dirty="0">
                <a:hlinkClick r:id="rId3"/>
              </a:rPr>
              <a:t>Positive cases reported to WOAH from BC, SK and ON</a:t>
            </a:r>
            <a:endParaRPr lang="en-CA" sz="2400" dirty="0"/>
          </a:p>
          <a:p>
            <a:endParaRPr lang="en-CA" sz="2400" dirty="0"/>
          </a:p>
        </p:txBody>
      </p:sp>
      <p:sp>
        <p:nvSpPr>
          <p:cNvPr id="2" name="TextBox 1"/>
          <p:cNvSpPr txBox="1"/>
          <p:nvPr/>
        </p:nvSpPr>
        <p:spPr>
          <a:xfrm>
            <a:off x="647355" y="6421420"/>
            <a:ext cx="3364214" cy="400110"/>
          </a:xfrm>
          <a:prstGeom prst="rect">
            <a:avLst/>
          </a:prstGeom>
          <a:noFill/>
        </p:spPr>
        <p:txBody>
          <a:bodyPr wrap="square" rtlCol="0">
            <a:spAutoFit/>
          </a:bodyPr>
          <a:lstStyle/>
          <a:p>
            <a:r>
              <a:rPr lang="en-CA" sz="2000" dirty="0">
                <a:hlinkClick r:id="rId4"/>
              </a:rPr>
              <a:t>Wild Bird Dashboard </a:t>
            </a:r>
            <a:endParaRPr lang="en-US" sz="2000" dirty="0"/>
          </a:p>
        </p:txBody>
      </p:sp>
      <p:sp>
        <p:nvSpPr>
          <p:cNvPr id="7" name="TextBox 6"/>
          <p:cNvSpPr txBox="1"/>
          <p:nvPr/>
        </p:nvSpPr>
        <p:spPr>
          <a:xfrm>
            <a:off x="0" y="6452198"/>
            <a:ext cx="780983" cy="369332"/>
          </a:xfrm>
          <a:prstGeom prst="rect">
            <a:avLst/>
          </a:prstGeom>
          <a:noFill/>
        </p:spPr>
        <p:txBody>
          <a:bodyPr wrap="none" rtlCol="0">
            <a:spAutoFit/>
          </a:bodyPr>
          <a:lstStyle/>
          <a:p>
            <a:r>
              <a:rPr lang="en-CA" b="1" dirty="0">
                <a:hlinkClick r:id="rId5"/>
              </a:rPr>
              <a:t>CWHC</a:t>
            </a:r>
            <a:endParaRPr lang="en-US" b="1" dirty="0"/>
          </a:p>
        </p:txBody>
      </p:sp>
      <p:pic>
        <p:nvPicPr>
          <p:cNvPr id="5" name="Content Placeholder 4">
            <a:extLst>
              <a:ext uri="{FF2B5EF4-FFF2-40B4-BE49-F238E27FC236}">
                <a16:creationId xmlns:a16="http://schemas.microsoft.com/office/drawing/2014/main" id="{FF7E75A7-420E-55DB-25D9-33742E968297}"/>
              </a:ext>
            </a:extLst>
          </p:cNvPr>
          <p:cNvPicPr>
            <a:picLocks noGrp="1" noChangeAspect="1"/>
          </p:cNvPicPr>
          <p:nvPr>
            <p:ph sz="half" idx="1"/>
          </p:nvPr>
        </p:nvPicPr>
        <p:blipFill>
          <a:blip r:embed="rId6"/>
          <a:stretch>
            <a:fillRect/>
          </a:stretch>
        </p:blipFill>
        <p:spPr>
          <a:xfrm>
            <a:off x="249492" y="987787"/>
            <a:ext cx="8000946" cy="5129984"/>
          </a:xfrm>
        </p:spPr>
      </p:pic>
    </p:spTree>
    <p:extLst>
      <p:ext uri="{BB962C8B-B14F-4D97-AF65-F5344CB8AC3E}">
        <p14:creationId xmlns:p14="http://schemas.microsoft.com/office/powerpoint/2010/main" val="161103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05"/>
            <a:ext cx="10960100" cy="1325563"/>
          </a:xfrm>
        </p:spPr>
        <p:txBody>
          <a:bodyPr/>
          <a:lstStyle/>
          <a:p>
            <a:r>
              <a:rPr lang="en-CA" dirty="0"/>
              <a:t>United States – HPAI Domestic Bird Detections</a:t>
            </a:r>
            <a:br>
              <a:rPr lang="en-CA" dirty="0"/>
            </a:br>
            <a:r>
              <a:rPr lang="en-CA" dirty="0"/>
              <a:t>Last 30 days</a:t>
            </a:r>
          </a:p>
        </p:txBody>
      </p:sp>
      <p:sp>
        <p:nvSpPr>
          <p:cNvPr id="3" name="Content Placeholder 2"/>
          <p:cNvSpPr>
            <a:spLocks noGrp="1"/>
          </p:cNvSpPr>
          <p:nvPr>
            <p:ph sz="half" idx="1"/>
          </p:nvPr>
        </p:nvSpPr>
        <p:spPr>
          <a:xfrm>
            <a:off x="838201" y="2045969"/>
            <a:ext cx="4225290" cy="3486151"/>
          </a:xfrm>
        </p:spPr>
        <p:txBody>
          <a:bodyPr>
            <a:normAutofit/>
          </a:bodyPr>
          <a:lstStyle/>
          <a:p>
            <a:r>
              <a:rPr lang="fr-CA" dirty="0" err="1"/>
              <a:t>Only</a:t>
            </a:r>
            <a:r>
              <a:rPr lang="fr-CA" dirty="0"/>
              <a:t> Florida has </a:t>
            </a:r>
            <a:r>
              <a:rPr lang="fr-CA" dirty="0" err="1"/>
              <a:t>had</a:t>
            </a:r>
            <a:r>
              <a:rPr lang="fr-CA" dirty="0"/>
              <a:t> </a:t>
            </a:r>
            <a:r>
              <a:rPr lang="fr-CA" dirty="0" err="1"/>
              <a:t>outbreaks</a:t>
            </a:r>
            <a:r>
              <a:rPr lang="fr-CA" dirty="0"/>
              <a:t> in the last 30 </a:t>
            </a:r>
            <a:r>
              <a:rPr lang="fr-CA" dirty="0" err="1"/>
              <a:t>days</a:t>
            </a:r>
            <a:endParaRPr lang="fr-CA" dirty="0"/>
          </a:p>
          <a:p>
            <a:pPr lvl="1"/>
            <a:endParaRPr lang="fr-CA" dirty="0"/>
          </a:p>
          <a:p>
            <a:r>
              <a:rPr lang="fr-CA" dirty="0"/>
              <a:t>1 </a:t>
            </a:r>
            <a:r>
              <a:rPr lang="fr-CA" dirty="0" err="1"/>
              <a:t>backyard</a:t>
            </a:r>
            <a:r>
              <a:rPr lang="fr-CA" dirty="0"/>
              <a:t> </a:t>
            </a:r>
            <a:r>
              <a:rPr lang="fr-CA" dirty="0" err="1"/>
              <a:t>flocks</a:t>
            </a:r>
            <a:endParaRPr lang="fr-CA" dirty="0"/>
          </a:p>
        </p:txBody>
      </p:sp>
      <p:sp>
        <p:nvSpPr>
          <p:cNvPr id="7" name="Rectangle 6"/>
          <p:cNvSpPr/>
          <p:nvPr/>
        </p:nvSpPr>
        <p:spPr>
          <a:xfrm>
            <a:off x="344170" y="4702810"/>
            <a:ext cx="4841241" cy="1200329"/>
          </a:xfrm>
          <a:prstGeom prst="rect">
            <a:avLst/>
          </a:prstGeom>
        </p:spPr>
        <p:txBody>
          <a:bodyPr wrap="square">
            <a:spAutoFit/>
          </a:bodyPr>
          <a:lstStyle/>
          <a:p>
            <a:r>
              <a:rPr lang="en-US" dirty="0">
                <a:hlinkClick r:id="rId3"/>
              </a:rPr>
              <a:t>Confirmations of Highly Pathogenic Avian Influenza in Commercial and Backyard Flocks | Animal and Plant Health Inspection Service (usda.gov)</a:t>
            </a:r>
            <a:endParaRPr lang="en-CA" dirty="0"/>
          </a:p>
        </p:txBody>
      </p:sp>
      <p:pic>
        <p:nvPicPr>
          <p:cNvPr id="8" name="Content Placeholder 7">
            <a:extLst>
              <a:ext uri="{FF2B5EF4-FFF2-40B4-BE49-F238E27FC236}">
                <a16:creationId xmlns:a16="http://schemas.microsoft.com/office/drawing/2014/main" id="{6939E379-66B6-2094-6569-84B560C1BFC2}"/>
              </a:ext>
            </a:extLst>
          </p:cNvPr>
          <p:cNvPicPr>
            <a:picLocks noGrp="1" noChangeAspect="1"/>
          </p:cNvPicPr>
          <p:nvPr>
            <p:ph sz="half" idx="2"/>
          </p:nvPr>
        </p:nvPicPr>
        <p:blipFill>
          <a:blip r:embed="rId4"/>
          <a:stretch>
            <a:fillRect/>
          </a:stretch>
        </p:blipFill>
        <p:spPr>
          <a:xfrm>
            <a:off x="5405120" y="1536354"/>
            <a:ext cx="5948680" cy="4366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920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1325563"/>
          </a:xfrm>
        </p:spPr>
        <p:txBody>
          <a:bodyPr/>
          <a:lstStyle/>
          <a:p>
            <a:r>
              <a:rPr lang="en-CA" dirty="0"/>
              <a:t>US Wild Bird Detections Aug 3 – Sept 3, 2024</a:t>
            </a:r>
          </a:p>
        </p:txBody>
      </p:sp>
      <p:sp>
        <p:nvSpPr>
          <p:cNvPr id="7" name="TextBox 6"/>
          <p:cNvSpPr txBox="1"/>
          <p:nvPr/>
        </p:nvSpPr>
        <p:spPr>
          <a:xfrm>
            <a:off x="7326782" y="1783208"/>
            <a:ext cx="3927460" cy="4154984"/>
          </a:xfrm>
          <a:prstGeom prst="rect">
            <a:avLst/>
          </a:prstGeom>
          <a:noFill/>
        </p:spPr>
        <p:txBody>
          <a:bodyPr wrap="square" rtlCol="0">
            <a:spAutoFit/>
          </a:bodyPr>
          <a:lstStyle/>
          <a:p>
            <a:r>
              <a:rPr lang="en-CA" sz="2400" dirty="0"/>
              <a:t>No wild bird detections of HPAI in the last 30 days</a:t>
            </a:r>
          </a:p>
          <a:p>
            <a:endParaRPr lang="en-CA" sz="2400" dirty="0"/>
          </a:p>
          <a:p>
            <a:r>
              <a:rPr lang="en-CA" sz="2400" dirty="0"/>
              <a:t>Detections of B3.13 associated have only been associated with Peri-domestic birds since the cattle was detected</a:t>
            </a:r>
          </a:p>
          <a:p>
            <a:endParaRPr lang="en-CA" sz="2400" dirty="0"/>
          </a:p>
          <a:p>
            <a:r>
              <a:rPr lang="en-CA" sz="2400" dirty="0"/>
              <a:t>No migratory birds have been found with this genotype</a:t>
            </a:r>
          </a:p>
        </p:txBody>
      </p:sp>
      <p:sp>
        <p:nvSpPr>
          <p:cNvPr id="9" name="Rectangle 8"/>
          <p:cNvSpPr/>
          <p:nvPr/>
        </p:nvSpPr>
        <p:spPr>
          <a:xfrm>
            <a:off x="7326782" y="6238412"/>
            <a:ext cx="3945375" cy="369332"/>
          </a:xfrm>
          <a:prstGeom prst="rect">
            <a:avLst/>
          </a:prstGeom>
        </p:spPr>
        <p:txBody>
          <a:bodyPr wrap="none">
            <a:spAutoFit/>
          </a:bodyPr>
          <a:lstStyle/>
          <a:p>
            <a:r>
              <a:rPr lang="en-US" dirty="0">
                <a:hlinkClick r:id="rId3"/>
              </a:rPr>
              <a:t>HPAI Detections in Wild Birds (usda.gov)</a:t>
            </a:r>
            <a:endParaRPr lang="en-CA" dirty="0"/>
          </a:p>
        </p:txBody>
      </p:sp>
      <p:pic>
        <p:nvPicPr>
          <p:cNvPr id="5" name="Content Placeholder 4">
            <a:extLst>
              <a:ext uri="{FF2B5EF4-FFF2-40B4-BE49-F238E27FC236}">
                <a16:creationId xmlns:a16="http://schemas.microsoft.com/office/drawing/2014/main" id="{B03706D9-C086-9D79-E5EB-1D35B328436A}"/>
              </a:ext>
            </a:extLst>
          </p:cNvPr>
          <p:cNvPicPr>
            <a:picLocks noGrp="1" noChangeAspect="1"/>
          </p:cNvPicPr>
          <p:nvPr>
            <p:ph sz="half" idx="1"/>
          </p:nvPr>
        </p:nvPicPr>
        <p:blipFill>
          <a:blip r:embed="rId4"/>
          <a:stretch>
            <a:fillRect/>
          </a:stretch>
        </p:blipFill>
        <p:spPr>
          <a:xfrm>
            <a:off x="1125538" y="1702495"/>
            <a:ext cx="5181600" cy="4000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900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44462"/>
            <a:ext cx="10515600" cy="731603"/>
          </a:xfrm>
        </p:spPr>
        <p:txBody>
          <a:bodyPr/>
          <a:lstStyle/>
          <a:p>
            <a:r>
              <a:rPr lang="en-CA" sz="2800" dirty="0"/>
              <a:t>Wild Bird Migration</a:t>
            </a:r>
          </a:p>
        </p:txBody>
      </p:sp>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a:extLst>
              <a:ext uri="{FF2B5EF4-FFF2-40B4-BE49-F238E27FC236}">
                <a16:creationId xmlns:a16="http://schemas.microsoft.com/office/drawing/2014/main" id="{B88557FA-51E0-D868-BF18-ED1D7ADAFDD2}"/>
              </a:ext>
            </a:extLst>
          </p:cNvPr>
          <p:cNvPicPr>
            <a:picLocks noChangeAspect="1"/>
          </p:cNvPicPr>
          <p:nvPr/>
        </p:nvPicPr>
        <p:blipFill>
          <a:blip r:embed="rId3"/>
          <a:stretch>
            <a:fillRect/>
          </a:stretch>
        </p:blipFill>
        <p:spPr>
          <a:xfrm>
            <a:off x="0" y="465138"/>
            <a:ext cx="6790062" cy="3805581"/>
          </a:xfrm>
          <a:prstGeom prst="rect">
            <a:avLst/>
          </a:prstGeom>
        </p:spPr>
      </p:pic>
      <p:pic>
        <p:nvPicPr>
          <p:cNvPr id="14" name="Picture 13">
            <a:extLst>
              <a:ext uri="{FF2B5EF4-FFF2-40B4-BE49-F238E27FC236}">
                <a16:creationId xmlns:a16="http://schemas.microsoft.com/office/drawing/2014/main" id="{C4101FC6-F3A8-31B3-8DCE-45096E391F06}"/>
              </a:ext>
            </a:extLst>
          </p:cNvPr>
          <p:cNvPicPr>
            <a:picLocks noChangeAspect="1"/>
          </p:cNvPicPr>
          <p:nvPr/>
        </p:nvPicPr>
        <p:blipFill>
          <a:blip r:embed="rId4"/>
          <a:stretch>
            <a:fillRect/>
          </a:stretch>
        </p:blipFill>
        <p:spPr>
          <a:xfrm>
            <a:off x="5307787" y="2809971"/>
            <a:ext cx="6884213" cy="4019107"/>
          </a:xfrm>
          <a:prstGeom prst="rect">
            <a:avLst/>
          </a:prstGeom>
        </p:spPr>
      </p:pic>
    </p:spTree>
    <p:extLst>
      <p:ext uri="{BB962C8B-B14F-4D97-AF65-F5344CB8AC3E}">
        <p14:creationId xmlns:p14="http://schemas.microsoft.com/office/powerpoint/2010/main" val="202957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58" y="151416"/>
            <a:ext cx="8105713" cy="1325563"/>
          </a:xfrm>
        </p:spPr>
        <p:txBody>
          <a:bodyPr/>
          <a:lstStyle/>
          <a:p>
            <a:r>
              <a:rPr lang="en-CA" sz="3600" dirty="0"/>
              <a:t>Ongoing Cases of HPAI Globally</a:t>
            </a:r>
          </a:p>
        </p:txBody>
      </p:sp>
      <p:sp>
        <p:nvSpPr>
          <p:cNvPr id="3" name="Content Placeholder 2"/>
          <p:cNvSpPr>
            <a:spLocks noGrp="1"/>
          </p:cNvSpPr>
          <p:nvPr>
            <p:ph sz="half" idx="1"/>
          </p:nvPr>
        </p:nvSpPr>
        <p:spPr>
          <a:xfrm>
            <a:off x="574158" y="1578870"/>
            <a:ext cx="5445642" cy="4598093"/>
          </a:xfrm>
        </p:spPr>
        <p:txBody>
          <a:bodyPr/>
          <a:lstStyle/>
          <a:p>
            <a:pPr marL="0" indent="0">
              <a:buNone/>
            </a:pPr>
            <a:r>
              <a:rPr lang="en-CA" b="1" dirty="0"/>
              <a:t>Australia (H7s)</a:t>
            </a:r>
          </a:p>
          <a:p>
            <a:r>
              <a:rPr lang="en-CA" sz="2000" dirty="0">
                <a:hlinkClick r:id="rId3"/>
              </a:rPr>
              <a:t>Victoria </a:t>
            </a:r>
            <a:r>
              <a:rPr lang="en-CA" sz="2000" dirty="0"/>
              <a:t>(8), </a:t>
            </a:r>
            <a:r>
              <a:rPr lang="en-CA" sz="2000" dirty="0">
                <a:hlinkClick r:id="rId4"/>
              </a:rPr>
              <a:t>New South Wales </a:t>
            </a:r>
            <a:r>
              <a:rPr lang="en-CA" sz="2000" dirty="0"/>
              <a:t>(6), </a:t>
            </a:r>
            <a:r>
              <a:rPr lang="en-CA" sz="2000" dirty="0">
                <a:hlinkClick r:id="rId5"/>
              </a:rPr>
              <a:t>Australian Capital Territory</a:t>
            </a:r>
            <a:r>
              <a:rPr lang="en-CA" sz="2000" dirty="0"/>
              <a:t> (2)</a:t>
            </a:r>
          </a:p>
          <a:p>
            <a:pPr marL="0" indent="0">
              <a:buNone/>
            </a:pPr>
            <a:r>
              <a:rPr lang="en-CA" b="1" dirty="0"/>
              <a:t>Asia</a:t>
            </a:r>
            <a:endParaRPr lang="en-CA" sz="1800" b="1" i="0" u="none" strike="noStrike" baseline="0" dirty="0">
              <a:latin typeface="Calibri" panose="020F0502020204030204" pitchFamily="34" charset="0"/>
            </a:endParaRPr>
          </a:p>
          <a:p>
            <a:r>
              <a:rPr lang="en-US" sz="1800" b="0" i="0" u="none" strike="noStrike" baseline="0" dirty="0">
                <a:solidFill>
                  <a:srgbClr val="000000"/>
                </a:solidFill>
                <a:latin typeface="Calibri" panose="020F0502020204030204" pitchFamily="34" charset="0"/>
                <a:hlinkClick r:id="rId6"/>
              </a:rPr>
              <a:t>India</a:t>
            </a:r>
            <a:r>
              <a:rPr lang="en-US" sz="1800" b="0" i="0" u="none" strike="noStrike" baseline="0" dirty="0">
                <a:solidFill>
                  <a:srgbClr val="000000"/>
                </a:solidFill>
                <a:latin typeface="Calibri" panose="020F0502020204030204" pitchFamily="34" charset="0"/>
              </a:rPr>
              <a:t> has reported an outbreak of HPAI H5N1 in domestic poultry in Odisha, Puri district; ~20,000 birds will be culled </a:t>
            </a:r>
          </a:p>
          <a:p>
            <a:r>
              <a:rPr lang="en-US" sz="1800" b="0" i="0" u="none" strike="noStrike" baseline="0" dirty="0">
                <a:solidFill>
                  <a:srgbClr val="000000"/>
                </a:solidFill>
                <a:latin typeface="Calibri" panose="020F0502020204030204" pitchFamily="34" charset="0"/>
              </a:rPr>
              <a:t>Cambodia H5N1</a:t>
            </a:r>
            <a:r>
              <a:rPr lang="en-CA" sz="2000" b="0" i="0" u="none" strike="noStrike" baseline="0" dirty="0">
                <a:solidFill>
                  <a:srgbClr val="000000"/>
                </a:solidFill>
                <a:latin typeface="Calibri" panose="020F0502020204030204" pitchFamily="34" charset="0"/>
              </a:rPr>
              <a:t> </a:t>
            </a:r>
            <a:r>
              <a:rPr lang="en-US" sz="1400" dirty="0">
                <a:hlinkClick r:id="rId7"/>
              </a:rPr>
              <a:t>EMPRES-</a:t>
            </a:r>
            <a:r>
              <a:rPr lang="en-US" sz="1400" dirty="0" err="1">
                <a:hlinkClick r:id="rId7"/>
              </a:rPr>
              <a:t>i</a:t>
            </a:r>
            <a:r>
              <a:rPr lang="en-US" sz="1400" dirty="0">
                <a:hlinkClick r:id="rId7"/>
              </a:rPr>
              <a:t> ::: Disease Event Details (fao.org)</a:t>
            </a:r>
            <a:endParaRPr lang="en-US" sz="1400" dirty="0"/>
          </a:p>
          <a:p>
            <a:r>
              <a:rPr lang="en-US" sz="2000" dirty="0"/>
              <a:t>China wild birds H5N1</a:t>
            </a:r>
            <a:r>
              <a:rPr lang="en-CA" sz="2000" dirty="0">
                <a:latin typeface="Calibri" panose="020F0502020204030204" pitchFamily="34" charset="0"/>
              </a:rPr>
              <a:t> </a:t>
            </a:r>
            <a:r>
              <a:rPr lang="en-US" sz="1400" dirty="0">
                <a:hlinkClick r:id="rId8"/>
              </a:rPr>
              <a:t>WAHIS (woah.org)</a:t>
            </a:r>
            <a:r>
              <a:rPr lang="en-US" sz="1400" dirty="0"/>
              <a:t> </a:t>
            </a:r>
          </a:p>
          <a:p>
            <a:r>
              <a:rPr lang="en-US" sz="1800" b="0" i="0" u="none" strike="noStrike" baseline="0" dirty="0">
                <a:solidFill>
                  <a:srgbClr val="000000"/>
                </a:solidFill>
                <a:latin typeface="Calibri" panose="020F0502020204030204" pitchFamily="34" charset="0"/>
                <a:hlinkClick r:id="rId9"/>
              </a:rPr>
              <a:t>Taiwan</a:t>
            </a:r>
            <a:r>
              <a:rPr lang="en-US" sz="1800" b="0" i="0" u="none" strike="noStrike" baseline="0" dirty="0">
                <a:solidFill>
                  <a:srgbClr val="000000"/>
                </a:solidFill>
                <a:latin typeface="Calibri" panose="020F0502020204030204" pitchFamily="34" charset="0"/>
              </a:rPr>
              <a:t> has reported two outbreaks of HPAI H5N1 in commercial poultry in </a:t>
            </a:r>
            <a:r>
              <a:rPr lang="en-US" sz="1800" b="0" i="0" u="none" strike="noStrike" baseline="0" dirty="0" err="1">
                <a:solidFill>
                  <a:srgbClr val="000000"/>
                </a:solidFill>
                <a:latin typeface="Calibri" panose="020F0502020204030204" pitchFamily="34" charset="0"/>
              </a:rPr>
              <a:t>Dounan</a:t>
            </a:r>
            <a:r>
              <a:rPr lang="en-US" sz="1800" b="0" i="0" u="none" strike="noStrike" baseline="0" dirty="0">
                <a:solidFill>
                  <a:srgbClr val="000000"/>
                </a:solidFill>
                <a:latin typeface="Calibri" panose="020F0502020204030204" pitchFamily="34" charset="0"/>
              </a:rPr>
              <a:t> Township </a:t>
            </a:r>
          </a:p>
          <a:p>
            <a:r>
              <a:rPr lang="en-US" sz="1800" b="0" i="0" u="none" strike="noStrike" baseline="0" dirty="0">
                <a:solidFill>
                  <a:srgbClr val="000000"/>
                </a:solidFill>
                <a:latin typeface="Calibri" panose="020F0502020204030204" pitchFamily="34" charset="0"/>
                <a:hlinkClick r:id="rId10"/>
              </a:rPr>
              <a:t>Bhutan </a:t>
            </a:r>
            <a:r>
              <a:rPr lang="en-US" sz="1800" b="0" i="0" u="none" strike="noStrike" baseline="0" dirty="0">
                <a:solidFill>
                  <a:srgbClr val="000000"/>
                </a:solidFill>
                <a:latin typeface="Calibri" panose="020F0502020204030204" pitchFamily="34" charset="0"/>
              </a:rPr>
              <a:t>has reported an outbreak of HPAI H5N1 in commercial poultry in </a:t>
            </a:r>
            <a:r>
              <a:rPr lang="en-US" sz="1800" b="0" i="0" u="none" strike="noStrike" baseline="0" dirty="0" err="1">
                <a:solidFill>
                  <a:srgbClr val="000000"/>
                </a:solidFill>
                <a:latin typeface="Calibri" panose="020F0502020204030204" pitchFamily="34" charset="0"/>
              </a:rPr>
              <a:t>Anderi-Doleg</a:t>
            </a:r>
            <a:r>
              <a:rPr lang="en-US" sz="1800" b="0" i="0" u="none" strike="noStrike" baseline="0" dirty="0">
                <a:solidFill>
                  <a:srgbClr val="000000"/>
                </a:solidFill>
                <a:latin typeface="Calibri" panose="020F0502020204030204" pitchFamily="34" charset="0"/>
              </a:rPr>
              <a:t> </a:t>
            </a:r>
          </a:p>
          <a:p>
            <a:pPr marL="0" indent="0">
              <a:buNone/>
            </a:pPr>
            <a:endParaRPr lang="en-CA" sz="2000" dirty="0"/>
          </a:p>
        </p:txBody>
      </p:sp>
      <p:sp>
        <p:nvSpPr>
          <p:cNvPr id="4" name="Content Placeholder 3"/>
          <p:cNvSpPr>
            <a:spLocks noGrp="1"/>
          </p:cNvSpPr>
          <p:nvPr>
            <p:ph sz="half" idx="2"/>
          </p:nvPr>
        </p:nvSpPr>
        <p:spPr>
          <a:xfrm>
            <a:off x="6019801" y="1578870"/>
            <a:ext cx="5621592" cy="4598093"/>
          </a:xfrm>
        </p:spPr>
        <p:txBody>
          <a:bodyPr/>
          <a:lstStyle/>
          <a:p>
            <a:pPr marL="0" indent="0">
              <a:buNone/>
            </a:pPr>
            <a:r>
              <a:rPr lang="en-US" b="1" dirty="0"/>
              <a:t>Scotland</a:t>
            </a:r>
            <a:r>
              <a:rPr lang="en-US" dirty="0"/>
              <a:t> </a:t>
            </a:r>
            <a:r>
              <a:rPr lang="en-US" dirty="0">
                <a:hlinkClick r:id="rId11"/>
              </a:rPr>
              <a:t>EMPRES-</a:t>
            </a:r>
            <a:r>
              <a:rPr lang="en-US" dirty="0" err="1">
                <a:hlinkClick r:id="rId11"/>
              </a:rPr>
              <a:t>i</a:t>
            </a:r>
            <a:r>
              <a:rPr lang="en-US" dirty="0">
                <a:hlinkClick r:id="rId11"/>
              </a:rPr>
              <a:t> ::: Disease Event Details (fao.org)</a:t>
            </a:r>
            <a:r>
              <a:rPr lang="en-US" dirty="0"/>
              <a:t> </a:t>
            </a:r>
            <a:r>
              <a:rPr lang="en-US" b="1" i="1" dirty="0">
                <a:solidFill>
                  <a:srgbClr val="7030A0"/>
                </a:solidFill>
              </a:rPr>
              <a:t>H5N5 Seabirds</a:t>
            </a:r>
          </a:p>
          <a:p>
            <a:pPr marL="0" indent="0">
              <a:buNone/>
            </a:pPr>
            <a:r>
              <a:rPr lang="en-US" b="1" dirty="0"/>
              <a:t>Mexico </a:t>
            </a:r>
            <a:r>
              <a:rPr lang="en-US" dirty="0"/>
              <a:t>H5N1 (domestic) </a:t>
            </a:r>
            <a:r>
              <a:rPr lang="en-US" dirty="0">
                <a:hlinkClick r:id="rId12"/>
              </a:rPr>
              <a:t>WAHIS (woah.org)</a:t>
            </a:r>
            <a:r>
              <a:rPr lang="en-US" dirty="0"/>
              <a:t> </a:t>
            </a:r>
          </a:p>
          <a:p>
            <a:pPr marL="0" indent="0">
              <a:buNone/>
            </a:pPr>
            <a:r>
              <a:rPr lang="en-CA" b="1" dirty="0"/>
              <a:t>South America</a:t>
            </a:r>
          </a:p>
          <a:p>
            <a:r>
              <a:rPr lang="en-US" sz="1800" dirty="0">
                <a:hlinkClick r:id="rId13"/>
              </a:rPr>
              <a:t>WAHIS (woah.org)</a:t>
            </a:r>
            <a:r>
              <a:rPr lang="en-US" sz="1800" dirty="0"/>
              <a:t> Peru (wild and backyard)</a:t>
            </a:r>
          </a:p>
          <a:p>
            <a:r>
              <a:rPr lang="en-US" sz="1800" dirty="0">
                <a:hlinkClick r:id="rId14"/>
              </a:rPr>
              <a:t>WAHIS (woah.org)</a:t>
            </a:r>
            <a:r>
              <a:rPr lang="en-US" sz="1800" dirty="0"/>
              <a:t> commercial and backyard)</a:t>
            </a:r>
            <a:endParaRPr lang="en-CA" sz="1800" dirty="0"/>
          </a:p>
          <a:p>
            <a:pPr marL="0" indent="0">
              <a:buNone/>
            </a:pPr>
            <a:r>
              <a:rPr lang="en-CA" b="1" dirty="0"/>
              <a:t>Antarctica </a:t>
            </a:r>
          </a:p>
          <a:p>
            <a:r>
              <a:rPr lang="en-US" sz="2400" dirty="0">
                <a:hlinkClick r:id="rId15"/>
              </a:rPr>
              <a:t>Avian flu spreads across Antarctica more than expected, scientists warn (eluniversal.com.mx)</a:t>
            </a:r>
            <a:endParaRPr lang="en-CA" sz="2400" dirty="0"/>
          </a:p>
          <a:p>
            <a:pPr lvl="1"/>
            <a:endParaRPr lang="en-CA" dirty="0"/>
          </a:p>
        </p:txBody>
      </p:sp>
      <p:sp>
        <p:nvSpPr>
          <p:cNvPr id="7" name="Title 1"/>
          <p:cNvSpPr txBox="1">
            <a:spLocks/>
          </p:cNvSpPr>
          <p:nvPr/>
        </p:nvSpPr>
        <p:spPr bwMode="auto">
          <a:xfrm>
            <a:off x="6172200" y="486696"/>
            <a:ext cx="23646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endParaRPr lang="en-CA" sz="3600" dirty="0"/>
          </a:p>
        </p:txBody>
      </p:sp>
    </p:spTree>
    <p:extLst>
      <p:ext uri="{BB962C8B-B14F-4D97-AF65-F5344CB8AC3E}">
        <p14:creationId xmlns:p14="http://schemas.microsoft.com/office/powerpoint/2010/main" val="112577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056383-F6EC-1109-7E38-4ADEFBD6F21F}"/>
              </a:ext>
            </a:extLst>
          </p:cNvPr>
          <p:cNvPicPr>
            <a:picLocks noChangeAspect="1"/>
          </p:cNvPicPr>
          <p:nvPr/>
        </p:nvPicPr>
        <p:blipFill>
          <a:blip r:embed="rId3"/>
          <a:stretch>
            <a:fillRect/>
          </a:stretch>
        </p:blipFill>
        <p:spPr>
          <a:xfrm>
            <a:off x="8387142" y="1817020"/>
            <a:ext cx="3644838" cy="280514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03007" y="52356"/>
            <a:ext cx="2364658" cy="1325563"/>
          </a:xfrm>
        </p:spPr>
        <p:txBody>
          <a:bodyPr/>
          <a:lstStyle/>
          <a:p>
            <a:r>
              <a:rPr lang="en-CA" sz="3600" dirty="0"/>
              <a:t>Europe</a:t>
            </a:r>
          </a:p>
        </p:txBody>
      </p:sp>
      <p:sp>
        <p:nvSpPr>
          <p:cNvPr id="3" name="Content Placeholder 2"/>
          <p:cNvSpPr>
            <a:spLocks noGrp="1"/>
          </p:cNvSpPr>
          <p:nvPr>
            <p:ph sz="half" idx="1"/>
          </p:nvPr>
        </p:nvSpPr>
        <p:spPr>
          <a:xfrm>
            <a:off x="497960" y="1129953"/>
            <a:ext cx="5445642" cy="4598093"/>
          </a:xfrm>
        </p:spPr>
        <p:txBody>
          <a:bodyPr/>
          <a:lstStyle/>
          <a:p>
            <a:r>
              <a:rPr lang="en-CA" dirty="0"/>
              <a:t>Farm Outbreaks - 4 countries affected</a:t>
            </a:r>
          </a:p>
          <a:p>
            <a:pPr lvl="2"/>
            <a:r>
              <a:rPr lang="en-CA" sz="2400" dirty="0"/>
              <a:t>Germany (3) (1-H7N5)</a:t>
            </a:r>
          </a:p>
          <a:p>
            <a:pPr lvl="2"/>
            <a:r>
              <a:rPr lang="en-CA" sz="2400" dirty="0"/>
              <a:t>France (2)</a:t>
            </a:r>
          </a:p>
          <a:p>
            <a:pPr lvl="2"/>
            <a:r>
              <a:rPr lang="en-CA" sz="2400" dirty="0"/>
              <a:t>Poland (2)</a:t>
            </a:r>
          </a:p>
          <a:p>
            <a:pPr lvl="2"/>
            <a:r>
              <a:rPr lang="en-CA" sz="2400" dirty="0"/>
              <a:t>Portugal (9)</a:t>
            </a:r>
          </a:p>
          <a:p>
            <a:pPr marL="0" indent="0">
              <a:buNone/>
            </a:pPr>
            <a:endParaRPr lang="en-CA" dirty="0"/>
          </a:p>
        </p:txBody>
      </p:sp>
      <p:sp>
        <p:nvSpPr>
          <p:cNvPr id="4" name="Content Placeholder 3"/>
          <p:cNvSpPr>
            <a:spLocks noGrp="1"/>
          </p:cNvSpPr>
          <p:nvPr>
            <p:ph sz="half" idx="2"/>
          </p:nvPr>
        </p:nvSpPr>
        <p:spPr>
          <a:xfrm>
            <a:off x="5702511" y="1129952"/>
            <a:ext cx="5621592" cy="4598093"/>
          </a:xfrm>
        </p:spPr>
        <p:txBody>
          <a:bodyPr/>
          <a:lstStyle/>
          <a:p>
            <a:r>
              <a:rPr lang="en-CA" dirty="0"/>
              <a:t>Wild Bird Detections – 9 countries</a:t>
            </a:r>
          </a:p>
          <a:p>
            <a:pPr lvl="1"/>
            <a:r>
              <a:rPr lang="en-CA" dirty="0"/>
              <a:t>Germany (12)</a:t>
            </a:r>
          </a:p>
          <a:p>
            <a:pPr lvl="1"/>
            <a:r>
              <a:rPr lang="en-CA" dirty="0"/>
              <a:t>France (13)</a:t>
            </a:r>
          </a:p>
          <a:p>
            <a:pPr lvl="1"/>
            <a:r>
              <a:rPr lang="en-CA" dirty="0"/>
              <a:t>Poland (5)</a:t>
            </a:r>
          </a:p>
          <a:p>
            <a:pPr lvl="1"/>
            <a:r>
              <a:rPr lang="en-CA" dirty="0"/>
              <a:t>Portugal (8)</a:t>
            </a:r>
          </a:p>
          <a:p>
            <a:pPr lvl="1"/>
            <a:r>
              <a:rPr lang="en-CA" dirty="0"/>
              <a:t>Finland (1)</a:t>
            </a:r>
          </a:p>
          <a:p>
            <a:pPr lvl="1"/>
            <a:r>
              <a:rPr lang="en-CA" dirty="0"/>
              <a:t>Belgium (5)</a:t>
            </a:r>
          </a:p>
          <a:p>
            <a:pPr lvl="1"/>
            <a:r>
              <a:rPr lang="en-CA" dirty="0"/>
              <a:t>Denmark (2)</a:t>
            </a:r>
          </a:p>
          <a:p>
            <a:pPr lvl="1"/>
            <a:r>
              <a:rPr lang="en-CA" dirty="0"/>
              <a:t>Spain (7)</a:t>
            </a:r>
          </a:p>
          <a:p>
            <a:pPr lvl="1"/>
            <a:r>
              <a:rPr lang="en-CA" dirty="0"/>
              <a:t>The Netherlands (5)</a:t>
            </a:r>
          </a:p>
          <a:p>
            <a:pPr lvl="1"/>
            <a:endParaRPr lang="en-CA" dirty="0"/>
          </a:p>
          <a:p>
            <a:pPr lvl="1"/>
            <a:r>
              <a:rPr lang="en-CA" dirty="0"/>
              <a:t>All H5NX or H5N1</a:t>
            </a:r>
          </a:p>
          <a:p>
            <a:pPr lvl="1"/>
            <a:endParaRPr lang="en-CA" dirty="0"/>
          </a:p>
        </p:txBody>
      </p:sp>
      <p:sp>
        <p:nvSpPr>
          <p:cNvPr id="7" name="Title 1"/>
          <p:cNvSpPr txBox="1">
            <a:spLocks/>
          </p:cNvSpPr>
          <p:nvPr/>
        </p:nvSpPr>
        <p:spPr bwMode="auto">
          <a:xfrm>
            <a:off x="6148649" y="52356"/>
            <a:ext cx="23646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CA" sz="3600" dirty="0"/>
              <a:t>Europe</a:t>
            </a:r>
          </a:p>
        </p:txBody>
      </p:sp>
      <p:pic>
        <p:nvPicPr>
          <p:cNvPr id="6" name="Picture 5">
            <a:extLst>
              <a:ext uri="{FF2B5EF4-FFF2-40B4-BE49-F238E27FC236}">
                <a16:creationId xmlns:a16="http://schemas.microsoft.com/office/drawing/2014/main" id="{F699207B-8560-3414-FA44-915B951FCAE5}"/>
              </a:ext>
            </a:extLst>
          </p:cNvPr>
          <p:cNvPicPr>
            <a:picLocks noChangeAspect="1"/>
          </p:cNvPicPr>
          <p:nvPr/>
        </p:nvPicPr>
        <p:blipFill>
          <a:blip r:embed="rId4"/>
          <a:stretch>
            <a:fillRect/>
          </a:stretch>
        </p:blipFill>
        <p:spPr>
          <a:xfrm>
            <a:off x="1155981" y="3832963"/>
            <a:ext cx="3534418" cy="2720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273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17E2-D8FF-E26A-E446-7CC0173F005A}"/>
              </a:ext>
            </a:extLst>
          </p:cNvPr>
          <p:cNvSpPr>
            <a:spLocks noGrp="1"/>
          </p:cNvSpPr>
          <p:nvPr>
            <p:ph type="title"/>
          </p:nvPr>
        </p:nvSpPr>
        <p:spPr>
          <a:xfrm>
            <a:off x="223520" y="365125"/>
            <a:ext cx="11968480" cy="671195"/>
          </a:xfrm>
        </p:spPr>
        <p:txBody>
          <a:bodyPr/>
          <a:lstStyle/>
          <a:p>
            <a:r>
              <a:rPr lang="en-CA" sz="3600" dirty="0"/>
              <a:t>Human Cases Continue to be Reported Sporadically</a:t>
            </a:r>
          </a:p>
        </p:txBody>
      </p:sp>
      <p:sp>
        <p:nvSpPr>
          <p:cNvPr id="3" name="Content Placeholder 2">
            <a:extLst>
              <a:ext uri="{FF2B5EF4-FFF2-40B4-BE49-F238E27FC236}">
                <a16:creationId xmlns:a16="http://schemas.microsoft.com/office/drawing/2014/main" id="{C0DD33B1-B65E-66A4-1A59-F74E62086703}"/>
              </a:ext>
            </a:extLst>
          </p:cNvPr>
          <p:cNvSpPr>
            <a:spLocks noGrp="1"/>
          </p:cNvSpPr>
          <p:nvPr>
            <p:ph sz="half" idx="1"/>
          </p:nvPr>
        </p:nvSpPr>
        <p:spPr>
          <a:xfrm>
            <a:off x="323385" y="1361440"/>
            <a:ext cx="5696415" cy="5496560"/>
          </a:xfrm>
        </p:spPr>
        <p:txBody>
          <a:bodyPr/>
          <a:lstStyle/>
          <a:p>
            <a:r>
              <a:rPr lang="en-CA" sz="2000" dirty="0">
                <a:effectLst/>
                <a:latin typeface="Calibri" panose="020F0502020204030204" pitchFamily="34" charset="0"/>
                <a:ea typeface="Calibri" panose="020F0502020204030204" pitchFamily="34" charset="0"/>
                <a:cs typeface="Times New Roman" panose="02020603050405020304" pitchFamily="18" charset="0"/>
              </a:rPr>
              <a:t>The total number of humans cases associated with H5N1 in th</a:t>
            </a:r>
            <a:r>
              <a:rPr lang="en-CA" sz="2000" dirty="0">
                <a:latin typeface="Calibri" panose="020F0502020204030204" pitchFamily="34" charset="0"/>
                <a:ea typeface="Calibri" panose="020F0502020204030204" pitchFamily="34" charset="0"/>
                <a:cs typeface="Times New Roman" panose="02020603050405020304" pitchFamily="18" charset="0"/>
              </a:rPr>
              <a:t>e US</a:t>
            </a:r>
            <a:r>
              <a:rPr lang="en-CA" sz="2000" dirty="0">
                <a:effectLst/>
                <a:latin typeface="Calibri" panose="020F0502020204030204" pitchFamily="34" charset="0"/>
                <a:ea typeface="Calibri" panose="020F0502020204030204" pitchFamily="34" charset="0"/>
                <a:cs typeface="Times New Roman" panose="02020603050405020304" pitchFamily="18" charset="0"/>
              </a:rPr>
              <a:t> since April 2024 is </a:t>
            </a:r>
            <a:r>
              <a:rPr lang="en-CA"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13</a:t>
            </a:r>
            <a:r>
              <a:rPr lang="en-CA"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hlinkClick r:id="rId4"/>
              </a:rPr>
              <a:t>9 cases </a:t>
            </a:r>
            <a:r>
              <a:rPr lang="en-US" sz="2000" dirty="0"/>
              <a:t>have been associated with Colorado poultry farm depopulations</a:t>
            </a:r>
          </a:p>
          <a:p>
            <a:r>
              <a:rPr lang="en-CA" sz="2000" dirty="0">
                <a:effectLst/>
                <a:latin typeface="Calibri" panose="020F0502020204030204" pitchFamily="34" charset="0"/>
                <a:ea typeface="Calibri" panose="020F0502020204030204" pitchFamily="34" charset="0"/>
                <a:cs typeface="Times New Roman" panose="02020603050405020304" pitchFamily="18" charset="0"/>
              </a:rPr>
              <a:t>Michigan health officials - </a:t>
            </a:r>
            <a:r>
              <a:rPr lang="en-CA"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seroprevalence study</a:t>
            </a:r>
            <a:r>
              <a:rPr lang="en-CA" sz="2000" dirty="0">
                <a:effectLst/>
                <a:latin typeface="Calibri" panose="020F0502020204030204" pitchFamily="34" charset="0"/>
                <a:ea typeface="Calibri" panose="020F0502020204030204" pitchFamily="34" charset="0"/>
                <a:cs typeface="Times New Roman" panose="02020603050405020304" pitchFamily="18" charset="0"/>
              </a:rPr>
              <a:t> (June 25, 2024) in humans exposed to infected cows. All </a:t>
            </a:r>
            <a:r>
              <a:rPr lang="en-CA"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results</a:t>
            </a:r>
            <a:r>
              <a:rPr lang="en-CA" sz="2000" dirty="0">
                <a:effectLst/>
                <a:latin typeface="Calibri" panose="020F0502020204030204" pitchFamily="34" charset="0"/>
                <a:ea typeface="Calibri" panose="020F0502020204030204" pitchFamily="34" charset="0"/>
                <a:cs typeface="Times New Roman" panose="02020603050405020304" pitchFamily="18" charset="0"/>
              </a:rPr>
              <a:t> were negative, indicating that asymptomatic infections in people are not occurring.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CA" sz="2000" dirty="0">
                <a:effectLst/>
                <a:latin typeface="Calibri" panose="020F0502020204030204" pitchFamily="34" charset="0"/>
                <a:ea typeface="Calibri" panose="020F0502020204030204" pitchFamily="34" charset="0"/>
                <a:cs typeface="Times New Roman" panose="02020603050405020304" pitchFamily="18" charset="0"/>
              </a:rPr>
              <a:t>On August 14, 2024, an updated joint </a:t>
            </a:r>
            <a:r>
              <a:rPr lang="en-CA"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FAO/WHO/WOAH</a:t>
            </a:r>
            <a:r>
              <a:rPr lang="en-CA" sz="2000" dirty="0">
                <a:effectLst/>
                <a:latin typeface="Calibri" panose="020F0502020204030204" pitchFamily="34" charset="0"/>
                <a:ea typeface="Calibri" panose="020F0502020204030204" pitchFamily="34" charset="0"/>
                <a:cs typeface="Times New Roman" panose="02020603050405020304" pitchFamily="18" charset="0"/>
              </a:rPr>
              <a:t> assessment was released based on data as of July 18, 2024. The global public health risk of influenza A(H5N1) viruses is </a:t>
            </a:r>
            <a:r>
              <a:rPr lang="en-CA" sz="2000" u="sng" dirty="0">
                <a:effectLst/>
                <a:latin typeface="Calibri" panose="020F0502020204030204" pitchFamily="34" charset="0"/>
                <a:ea typeface="Calibri" panose="020F0502020204030204" pitchFamily="34" charset="0"/>
                <a:cs typeface="Times New Roman" panose="02020603050405020304" pitchFamily="18" charset="0"/>
              </a:rPr>
              <a:t>low</a:t>
            </a:r>
            <a:r>
              <a:rPr lang="en-CA" sz="2000" dirty="0">
                <a:effectLst/>
                <a:latin typeface="Calibri" panose="020F0502020204030204" pitchFamily="34" charset="0"/>
                <a:ea typeface="Calibri" panose="020F0502020204030204" pitchFamily="34" charset="0"/>
                <a:cs typeface="Times New Roman" panose="02020603050405020304" pitchFamily="18" charset="0"/>
              </a:rPr>
              <a:t>, while the risk of infection for occupationally exposed people is </a:t>
            </a:r>
            <a:r>
              <a:rPr lang="en-CA" sz="2000" u="sng" dirty="0">
                <a:effectLst/>
                <a:latin typeface="Calibri" panose="020F0502020204030204" pitchFamily="34" charset="0"/>
                <a:ea typeface="Calibri" panose="020F0502020204030204" pitchFamily="34" charset="0"/>
                <a:cs typeface="Times New Roman" panose="02020603050405020304" pitchFamily="18" charset="0"/>
              </a:rPr>
              <a:t>low to moderate</a:t>
            </a:r>
            <a:r>
              <a:rPr lang="en-CA"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dirty="0"/>
          </a:p>
        </p:txBody>
      </p:sp>
      <p:sp>
        <p:nvSpPr>
          <p:cNvPr id="4" name="Content Placeholder 3">
            <a:extLst>
              <a:ext uri="{FF2B5EF4-FFF2-40B4-BE49-F238E27FC236}">
                <a16:creationId xmlns:a16="http://schemas.microsoft.com/office/drawing/2014/main" id="{7BF47228-32ED-AFDE-1FCB-D45C31669640}"/>
              </a:ext>
            </a:extLst>
          </p:cNvPr>
          <p:cNvSpPr>
            <a:spLocks noGrp="1"/>
          </p:cNvSpPr>
          <p:nvPr>
            <p:ph sz="half" idx="2"/>
          </p:nvPr>
        </p:nvSpPr>
        <p:spPr>
          <a:xfrm>
            <a:off x="6172200" y="1361440"/>
            <a:ext cx="5181600" cy="4815523"/>
          </a:xfrm>
        </p:spPr>
        <p:txBody>
          <a:bodyPr/>
          <a:lstStyle/>
          <a:p>
            <a:r>
              <a:rPr lang="en-US" sz="24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8"/>
              </a:rPr>
              <a:t>Finland </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will vaccinate up to 10,000 at risk individuals with H5N8 vaccine </a:t>
            </a:r>
          </a:p>
          <a:p>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International efforts underway to create </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9"/>
              </a:rPr>
              <a:t>mRNA vaccine against H5N1</a:t>
            </a:r>
            <a:endPar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Human cases other HPAIs continue to arise from time to time</a:t>
            </a:r>
          </a:p>
          <a:p>
            <a:pPr lvl="1"/>
            <a:r>
              <a:rPr lang="en-CA" dirty="0">
                <a:solidFill>
                  <a:srgbClr val="000000"/>
                </a:solidFill>
                <a:latin typeface="Calibri" panose="020F0502020204030204" pitchFamily="34" charset="0"/>
                <a:hlinkClick r:id="rId10"/>
              </a:rPr>
              <a:t>H9N2 in India</a:t>
            </a:r>
            <a:endParaRPr lang="en-CA" dirty="0">
              <a:solidFill>
                <a:srgbClr val="000000"/>
              </a:solidFill>
              <a:latin typeface="Calibri" panose="020F0502020204030204" pitchFamily="34" charset="0"/>
            </a:endParaRPr>
          </a:p>
          <a:p>
            <a:pPr lvl="1"/>
            <a:r>
              <a:rPr lang="en-CA" b="0" i="0" u="none" strike="noStrike" baseline="0" dirty="0">
                <a:solidFill>
                  <a:srgbClr val="000000"/>
                </a:solidFill>
                <a:latin typeface="Calibri" panose="020F0502020204030204" pitchFamily="34" charset="0"/>
              </a:rPr>
              <a:t>H5N1 2.3.2.1c cases in </a:t>
            </a:r>
            <a:r>
              <a:rPr lang="en-CA" b="0" i="0" u="none" strike="noStrike" baseline="0" dirty="0">
                <a:solidFill>
                  <a:srgbClr val="000000"/>
                </a:solidFill>
                <a:latin typeface="Calibri" panose="020F0502020204030204" pitchFamily="34" charset="0"/>
                <a:hlinkClick r:id="rId11"/>
              </a:rPr>
              <a:t>Cambodia</a:t>
            </a:r>
            <a:r>
              <a:rPr lang="en-CA" b="0" i="0" u="none" strike="noStrike" baseline="0" dirty="0">
                <a:solidFill>
                  <a:srgbClr val="000000"/>
                </a:solidFill>
                <a:latin typeface="Calibri" panose="020F0502020204030204" pitchFamily="34" charset="0"/>
              </a:rPr>
              <a:t>, recombinant with 2.3.4.4b (up to 10 cases so far)</a:t>
            </a:r>
          </a:p>
          <a:p>
            <a:pPr lvl="1"/>
            <a:r>
              <a:rPr lang="en-CA" dirty="0">
                <a:solidFill>
                  <a:srgbClr val="000000"/>
                </a:solidFill>
                <a:latin typeface="Calibri" panose="020F0502020204030204" pitchFamily="34" charset="0"/>
                <a:hlinkClick r:id="rId12"/>
              </a:rPr>
              <a:t>H5N6 in China </a:t>
            </a:r>
            <a:endParaRPr lang="en-CA" b="0" i="0" u="none" strike="noStrike" baseline="0" dirty="0">
              <a:solidFill>
                <a:srgbClr val="000000"/>
              </a:solidFill>
              <a:latin typeface="Calibri" panose="020F0502020204030204" pitchFamily="34" charset="0"/>
            </a:endParaRPr>
          </a:p>
          <a:p>
            <a:endParaRPr lang="en-CA" sz="2400" dirty="0"/>
          </a:p>
        </p:txBody>
      </p:sp>
    </p:spTree>
    <p:extLst>
      <p:ext uri="{BB962C8B-B14F-4D97-AF65-F5344CB8AC3E}">
        <p14:creationId xmlns:p14="http://schemas.microsoft.com/office/powerpoint/2010/main" val="200042617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5d5f89-bc81-4592-9211-0dfc2f0e352d" xsi:nil="true"/>
    <lcf76f155ced4ddcb4097134ff3c332f xmlns="287fcbc9-9f89-44d8-9333-8d3d70aed93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8E3E8D7C047C48A0BA44A7873C7DC3" ma:contentTypeVersion="14" ma:contentTypeDescription="Create a new document." ma:contentTypeScope="" ma:versionID="24ba28c550eb4318b0d34ff7d3a36df0">
  <xsd:schema xmlns:xsd="http://www.w3.org/2001/XMLSchema" xmlns:xs="http://www.w3.org/2001/XMLSchema" xmlns:p="http://schemas.microsoft.com/office/2006/metadata/properties" xmlns:ns2="287fcbc9-9f89-44d8-9333-8d3d70aed93c" xmlns:ns3="755d5f89-bc81-4592-9211-0dfc2f0e352d" targetNamespace="http://schemas.microsoft.com/office/2006/metadata/properties" ma:root="true" ma:fieldsID="91a5c7c4b4c26cf6f29c16fafadcc725" ns2:_="" ns3:_="">
    <xsd:import namespace="287fcbc9-9f89-44d8-9333-8d3d70aed93c"/>
    <xsd:import namespace="755d5f89-bc81-4592-9211-0dfc2f0e35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fcbc9-9f89-44d8-9333-8d3d70aed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272d96-1133-4787-9d95-5d8ca748e03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d5f89-bc81-4592-9211-0dfc2f0e35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ec62b8-1550-4a4f-acc0-2f6fc2c8684d}" ma:internalName="TaxCatchAll" ma:showField="CatchAllData" ma:web="755d5f89-bc81-4592-9211-0dfc2f0e3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8DB11C-6D3A-47BC-B985-8102AD9AA58C}">
  <ds:schemaRefs>
    <ds:schemaRef ds:uri="http://schemas.microsoft.com/office/2006/metadata/properties"/>
    <ds:schemaRef ds:uri="http://schemas.microsoft.com/office/infopath/2007/PartnerControls"/>
    <ds:schemaRef ds:uri="755d5f89-bc81-4592-9211-0dfc2f0e352d"/>
    <ds:schemaRef ds:uri="287fcbc9-9f89-44d8-9333-8d3d70aed93c"/>
  </ds:schemaRefs>
</ds:datastoreItem>
</file>

<file path=customXml/itemProps2.xml><?xml version="1.0" encoding="utf-8"?>
<ds:datastoreItem xmlns:ds="http://schemas.openxmlformats.org/officeDocument/2006/customXml" ds:itemID="{CFE60182-79B8-428F-A6D7-F559BE0453A8}">
  <ds:schemaRefs>
    <ds:schemaRef ds:uri="http://schemas.microsoft.com/sharepoint/v3/contenttype/forms"/>
  </ds:schemaRefs>
</ds:datastoreItem>
</file>

<file path=customXml/itemProps3.xml><?xml version="1.0" encoding="utf-8"?>
<ds:datastoreItem xmlns:ds="http://schemas.openxmlformats.org/officeDocument/2006/customXml" ds:itemID="{9E0ADE1D-0CE1-4F72-BC32-3EE96E7F1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fcbc9-9f89-44d8-9333-8d3d70aed93c"/>
    <ds:schemaRef ds:uri="755d5f89-bc81-4592-9211-0dfc2f0e3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22481</TotalTime>
  <Words>1359</Words>
  <Application>Microsoft Office PowerPoint</Application>
  <PresentationFormat>Widescreen</PresentationFormat>
  <Paragraphs>127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Poppins-Regular</vt:lpstr>
      <vt:lpstr>2_Office Theme</vt:lpstr>
      <vt:lpstr>Community for Emerging and Zoonotic Diseases Identifying emerging risks through collective intelligence</vt:lpstr>
      <vt:lpstr>HPAI in Domestic Birds in Canada</vt:lpstr>
      <vt:lpstr>Wildlife H5N1 Avian Influenza</vt:lpstr>
      <vt:lpstr>United States – HPAI Domestic Bird Detections Last 30 days</vt:lpstr>
      <vt:lpstr>US Wild Bird Detections Aug 3 – Sept 3, 2024</vt:lpstr>
      <vt:lpstr>Wild Bird Migration</vt:lpstr>
      <vt:lpstr>Ongoing Cases of HPAI Globally</vt:lpstr>
      <vt:lpstr>Europe</vt:lpstr>
      <vt:lpstr>Human Cases Continue to be Reported Sporadically</vt:lpstr>
      <vt:lpstr>HPAI Additional Info</vt:lpstr>
      <vt:lpstr>Because we have to have something other than HPAI</vt:lpstr>
      <vt:lpstr>Scientific Findings – 222 relevant HPAI papers since last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507</cp:revision>
  <dcterms:created xsi:type="dcterms:W3CDTF">2020-02-07T23:34:08Z</dcterms:created>
  <dcterms:modified xsi:type="dcterms:W3CDTF">2024-09-06T18:36:51Z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0x010100118E3E8D7C047C48A0BA44A7873C7DC3</vt:lpwstr>
  </property>
</Properties>
</file>