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sldIdLst>
    <p:sldId id="256" r:id="rId2"/>
    <p:sldId id="418" r:id="rId3"/>
    <p:sldId id="419" r:id="rId4"/>
    <p:sldId id="420" r:id="rId5"/>
    <p:sldId id="340" r:id="rId6"/>
    <p:sldId id="421" r:id="rId7"/>
    <p:sldId id="423" r:id="rId8"/>
    <p:sldId id="414" r:id="rId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11" autoAdjust="0"/>
    <p:restoredTop sz="83505" autoAdjust="0"/>
  </p:normalViewPr>
  <p:slideViewPr>
    <p:cSldViewPr snapToGrid="0">
      <p:cViewPr varScale="1">
        <p:scale>
          <a:sx n="66" d="100"/>
          <a:sy n="66" d="100"/>
        </p:scale>
        <p:origin x="212" y="3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67F6BD8-1A18-4180-A3DF-28807FE1821A}" type="datetimeFigureOut">
              <a:rPr lang="en-US"/>
              <a:pPr>
                <a:defRPr/>
              </a:pPr>
              <a:t>2025-04-04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CF894DF-86D1-411C-9BC2-D3E9C3EA92A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CEZD ~3 month environmental scanning update</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649813-F59C-4C61-9890-20F019F245F2}" type="slidenum">
              <a:rPr lang="en-US" altLang="en-US" smtClean="0">
                <a:solidFill>
                  <a:srgbClr val="000000"/>
                </a:solidFill>
              </a:rPr>
              <a:pPr fontAlgn="base">
                <a:spcBef>
                  <a:spcPct val="0"/>
                </a:spcBef>
                <a:spcAft>
                  <a:spcPct val="0"/>
                </a:spcAft>
              </a:pPr>
              <a:t>1</a:t>
            </a:fld>
            <a:endParaRPr lang="en-US" altLang="en-US">
              <a:solidFill>
                <a:srgbClr val="000000"/>
              </a:solidFill>
            </a:endParaRPr>
          </a:p>
        </p:txBody>
      </p:sp>
    </p:spTree>
    <p:extLst>
      <p:ext uri="{BB962C8B-B14F-4D97-AF65-F5344CB8AC3E}">
        <p14:creationId xmlns:p14="http://schemas.microsoft.com/office/powerpoint/2010/main" val="3692889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2</a:t>
            </a:fld>
            <a:endParaRPr lang="en-US"/>
          </a:p>
        </p:txBody>
      </p:sp>
    </p:spTree>
    <p:extLst>
      <p:ext uri="{BB962C8B-B14F-4D97-AF65-F5344CB8AC3E}">
        <p14:creationId xmlns:p14="http://schemas.microsoft.com/office/powerpoint/2010/main" val="943570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3</a:t>
            </a:fld>
            <a:endParaRPr lang="en-US"/>
          </a:p>
        </p:txBody>
      </p:sp>
    </p:spTree>
    <p:extLst>
      <p:ext uri="{BB962C8B-B14F-4D97-AF65-F5344CB8AC3E}">
        <p14:creationId xmlns:p14="http://schemas.microsoft.com/office/powerpoint/2010/main" val="1122908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1F3E62D0-9945-866F-1B2C-F9882760C2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DEA850DE-61A1-2825-2207-46B1C3D687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p:txBody>
      </p:sp>
      <p:sp>
        <p:nvSpPr>
          <p:cNvPr id="27652" name="Slide Number Placeholder 3">
            <a:extLst>
              <a:ext uri="{FF2B5EF4-FFF2-40B4-BE49-F238E27FC236}">
                <a16:creationId xmlns:a16="http://schemas.microsoft.com/office/drawing/2014/main" id="{B07DEE3D-03A4-6FBD-3B9F-55602D81467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DF10FB3-64D5-4CF7-B065-FA85AC3F7350}" type="slidenum">
              <a:rPr lang="en-US" altLang="en-US" smtClean="0"/>
              <a:pPr/>
              <a:t>5</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Fairly broad global distribution, mostly tropical and subtropical but some temperate cases reported also.</a:t>
            </a:r>
          </a:p>
          <a:p>
            <a:r>
              <a:rPr lang="en-CA" dirty="0"/>
              <a:t>Cases have increased in the last decade, cases studied in Yolanda et al, 2022 - </a:t>
            </a:r>
            <a:r>
              <a:rPr lang="en-US" b="0" i="0" dirty="0">
                <a:solidFill>
                  <a:srgbClr val="222222"/>
                </a:solidFill>
                <a:effectLst/>
                <a:latin typeface="Arial" panose="020B0604020202020204" pitchFamily="34" charset="0"/>
              </a:rPr>
              <a:t>94.3% of human cases were in India and Thailand, while 79.2% of affected animals were in the U.S.A. and Brazil.</a:t>
            </a:r>
            <a:endParaRPr lang="en-CA" dirty="0"/>
          </a:p>
          <a:p>
            <a:endParaRPr lang="en-US" b="0" i="0" dirty="0">
              <a:solidFill>
                <a:srgbClr val="222222"/>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6</a:t>
            </a:fld>
            <a:endParaRPr lang="en-US"/>
          </a:p>
        </p:txBody>
      </p:sp>
    </p:spTree>
    <p:extLst>
      <p:ext uri="{BB962C8B-B14F-4D97-AF65-F5344CB8AC3E}">
        <p14:creationId xmlns:p14="http://schemas.microsoft.com/office/powerpoint/2010/main" val="3891312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222222"/>
                </a:solidFill>
                <a:effectLst/>
                <a:latin typeface="Arial" panose="020B0604020202020204" pitchFamily="34" charset="0"/>
              </a:rPr>
              <a:t>Mortality depended on host species and clinical forms: for example, none in patients with ocular </a:t>
            </a:r>
            <a:r>
              <a:rPr lang="en-US" b="0" i="0" dirty="0" err="1">
                <a:solidFill>
                  <a:srgbClr val="222222"/>
                </a:solidFill>
                <a:effectLst/>
                <a:latin typeface="Arial" panose="020B0604020202020204" pitchFamily="34" charset="0"/>
              </a:rPr>
              <a:t>pythiosis</a:t>
            </a:r>
            <a:r>
              <a:rPr lang="en-US" b="0" i="0" dirty="0">
                <a:solidFill>
                  <a:srgbClr val="222222"/>
                </a:solidFill>
                <a:effectLst/>
                <a:latin typeface="Arial" panose="020B0604020202020204" pitchFamily="34" charset="0"/>
              </a:rPr>
              <a:t>, 0.7% in cows with a cutaneous lesion, 26.8% in humans with vascular disease, </a:t>
            </a:r>
            <a:r>
              <a:rPr lang="en-US" b="1" i="0" dirty="0">
                <a:solidFill>
                  <a:srgbClr val="222222"/>
                </a:solidFill>
                <a:effectLst/>
                <a:latin typeface="Arial" panose="020B0604020202020204" pitchFamily="34" charset="0"/>
              </a:rPr>
              <a:t>86.4% in dogs with gastrointestinal pathology, and 100% in several animals with disseminated infection</a:t>
            </a:r>
            <a:endParaRPr lang="en-CA" b="1" dirty="0"/>
          </a:p>
          <a:p>
            <a:endParaRPr lang="en-US" b="0" i="0" dirty="0">
              <a:solidFill>
                <a:srgbClr val="212529"/>
              </a:solidFill>
              <a:effectLst/>
              <a:latin typeface="Open Sans" panose="020B0606030504020204" pitchFamily="34" charset="0"/>
            </a:endParaRPr>
          </a:p>
          <a:p>
            <a:r>
              <a:rPr lang="en-US" b="0" i="0" dirty="0">
                <a:solidFill>
                  <a:srgbClr val="212529"/>
                </a:solidFill>
                <a:effectLst/>
                <a:latin typeface="Open Sans" panose="020B0606030504020204" pitchFamily="34" charset="0"/>
              </a:rPr>
              <a:t>GI and cutaneous forms of </a:t>
            </a:r>
            <a:r>
              <a:rPr lang="en-US" b="0" i="0" dirty="0" err="1">
                <a:solidFill>
                  <a:srgbClr val="212529"/>
                </a:solidFill>
                <a:effectLst/>
                <a:latin typeface="Open Sans" panose="020B0606030504020204" pitchFamily="34" charset="0"/>
              </a:rPr>
              <a:t>pythiosis</a:t>
            </a:r>
            <a:r>
              <a:rPr lang="en-US" b="0" i="0" dirty="0">
                <a:solidFill>
                  <a:srgbClr val="212529"/>
                </a:solidFill>
                <a:effectLst/>
                <a:latin typeface="Open Sans" panose="020B0606030504020204" pitchFamily="34" charset="0"/>
              </a:rPr>
              <a:t> occur in dogs and cats and are characterized by severe granulomatous and eosinophilic inflammation. </a:t>
            </a:r>
            <a:r>
              <a:rPr lang="en-US" b="0" i="1" dirty="0">
                <a:solidFill>
                  <a:srgbClr val="212529"/>
                </a:solidFill>
                <a:effectLst/>
                <a:latin typeface="Open Sans" panose="020B0606030504020204" pitchFamily="34" charset="0"/>
              </a:rPr>
              <a:t>P </a:t>
            </a:r>
            <a:r>
              <a:rPr lang="en-US" b="0" i="1" dirty="0" err="1">
                <a:solidFill>
                  <a:srgbClr val="212529"/>
                </a:solidFill>
                <a:effectLst/>
                <a:latin typeface="Open Sans" panose="020B0606030504020204" pitchFamily="34" charset="0"/>
              </a:rPr>
              <a:t>insidiosum</a:t>
            </a:r>
            <a:r>
              <a:rPr lang="en-US" b="0" i="0" dirty="0">
                <a:solidFill>
                  <a:srgbClr val="212529"/>
                </a:solidFill>
                <a:effectLst/>
                <a:latin typeface="Open Sans" panose="020B0606030504020204" pitchFamily="34" charset="0"/>
              </a:rPr>
              <a:t> infection occurs most often in the GI tract of young adult dogs. The stomach, proximal small intestine, and ileocolic junction are affected most commonly; however, any part of the intestine, esophagus, or colon can be diseased.</a:t>
            </a:r>
          </a:p>
          <a:p>
            <a:endParaRPr lang="en-US" b="0" i="0" dirty="0">
              <a:solidFill>
                <a:srgbClr val="212529"/>
              </a:solidFill>
              <a:effectLst/>
              <a:latin typeface="Open Sans" panose="020B0606030504020204" pitchFamily="34" charset="0"/>
            </a:endParaRPr>
          </a:p>
          <a:p>
            <a:pPr algn="l"/>
            <a:r>
              <a:rPr lang="en-US" b="0" i="0" dirty="0">
                <a:solidFill>
                  <a:srgbClr val="212529"/>
                </a:solidFill>
                <a:effectLst/>
                <a:latin typeface="Open Sans" panose="020B0606030504020204" pitchFamily="34" charset="0"/>
              </a:rPr>
              <a:t>Clinical signs include vomiting, weight loss, and anorexia. The weight loss can be severe, but affected dogs usually do not appear systemically ill until late in the disease. The lesions are typically characterized by severe transmural thickening of the gastric or intestinal wall, with mesenteric lymphadenopathy in which the lymph nodes are embedded in a large, firm granulomatous mass involving the surrounding mesentery.</a:t>
            </a:r>
          </a:p>
          <a:p>
            <a:pPr algn="l"/>
            <a:endParaRPr lang="en-US" b="0" i="0" dirty="0">
              <a:solidFill>
                <a:srgbClr val="212529"/>
              </a:solidFill>
              <a:effectLst/>
              <a:latin typeface="Open Sans" panose="020B0606030504020204" pitchFamily="34" charset="0"/>
            </a:endParaRPr>
          </a:p>
          <a:p>
            <a:pPr algn="l"/>
            <a:r>
              <a:rPr lang="en-US" b="0" i="0" dirty="0">
                <a:solidFill>
                  <a:srgbClr val="212529"/>
                </a:solidFill>
                <a:effectLst/>
                <a:latin typeface="Open Sans" panose="020B0606030504020204" pitchFamily="34" charset="0"/>
              </a:rPr>
              <a:t>Bowel ischemia, infarction, or acute </a:t>
            </a:r>
            <a:r>
              <a:rPr lang="en-US" b="0" i="0" dirty="0" err="1">
                <a:solidFill>
                  <a:srgbClr val="212529"/>
                </a:solidFill>
                <a:effectLst/>
                <a:latin typeface="Open Sans" panose="020B0606030504020204" pitchFamily="34" charset="0"/>
              </a:rPr>
              <a:t>hemoabdomen</a:t>
            </a:r>
            <a:r>
              <a:rPr lang="en-US" b="0" i="0" dirty="0">
                <a:solidFill>
                  <a:srgbClr val="212529"/>
                </a:solidFill>
                <a:effectLst/>
                <a:latin typeface="Open Sans" panose="020B0606030504020204" pitchFamily="34" charset="0"/>
              </a:rPr>
              <a:t> may develop because of extension of disease into mesenteric vessels. Enteric pyogranulomas typically consist of necrotic foci infiltrated and surrounded by neutrophils, eosinophils, epithelioid macrophages, plasma cells, and multinucleated giant cells. Etiologic agents may not be apparent on sections stained with H&amp;E. Sections stained with </a:t>
            </a:r>
            <a:r>
              <a:rPr lang="en-US" b="0" i="0" dirty="0" err="1">
                <a:solidFill>
                  <a:srgbClr val="212529"/>
                </a:solidFill>
                <a:effectLst/>
                <a:latin typeface="Open Sans" panose="020B0606030504020204" pitchFamily="34" charset="0"/>
              </a:rPr>
              <a:t>Gomori</a:t>
            </a:r>
            <a:r>
              <a:rPr lang="en-US" b="0" i="0" dirty="0">
                <a:solidFill>
                  <a:srgbClr val="212529"/>
                </a:solidFill>
                <a:effectLst/>
                <a:latin typeface="Open Sans" panose="020B0606030504020204" pitchFamily="34" charset="0"/>
              </a:rPr>
              <a:t> methenamine silver show branching, rarely septate hyphae.</a:t>
            </a:r>
          </a:p>
          <a:p>
            <a:pPr algn="l"/>
            <a:endParaRPr lang="en-US" b="0" i="0" dirty="0">
              <a:solidFill>
                <a:srgbClr val="212529"/>
              </a:solidFill>
              <a:effectLst/>
              <a:latin typeface="Open Sans" panose="020B0606030504020204" pitchFamily="34" charset="0"/>
            </a:endParaRPr>
          </a:p>
          <a:p>
            <a:pPr algn="l"/>
            <a:r>
              <a:rPr lang="en-US" b="0" i="0" dirty="0">
                <a:solidFill>
                  <a:srgbClr val="212529"/>
                </a:solidFill>
                <a:effectLst/>
                <a:latin typeface="Open Sans" panose="020B0606030504020204" pitchFamily="34" charset="0"/>
              </a:rPr>
              <a:t>Cutaneous </a:t>
            </a:r>
            <a:r>
              <a:rPr lang="en-US" b="0" i="0" dirty="0" err="1">
                <a:solidFill>
                  <a:srgbClr val="212529"/>
                </a:solidFill>
                <a:effectLst/>
                <a:latin typeface="Open Sans" panose="020B0606030504020204" pitchFamily="34" charset="0"/>
              </a:rPr>
              <a:t>pythiosis</a:t>
            </a:r>
            <a:r>
              <a:rPr lang="en-US" b="0" i="0" dirty="0">
                <a:solidFill>
                  <a:srgbClr val="212529"/>
                </a:solidFill>
                <a:effectLst/>
                <a:latin typeface="Open Sans" panose="020B0606030504020204" pitchFamily="34" charset="0"/>
              </a:rPr>
              <a:t> in small animals is typified by nonhealing wounds, invasive masses, and ulcerated nodules with draining tracts. The extremities, tail head, ventral neck, and perineum are affected most commonly. </a:t>
            </a:r>
            <a:r>
              <a:rPr lang="en-US" b="0" i="0" dirty="0" err="1">
                <a:solidFill>
                  <a:srgbClr val="212529"/>
                </a:solidFill>
                <a:effectLst/>
                <a:latin typeface="Open Sans" panose="020B0606030504020204" pitchFamily="34" charset="0"/>
              </a:rPr>
              <a:t>Pythiosis</a:t>
            </a:r>
            <a:r>
              <a:rPr lang="en-US" b="0" i="0" dirty="0">
                <a:solidFill>
                  <a:srgbClr val="212529"/>
                </a:solidFill>
                <a:effectLst/>
                <a:latin typeface="Open Sans" panose="020B0606030504020204" pitchFamily="34" charset="0"/>
              </a:rPr>
              <a:t> in cats is rare and usually consists of either cutaneous or nasopharyngeal lesions.</a:t>
            </a:r>
          </a:p>
          <a:p>
            <a:pPr algn="l"/>
            <a:endParaRPr lang="en-US" b="0" i="0" dirty="0">
              <a:solidFill>
                <a:srgbClr val="212529"/>
              </a:solidFill>
              <a:effectLst/>
              <a:latin typeface="Open Sans" panose="020B0606030504020204" pitchFamily="34" charset="0"/>
            </a:endParaRPr>
          </a:p>
          <a:p>
            <a:pPr algn="l">
              <a:buFont typeface="Arial" panose="020B0604020202020204" pitchFamily="34" charset="0"/>
              <a:buChar char="•"/>
            </a:pPr>
            <a:r>
              <a:rPr lang="en-US" b="0" i="0" dirty="0">
                <a:solidFill>
                  <a:srgbClr val="212529"/>
                </a:solidFill>
                <a:effectLst/>
                <a:latin typeface="Open Sans" panose="020B0606030504020204" pitchFamily="34" charset="0"/>
              </a:rPr>
              <a:t>Wide surgical resection, including amputation, for cutaneous or GI </a:t>
            </a:r>
            <a:r>
              <a:rPr lang="en-US" b="0" i="0" dirty="0" err="1">
                <a:solidFill>
                  <a:srgbClr val="212529"/>
                </a:solidFill>
                <a:effectLst/>
                <a:latin typeface="Open Sans" panose="020B0606030504020204" pitchFamily="34" charset="0"/>
              </a:rPr>
              <a:t>pythiosis</a:t>
            </a:r>
            <a:endParaRPr lang="en-US" b="0" i="0" dirty="0">
              <a:solidFill>
                <a:srgbClr val="212529"/>
              </a:solidFill>
              <a:effectLst/>
              <a:latin typeface="Open Sans" panose="020B0606030504020204" pitchFamily="34" charset="0"/>
            </a:endParaRPr>
          </a:p>
          <a:p>
            <a:pPr algn="l">
              <a:buFont typeface="Arial" panose="020B0604020202020204" pitchFamily="34" charset="0"/>
              <a:buChar char="•"/>
            </a:pPr>
            <a:r>
              <a:rPr lang="en-US" b="0" i="0" dirty="0">
                <a:solidFill>
                  <a:srgbClr val="212529"/>
                </a:solidFill>
                <a:effectLst/>
                <a:latin typeface="Open Sans" panose="020B0606030504020204" pitchFamily="34" charset="0"/>
              </a:rPr>
              <a:t>In unresectable lesions, itraconazole + terbinafine + tapering prednisone</a:t>
            </a:r>
          </a:p>
          <a:p>
            <a:endParaRPr lang="en-CA" dirty="0"/>
          </a:p>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7</a:t>
            </a:fld>
            <a:endParaRPr lang="en-US"/>
          </a:p>
        </p:txBody>
      </p:sp>
    </p:spTree>
    <p:extLst>
      <p:ext uri="{BB962C8B-B14F-4D97-AF65-F5344CB8AC3E}">
        <p14:creationId xmlns:p14="http://schemas.microsoft.com/office/powerpoint/2010/main" val="3285665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8</a:t>
            </a:fld>
            <a:endParaRPr lang="en-US"/>
          </a:p>
        </p:txBody>
      </p:sp>
    </p:spTree>
    <p:extLst>
      <p:ext uri="{BB962C8B-B14F-4D97-AF65-F5344CB8AC3E}">
        <p14:creationId xmlns:p14="http://schemas.microsoft.com/office/powerpoint/2010/main" val="25985512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801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C61C98A-C5DC-4C78-BD0D-CF5DC7D5F5B8}" type="slidenum">
              <a:rPr lang="en-US"/>
              <a:pPr>
                <a:defRPr/>
              </a:pPr>
              <a:t>‹#›</a:t>
            </a:fld>
            <a:endParaRPr lang="en-US"/>
          </a:p>
        </p:txBody>
      </p:sp>
    </p:spTree>
    <p:extLst>
      <p:ext uri="{BB962C8B-B14F-4D97-AF65-F5344CB8AC3E}">
        <p14:creationId xmlns:p14="http://schemas.microsoft.com/office/powerpoint/2010/main" val="269080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D54BD4FB-196E-454C-890F-574374854696}" type="slidenum">
              <a:rPr lang="en-US"/>
              <a:pPr>
                <a:defRPr/>
              </a:pPr>
              <a:t>‹#›</a:t>
            </a:fld>
            <a:endParaRPr lang="en-US"/>
          </a:p>
        </p:txBody>
      </p:sp>
    </p:spTree>
    <p:extLst>
      <p:ext uri="{BB962C8B-B14F-4D97-AF65-F5344CB8AC3E}">
        <p14:creationId xmlns:p14="http://schemas.microsoft.com/office/powerpoint/2010/main" val="847186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75220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pPr>
              <a:defRPr/>
            </a:pPr>
            <a:fld id="{222C2B47-41F2-42A5-AA41-34CCD9669551}" type="slidenum">
              <a:rPr lang="en-US"/>
              <a:pPr>
                <a:defRPr/>
              </a:pPr>
              <a:t>‹#›</a:t>
            </a:fld>
            <a:endParaRPr lang="en-US"/>
          </a:p>
        </p:txBody>
      </p:sp>
    </p:spTree>
    <p:extLst>
      <p:ext uri="{BB962C8B-B14F-4D97-AF65-F5344CB8AC3E}">
        <p14:creationId xmlns:p14="http://schemas.microsoft.com/office/powerpoint/2010/main" val="53325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a:lstStyle>
            <a:lvl1pPr>
              <a:defRPr/>
            </a:lvl1pPr>
          </a:lstStyle>
          <a:p>
            <a:pPr>
              <a:defRPr/>
            </a:pPr>
            <a:fld id="{B48FB889-B1E1-40D0-9118-58010DD0FC49}" type="slidenum">
              <a:rPr lang="en-US"/>
              <a:pPr>
                <a:defRPr/>
              </a:pPr>
              <a:t>‹#›</a:t>
            </a:fld>
            <a:endParaRPr lang="en-US"/>
          </a:p>
        </p:txBody>
      </p:sp>
    </p:spTree>
    <p:extLst>
      <p:ext uri="{BB962C8B-B14F-4D97-AF65-F5344CB8AC3E}">
        <p14:creationId xmlns:p14="http://schemas.microsoft.com/office/powerpoint/2010/main" val="263189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p:cNvSpPr>
            <a:spLocks noGrp="1"/>
          </p:cNvSpPr>
          <p:nvPr>
            <p:ph type="sldNum" sz="quarter" idx="14"/>
          </p:nvPr>
        </p:nvSpPr>
        <p:spPr/>
        <p:txBody>
          <a:bodyPr/>
          <a:lstStyle>
            <a:lvl1pPr>
              <a:defRPr/>
            </a:lvl1pPr>
          </a:lstStyle>
          <a:p>
            <a:pPr>
              <a:defRPr/>
            </a:pPr>
            <a:fld id="{A5F12CC5-A507-4028-B3C9-257C8E707382}" type="slidenum">
              <a:rPr lang="en-US"/>
              <a:pPr>
                <a:defRPr/>
              </a:pPr>
              <a:t>‹#›</a:t>
            </a:fld>
            <a:endParaRPr lang="en-US"/>
          </a:p>
        </p:txBody>
      </p:sp>
    </p:spTree>
    <p:extLst>
      <p:ext uri="{BB962C8B-B14F-4D97-AF65-F5344CB8AC3E}">
        <p14:creationId xmlns:p14="http://schemas.microsoft.com/office/powerpoint/2010/main" val="182671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5" name="Slide Number Placeholder 4"/>
          <p:cNvSpPr>
            <a:spLocks noGrp="1"/>
          </p:cNvSpPr>
          <p:nvPr>
            <p:ph type="sldNum" sz="quarter" idx="15"/>
          </p:nvPr>
        </p:nvSpPr>
        <p:spPr/>
        <p:txBody>
          <a:bodyPr/>
          <a:lstStyle>
            <a:lvl1pPr>
              <a:defRPr/>
            </a:lvl1pPr>
          </a:lstStyle>
          <a:p>
            <a:pPr>
              <a:defRPr/>
            </a:pPr>
            <a:fld id="{9F81C94A-5837-4538-A85E-3BC9A11D4007}" type="slidenum">
              <a:rPr lang="en-US"/>
              <a:pPr>
                <a:defRPr/>
              </a:pPr>
              <a:t>‹#›</a:t>
            </a:fld>
            <a:endParaRPr lang="en-US"/>
          </a:p>
        </p:txBody>
      </p:sp>
    </p:spTree>
    <p:extLst>
      <p:ext uri="{BB962C8B-B14F-4D97-AF65-F5344CB8AC3E}">
        <p14:creationId xmlns:p14="http://schemas.microsoft.com/office/powerpoint/2010/main" val="400080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8B18459C-5D3F-466B-B70D-EFCCECAFA19D}" type="slidenum">
              <a:rPr lang="en-US"/>
              <a:pPr>
                <a:defRPr/>
              </a:pPr>
              <a:t>‹#›</a:t>
            </a:fld>
            <a:endParaRPr lang="en-US"/>
          </a:p>
        </p:txBody>
      </p:sp>
    </p:spTree>
    <p:extLst>
      <p:ext uri="{BB962C8B-B14F-4D97-AF65-F5344CB8AC3E}">
        <p14:creationId xmlns:p14="http://schemas.microsoft.com/office/powerpoint/2010/main" val="90392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F78FD813-48F2-42F0-8FCF-ACF9E1873146}" type="slidenum">
              <a:rPr lang="en-US"/>
              <a:pPr>
                <a:defRPr/>
              </a:pPr>
              <a:t>‹#›</a:t>
            </a:fld>
            <a:endParaRPr lang="en-US"/>
          </a:p>
        </p:txBody>
      </p:sp>
    </p:spTree>
    <p:extLst>
      <p:ext uri="{BB962C8B-B14F-4D97-AF65-F5344CB8AC3E}">
        <p14:creationId xmlns:p14="http://schemas.microsoft.com/office/powerpoint/2010/main" val="255245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461ACA56-2288-4290-B789-2225FFBF1474}" type="slidenum">
              <a:rPr lang="en-US"/>
              <a:pPr>
                <a:defRPr/>
              </a:pPr>
              <a:t>‹#›</a:t>
            </a:fld>
            <a:endParaRPr lang="en-US"/>
          </a:p>
        </p:txBody>
      </p:sp>
    </p:spTree>
    <p:extLst>
      <p:ext uri="{BB962C8B-B14F-4D97-AF65-F5344CB8AC3E}">
        <p14:creationId xmlns:p14="http://schemas.microsoft.com/office/powerpoint/2010/main" val="118408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195B727-CB92-4FD5-AF0D-B54F541D4673}" type="datetime1">
              <a:rPr lang="en-US"/>
              <a:pPr>
                <a:defRPr/>
              </a:pPr>
              <a:t>2025-04-04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0D9DBF5-9739-45F5-BA36-F9FB46B79EF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www.biorxiv.org/content/10.1101/2025.02.23.638954v1" TargetMode="External"/><Relationship Id="rId3" Type="http://schemas.openxmlformats.org/officeDocument/2006/relationships/hyperlink" Target="https://www.nj.gov/health/news/2025/approved/20250228a.shtml" TargetMode="External"/><Relationship Id="rId7" Type="http://schemas.openxmlformats.org/officeDocument/2006/relationships/hyperlink" Target="https://www.aphis.usda.gov/livestock-poultry-disease/avian/avian-influenza/hpai-detections/mammal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www.poultrymed.com/poultry/templates/showpage.asp?DBID=1&amp;LNGID=1&amp;TMID=178&amp;FID=9061&amp;IID=90879" TargetMode="External"/><Relationship Id="rId5" Type="http://schemas.openxmlformats.org/officeDocument/2006/relationships/hyperlink" Target="https://agr.wa.gov/about-wsda/news-and-media-relations/news-releases?article=42111" TargetMode="External"/><Relationship Id="rId10" Type="http://schemas.openxmlformats.org/officeDocument/2006/relationships/image" Target="../media/image3.png"/><Relationship Id="rId4" Type="http://schemas.openxmlformats.org/officeDocument/2006/relationships/hyperlink" Target="https://www.oregonlive.com/health/2025/02/3-more-portland-area-cats-test-positive-for-bird-flu-as-infections-spread.html" TargetMode="External"/><Relationship Id="rId9" Type="http://schemas.openxmlformats.org/officeDocument/2006/relationships/hyperlink" Target="https://www.rtbf.be/article/grippe-aviaire-deux-chats-d-un-detenteur-de-volailles-infectes-une-premiere-en-belgique-11512762"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cdc.gov/mmwr/volumes/74/wr/mm7405a2.htm?s_cid=mm7405a2_w" TargetMode="External"/><Relationship Id="rId3" Type="http://schemas.openxmlformats.org/officeDocument/2006/relationships/hyperlink" Target="https://agr.wa.gov/services/emergency-management/rapid-response/recalls" TargetMode="External"/><Relationship Id="rId7" Type="http://schemas.openxmlformats.org/officeDocument/2006/relationships/hyperlink" Target="https://wahis.woah.org/#/in-review/6276"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www.wormsandgermsblog.com/2025/03/articles/animals/cats/h5n1-and-pet-food-safety/" TargetMode="External"/><Relationship Id="rId5" Type="http://schemas.openxmlformats.org/officeDocument/2006/relationships/hyperlink" Target="https://www.monarchrawpetfood.com/where-to-buy" TargetMode="External"/><Relationship Id="rId4" Type="http://schemas.openxmlformats.org/officeDocument/2006/relationships/hyperlink" Target="https://nypost.com/2025/03/04/health/wild-coast-raw-pet-food-recalled-over-bird-flu-fear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oahn.ca/news/rabid-fox-detected-in-far-northern-ontario-february-2025/" TargetMode="External"/><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hyperlink" Target="https://www.quebec.ca/en/agriculture-environment-and-natural-resources/animal-health/animal-diseases/list-animal-diseases/rabies-in-animals#c23177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aphis.usda.gov/livestock-poultry-disease/cattle/ticks/screwworm/outbreak-central-america"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www.copeg.or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mysuncoast.com/2025/02/12/rare-fungal-infection-pythiosis-kills-least-4-dogs-sarasota-manatee-countie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hyperlink" Target="https://www.mdpi.com/2309-608X/8/2/182"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miravistavets.com/fungal-diseases/pythiosis/pythiosis-in-small-animals/" TargetMode="External"/><Relationship Id="rId7" Type="http://schemas.openxmlformats.org/officeDocument/2006/relationships/hyperlink" Target="https://www.scielo.br/j/pvb/a/69GV68WHtzzBYNbVzmyZN7R/?lang=en"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hyperlink" Target="https://tvmdl.tamu.edu/case-studies/cutaneous-pythiosis-in-a-german-shepherd-dog/" TargetMode="Externa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hyperlink" Target="https://www.mdpi.com/2076-0817/14/1/30" TargetMode="External"/><Relationship Id="rId3" Type="http://schemas.openxmlformats.org/officeDocument/2006/relationships/hyperlink" Target="https://www.cdc.gov/mmwr/volumes/74/wr/mm7405a2.htm?s_cid=mm7405a2_w" TargetMode="External"/><Relationship Id="rId7" Type="http://schemas.openxmlformats.org/officeDocument/2006/relationships/hyperlink" Target="https://www.nature.com/articles/s41598-025-87938-0#citeas"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hyperlink" Target="https://journals.plos.org/plospathogens/article?id=10.1371/journal.ppat.1012849" TargetMode="External"/><Relationship Id="rId5" Type="http://schemas.openxmlformats.org/officeDocument/2006/relationships/hyperlink" Target="https://wwwnc.cdc.gov/eid/article/31/4/24-1574_article" TargetMode="External"/><Relationship Id="rId10" Type="http://schemas.openxmlformats.org/officeDocument/2006/relationships/hyperlink" Target="https://avmajournals.avma.org/view/journals/ajvr/86/3/ajvr.24.11.0368.xml" TargetMode="External"/><Relationship Id="rId4" Type="http://schemas.openxmlformats.org/officeDocument/2006/relationships/hyperlink" Target="https://www.eurosurveillance.org/content/10.2807/1560-7917.ES.2025.30.12.2500189" TargetMode="External"/><Relationship Id="rId9" Type="http://schemas.openxmlformats.org/officeDocument/2006/relationships/hyperlink" Target="https://wwwnc.cdc.gov/eid/article/31/4/24-0414_articl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rtlCol="0">
            <a:noAutofit/>
          </a:bodyPr>
          <a:lstStyle/>
          <a:p>
            <a:pPr eaLnBrk="1" fontAlgn="auto" hangingPunct="1">
              <a:spcAft>
                <a:spcPts val="0"/>
              </a:spcAft>
              <a:defRPr/>
            </a:pPr>
            <a:r>
              <a:rPr lang="fr-FR" sz="2800" dirty="0" err="1"/>
              <a:t>Community</a:t>
            </a:r>
            <a:r>
              <a:rPr lang="fr-FR" sz="2800" dirty="0"/>
              <a:t> for </a:t>
            </a:r>
            <a:r>
              <a:rPr lang="fr-FR" sz="2800" dirty="0" err="1"/>
              <a:t>Emerging</a:t>
            </a:r>
            <a:r>
              <a:rPr lang="fr-FR" sz="2800" dirty="0"/>
              <a:t> and </a:t>
            </a:r>
            <a:r>
              <a:rPr lang="fr-FR" sz="2800" dirty="0" err="1"/>
              <a:t>Zoonotic</a:t>
            </a:r>
            <a:r>
              <a:rPr lang="fr-FR" sz="2800" dirty="0"/>
              <a:t> </a:t>
            </a:r>
            <a:r>
              <a:rPr lang="fr-FR" sz="2800" dirty="0" err="1"/>
              <a:t>Diseases</a:t>
            </a:r>
            <a:br>
              <a:rPr lang="fr-FR" sz="2800" dirty="0"/>
            </a:br>
            <a:r>
              <a:rPr lang="fr-FR" sz="2000" i="1" dirty="0" err="1"/>
              <a:t>Identifying</a:t>
            </a:r>
            <a:r>
              <a:rPr lang="fr-FR" sz="2000" i="1" dirty="0"/>
              <a:t> </a:t>
            </a:r>
            <a:r>
              <a:rPr lang="fr-FR" sz="2000" i="1" dirty="0" err="1"/>
              <a:t>emerging</a:t>
            </a:r>
            <a:r>
              <a:rPr lang="fr-FR" sz="2000" i="1" dirty="0"/>
              <a:t> </a:t>
            </a:r>
            <a:r>
              <a:rPr lang="fr-FR" sz="2000" i="1" dirty="0" err="1"/>
              <a:t>risks</a:t>
            </a:r>
            <a:r>
              <a:rPr lang="fr-FR" sz="2000" i="1" dirty="0"/>
              <a:t> </a:t>
            </a:r>
            <a:r>
              <a:rPr lang="fr-FR" sz="2000" i="1" dirty="0" err="1"/>
              <a:t>through</a:t>
            </a:r>
            <a:r>
              <a:rPr lang="fr-FR" sz="2000" i="1" dirty="0"/>
              <a:t> collective intelligence</a:t>
            </a:r>
            <a:endParaRPr lang="en-CA" sz="2000" i="1" dirty="0"/>
          </a:p>
        </p:txBody>
      </p:sp>
      <p:sp>
        <p:nvSpPr>
          <p:cNvPr id="14339" name="Subtitle 1"/>
          <p:cNvSpPr>
            <a:spLocks noGrp="1"/>
          </p:cNvSpPr>
          <p:nvPr>
            <p:ph type="subTitle" idx="1"/>
          </p:nvPr>
        </p:nvSpPr>
        <p:spPr>
          <a:xfrm>
            <a:off x="3048000" y="3101975"/>
            <a:ext cx="9144000" cy="1123950"/>
          </a:xfrm>
        </p:spPr>
        <p:txBody>
          <a:bodyPr/>
          <a:lstStyle/>
          <a:p>
            <a:pPr eaLnBrk="1" hangingPunct="1"/>
            <a:r>
              <a:rPr lang="en-CA" altLang="en-US" dirty="0"/>
              <a:t>CEZD – CAHSS Companion Animal Network Update</a:t>
            </a:r>
          </a:p>
          <a:p>
            <a:pPr eaLnBrk="1" hangingPunct="1"/>
            <a:r>
              <a:rPr lang="en-CA" altLang="en-US" dirty="0"/>
              <a:t>07 April 2025</a:t>
            </a:r>
          </a:p>
        </p:txBody>
      </p:sp>
      <p:sp>
        <p:nvSpPr>
          <p:cNvPr id="14340" name="Slide Number Placeholder 3"/>
          <p:cNvSpPr>
            <a:spLocks noGrp="1"/>
          </p:cNvSpPr>
          <p:nvPr>
            <p:ph type="sldNum" sz="quarter" idx="4294967295"/>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65D84322-D45D-4E35-B089-2601BE7D71B2}" type="slidenum">
              <a:rPr lang="en-US" altLang="en-US" sz="1200" smtClean="0">
                <a:solidFill>
                  <a:srgbClr val="898989"/>
                </a:solidFill>
              </a:rPr>
              <a:pPr fontAlgn="base">
                <a:lnSpc>
                  <a:spcPct val="100000"/>
                </a:lnSpc>
                <a:spcBef>
                  <a:spcPct val="0"/>
                </a:spcBef>
                <a:spcAft>
                  <a:spcPct val="0"/>
                </a:spcAft>
                <a:buFontTx/>
                <a:buNone/>
              </a:pPr>
              <a:t>1</a:t>
            </a:fld>
            <a:endParaRPr lang="en-US" altLang="en-US" sz="1200">
              <a:solidFill>
                <a:srgbClr val="898989"/>
              </a:solidFill>
            </a:endParaRPr>
          </a:p>
        </p:txBody>
      </p:sp>
      <p:sp>
        <p:nvSpPr>
          <p:cNvPr id="14341" name="TextBox 4"/>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a:t>
            </a:r>
            <a:r>
              <a:rPr lang="en-CA" altLang="en-US" sz="3600">
                <a:solidFill>
                  <a:srgbClr val="FFFFFF"/>
                </a:solidFill>
              </a:rPr>
              <a:t> </a:t>
            </a:r>
            <a:endParaRPr lang="en-US" altLang="en-US" sz="3600">
              <a:solidFill>
                <a:srgbClr val="FFFFFF"/>
              </a:solidFill>
            </a:endParaRPr>
          </a:p>
        </p:txBody>
      </p:sp>
    </p:spTree>
    <p:extLst>
      <p:ext uri="{BB962C8B-B14F-4D97-AF65-F5344CB8AC3E}">
        <p14:creationId xmlns:p14="http://schemas.microsoft.com/office/powerpoint/2010/main" val="3759988467"/>
      </p:ext>
    </p:extLst>
  </p:cSld>
  <p:clrMapOvr>
    <a:masterClrMapping/>
  </p:clrMapOvr>
  <p:transition spd="slow" advTm="26445"/>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B4DC84-F8F4-DE53-E499-A96E3C649905}"/>
              </a:ext>
            </a:extLst>
          </p:cNvPr>
          <p:cNvSpPr>
            <a:spLocks noGrp="1"/>
          </p:cNvSpPr>
          <p:nvPr>
            <p:ph type="title"/>
          </p:nvPr>
        </p:nvSpPr>
        <p:spPr/>
        <p:txBody>
          <a:bodyPr/>
          <a:lstStyle/>
          <a:p>
            <a:r>
              <a:rPr lang="en-CA" dirty="0"/>
              <a:t>Multiple cases of HPAI in cats globally</a:t>
            </a:r>
          </a:p>
        </p:txBody>
      </p:sp>
      <p:sp>
        <p:nvSpPr>
          <p:cNvPr id="5" name="Content Placeholder 4">
            <a:extLst>
              <a:ext uri="{FF2B5EF4-FFF2-40B4-BE49-F238E27FC236}">
                <a16:creationId xmlns:a16="http://schemas.microsoft.com/office/drawing/2014/main" id="{74F9A7D7-7804-DE68-7746-B9D4B2F1D6BB}"/>
              </a:ext>
            </a:extLst>
          </p:cNvPr>
          <p:cNvSpPr>
            <a:spLocks noGrp="1"/>
          </p:cNvSpPr>
          <p:nvPr>
            <p:ph sz="half" idx="1"/>
          </p:nvPr>
        </p:nvSpPr>
        <p:spPr/>
        <p:txBody>
          <a:bodyPr/>
          <a:lstStyle/>
          <a:p>
            <a:r>
              <a:rPr lang="en-CA" dirty="0"/>
              <a:t>New Jersey </a:t>
            </a:r>
            <a:r>
              <a:rPr lang="en-US" sz="1800" u="sng" dirty="0">
                <a:solidFill>
                  <a:srgbClr val="0000FF"/>
                </a:solidFill>
                <a:effectLst/>
                <a:latin typeface="Aptos" panose="020B0004020202020204" pitchFamily="34" charset="0"/>
                <a:ea typeface="Aptos" panose="020B0004020202020204" pitchFamily="34" charset="0"/>
                <a:cs typeface="Times New Roman" panose="02020603050405020304" pitchFamily="18" charset="0"/>
                <a:hlinkClick r:id="rId3"/>
              </a:rPr>
              <a:t>Department of Health | News | H5 Highly Pathogenic Avian Influenza Confirmed in New Jersey Cat</a:t>
            </a:r>
            <a:endParaRPr lang="en-CA" dirty="0"/>
          </a:p>
          <a:p>
            <a:r>
              <a:rPr lang="en-CA" dirty="0"/>
              <a:t>Oregon </a:t>
            </a:r>
            <a:r>
              <a:rPr lang="en-US" sz="1800" u="sng" dirty="0">
                <a:solidFill>
                  <a:srgbClr val="0000FF"/>
                </a:solidFill>
                <a:effectLst/>
                <a:latin typeface="Aptos" panose="020B0004020202020204" pitchFamily="34" charset="0"/>
                <a:ea typeface="Aptos" panose="020B0004020202020204" pitchFamily="34" charset="0"/>
                <a:cs typeface="Times New Roman" panose="02020603050405020304" pitchFamily="18" charset="0"/>
                <a:hlinkClick r:id="rId4"/>
              </a:rPr>
              <a:t>3 more Portland-area cats test positive for bird flu as infections spread - oregonlive.com</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r>
              <a:rPr lang="en-CA" dirty="0"/>
              <a:t>Washington </a:t>
            </a:r>
            <a:r>
              <a:rPr lang="en-US" sz="1800" u="sng" dirty="0">
                <a:solidFill>
                  <a:srgbClr val="0000FF"/>
                </a:solidFill>
                <a:effectLst/>
                <a:latin typeface="Aptos" panose="020B0004020202020204" pitchFamily="34" charset="0"/>
                <a:ea typeface="Aptos" panose="020B0004020202020204" pitchFamily="34" charset="0"/>
                <a:cs typeface="Times New Roman" panose="02020603050405020304" pitchFamily="18" charset="0"/>
                <a:hlinkClick r:id="rId5"/>
              </a:rPr>
              <a:t>News Releases | Washington State Department of Agriculture</a:t>
            </a:r>
            <a:endParaRPr lang="en-CA" dirty="0"/>
          </a:p>
          <a:p>
            <a:r>
              <a:rPr lang="en-CA" dirty="0"/>
              <a:t>Italy </a:t>
            </a:r>
            <a:r>
              <a:rPr lang="en-US" sz="1800" dirty="0">
                <a:hlinkClick r:id="rId6"/>
              </a:rPr>
              <a:t>Italy: A cat in Bologna tests positive for avian influenza | Infectious Diseases 2025 | Infectious diseases | </a:t>
            </a:r>
            <a:r>
              <a:rPr lang="en-US" sz="1800" dirty="0" err="1">
                <a:hlinkClick r:id="rId6"/>
              </a:rPr>
              <a:t>Poultrymed</a:t>
            </a:r>
            <a:endParaRPr lang="en-US" sz="1800" dirty="0"/>
          </a:p>
          <a:p>
            <a:endParaRPr lang="en-US" sz="1800" dirty="0"/>
          </a:p>
          <a:p>
            <a:r>
              <a:rPr lang="en-US" sz="2400" dirty="0">
                <a:hlinkClick r:id="rId7"/>
              </a:rPr>
              <a:t>USDA </a:t>
            </a:r>
            <a:r>
              <a:rPr lang="en-US" sz="2400" dirty="0"/>
              <a:t>lists 131 infected domestic cats to date</a:t>
            </a:r>
            <a:endParaRPr lang="en-CA" sz="2400" dirty="0"/>
          </a:p>
        </p:txBody>
      </p:sp>
      <p:sp>
        <p:nvSpPr>
          <p:cNvPr id="6" name="Content Placeholder 5">
            <a:extLst>
              <a:ext uri="{FF2B5EF4-FFF2-40B4-BE49-F238E27FC236}">
                <a16:creationId xmlns:a16="http://schemas.microsoft.com/office/drawing/2014/main" id="{87A7BF8A-78B8-30A3-8C64-480B58B94871}"/>
              </a:ext>
            </a:extLst>
          </p:cNvPr>
          <p:cNvSpPr>
            <a:spLocks noGrp="1"/>
          </p:cNvSpPr>
          <p:nvPr>
            <p:ph sz="half" idx="2"/>
          </p:nvPr>
        </p:nvSpPr>
        <p:spPr/>
        <p:txBody>
          <a:bodyPr/>
          <a:lstStyle/>
          <a:p>
            <a:r>
              <a:rPr lang="en-CA" dirty="0"/>
              <a:t>India </a:t>
            </a:r>
            <a:r>
              <a:rPr lang="en-US" sz="1800" u="sng" dirty="0">
                <a:solidFill>
                  <a:srgbClr val="0000FF"/>
                </a:solidFill>
                <a:effectLst/>
                <a:latin typeface="Aptos" panose="020B0004020202020204" pitchFamily="34" charset="0"/>
                <a:ea typeface="Aptos" panose="020B0004020202020204" pitchFamily="34" charset="0"/>
                <a:cs typeface="Times New Roman" panose="02020603050405020304" pitchFamily="18" charset="0"/>
                <a:hlinkClick r:id="rId8"/>
              </a:rPr>
              <a:t>Highly Pathogenic Avian Influenza A (H5N1) Clade 2.3.2.1a virus infection in domestic cats, India, 2025 | </a:t>
            </a:r>
            <a:r>
              <a:rPr lang="en-US" sz="1800" u="sng" dirty="0" err="1">
                <a:solidFill>
                  <a:srgbClr val="0000FF"/>
                </a:solidFill>
                <a:effectLst/>
                <a:latin typeface="Aptos" panose="020B0004020202020204" pitchFamily="34" charset="0"/>
                <a:ea typeface="Aptos" panose="020B0004020202020204" pitchFamily="34" charset="0"/>
                <a:cs typeface="Times New Roman" panose="02020603050405020304" pitchFamily="18" charset="0"/>
                <a:hlinkClick r:id="rId8"/>
              </a:rPr>
              <a:t>bioRxiv</a:t>
            </a:r>
            <a:endParaRPr lang="en-CA" dirty="0"/>
          </a:p>
          <a:p>
            <a:r>
              <a:rPr lang="en-CA" dirty="0"/>
              <a:t>Belgium </a:t>
            </a:r>
            <a:r>
              <a:rPr lang="en-US" sz="1800" dirty="0">
                <a:latin typeface="Aptos" panose="020B0004020202020204" pitchFamily="34" charset="0"/>
                <a:hlinkClick r:id="rId9"/>
              </a:rPr>
              <a:t>Avian influenza: two cats of a poultry keeper infected, a first in Belgium - RTBF Actus</a:t>
            </a:r>
            <a:endParaRPr lang="en-CA" sz="1800" dirty="0">
              <a:latin typeface="Aptos" panose="020B0004020202020204" pitchFamily="34" charset="0"/>
            </a:endParaRPr>
          </a:p>
          <a:p>
            <a:endParaRPr lang="en-CA" dirty="0"/>
          </a:p>
        </p:txBody>
      </p:sp>
      <p:pic>
        <p:nvPicPr>
          <p:cNvPr id="8" name="Picture 7" descr="A blue cat with long tail&#10;&#10;AI-generated content may be incorrect.">
            <a:extLst>
              <a:ext uri="{FF2B5EF4-FFF2-40B4-BE49-F238E27FC236}">
                <a16:creationId xmlns:a16="http://schemas.microsoft.com/office/drawing/2014/main" id="{AA500FDC-6EC0-4627-C8B6-26DD71E5704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60931" y="2927131"/>
            <a:ext cx="3930869" cy="3930869"/>
          </a:xfrm>
          <a:prstGeom prst="rect">
            <a:avLst/>
          </a:prstGeom>
        </p:spPr>
      </p:pic>
    </p:spTree>
    <p:extLst>
      <p:ext uri="{BB962C8B-B14F-4D97-AF65-F5344CB8AC3E}">
        <p14:creationId xmlns:p14="http://schemas.microsoft.com/office/powerpoint/2010/main" val="231152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5EB9C-BED5-EAC2-88EB-20F1457ABF3C}"/>
              </a:ext>
            </a:extLst>
          </p:cNvPr>
          <p:cNvSpPr>
            <a:spLocks noGrp="1"/>
          </p:cNvSpPr>
          <p:nvPr>
            <p:ph type="title"/>
          </p:nvPr>
        </p:nvSpPr>
        <p:spPr>
          <a:xfrm>
            <a:off x="838200" y="0"/>
            <a:ext cx="10515600" cy="1061546"/>
          </a:xfrm>
        </p:spPr>
        <p:txBody>
          <a:bodyPr/>
          <a:lstStyle/>
          <a:p>
            <a:r>
              <a:rPr lang="en-CA" dirty="0"/>
              <a:t>Exposure Routes</a:t>
            </a:r>
          </a:p>
        </p:txBody>
      </p:sp>
      <p:sp>
        <p:nvSpPr>
          <p:cNvPr id="3" name="Content Placeholder 2">
            <a:extLst>
              <a:ext uri="{FF2B5EF4-FFF2-40B4-BE49-F238E27FC236}">
                <a16:creationId xmlns:a16="http://schemas.microsoft.com/office/drawing/2014/main" id="{8A6175DF-D41E-8AD0-0352-300945DFA775}"/>
              </a:ext>
            </a:extLst>
          </p:cNvPr>
          <p:cNvSpPr>
            <a:spLocks noGrp="1"/>
          </p:cNvSpPr>
          <p:nvPr>
            <p:ph sz="half" idx="1"/>
          </p:nvPr>
        </p:nvSpPr>
        <p:spPr>
          <a:xfrm>
            <a:off x="501868" y="882869"/>
            <a:ext cx="5404945" cy="4642453"/>
          </a:xfrm>
        </p:spPr>
        <p:txBody>
          <a:bodyPr/>
          <a:lstStyle/>
          <a:p>
            <a:r>
              <a:rPr lang="en-CA" dirty="0"/>
              <a:t>USA - Raw Pet Food</a:t>
            </a:r>
            <a:endParaRPr lang="en-CA" dirty="0">
              <a:hlinkClick r:id="rId3"/>
            </a:endParaRPr>
          </a:p>
          <a:p>
            <a:pPr lvl="1"/>
            <a:r>
              <a:rPr lang="en-CA" dirty="0">
                <a:hlinkClick r:id="rId4"/>
              </a:rPr>
              <a:t>December 2024</a:t>
            </a:r>
            <a:endParaRPr lang="en-CA" dirty="0">
              <a:hlinkClick r:id="rId3"/>
            </a:endParaRPr>
          </a:p>
          <a:p>
            <a:pPr lvl="2"/>
            <a:r>
              <a:rPr lang="en-CA" dirty="0"/>
              <a:t>Northwest Naturals</a:t>
            </a:r>
          </a:p>
          <a:p>
            <a:pPr lvl="2"/>
            <a:r>
              <a:rPr lang="en-CA" dirty="0">
                <a:hlinkClick r:id="rId5"/>
              </a:rPr>
              <a:t>Monarch</a:t>
            </a:r>
            <a:r>
              <a:rPr lang="en-CA" dirty="0"/>
              <a:t> Raw Pet Food</a:t>
            </a:r>
          </a:p>
          <a:p>
            <a:pPr lvl="1"/>
            <a:r>
              <a:rPr lang="en-CA" dirty="0"/>
              <a:t>February/March 2025</a:t>
            </a:r>
          </a:p>
          <a:p>
            <a:pPr lvl="2"/>
            <a:r>
              <a:rPr lang="en-CA" dirty="0"/>
              <a:t>Wild Coast Raw</a:t>
            </a:r>
          </a:p>
          <a:p>
            <a:pPr lvl="1"/>
            <a:r>
              <a:rPr lang="en-CA" dirty="0">
                <a:hlinkClick r:id="rId4"/>
              </a:rPr>
              <a:t>March 2025</a:t>
            </a:r>
            <a:endParaRPr lang="en-CA" dirty="0"/>
          </a:p>
          <a:p>
            <a:pPr lvl="2"/>
            <a:r>
              <a:rPr lang="en-CA" dirty="0"/>
              <a:t>Savage Cat Food</a:t>
            </a:r>
          </a:p>
          <a:p>
            <a:r>
              <a:rPr lang="en-US" dirty="0">
                <a:hlinkClick r:id="rId6"/>
              </a:rPr>
              <a:t>H5N1 Flu and Pet Food Safety | Worms &amp; Germs Blog</a:t>
            </a:r>
            <a:endParaRPr lang="en-US" dirty="0"/>
          </a:p>
          <a:p>
            <a:pPr marL="0" indent="0">
              <a:buNone/>
            </a:pPr>
            <a:endParaRPr lang="en-CA" dirty="0"/>
          </a:p>
          <a:p>
            <a:r>
              <a:rPr lang="en-CA" dirty="0"/>
              <a:t>India cats fed infected poultry meat at markets resulted in 18 deaths/99 cases  </a:t>
            </a:r>
            <a:r>
              <a:rPr lang="en-US" dirty="0">
                <a:hlinkClick r:id="rId7"/>
              </a:rPr>
              <a:t>WAHIS</a:t>
            </a:r>
            <a:endParaRPr lang="en-CA" dirty="0"/>
          </a:p>
        </p:txBody>
      </p:sp>
      <p:sp>
        <p:nvSpPr>
          <p:cNvPr id="4" name="Content Placeholder 3">
            <a:extLst>
              <a:ext uri="{FF2B5EF4-FFF2-40B4-BE49-F238E27FC236}">
                <a16:creationId xmlns:a16="http://schemas.microsoft.com/office/drawing/2014/main" id="{818E1255-3855-7EEB-5877-0CE488F61ADD}"/>
              </a:ext>
            </a:extLst>
          </p:cNvPr>
          <p:cNvSpPr>
            <a:spLocks noGrp="1"/>
          </p:cNvSpPr>
          <p:nvPr>
            <p:ph sz="half" idx="2"/>
          </p:nvPr>
        </p:nvSpPr>
        <p:spPr>
          <a:xfrm>
            <a:off x="5762296" y="259882"/>
            <a:ext cx="6019800" cy="6461593"/>
          </a:xfrm>
        </p:spPr>
        <p:txBody>
          <a:bodyPr/>
          <a:lstStyle/>
          <a:p>
            <a:pPr marL="0" indent="0">
              <a:buNone/>
            </a:pPr>
            <a:r>
              <a:rPr lang="en-CA" b="1" dirty="0"/>
              <a:t>Exposure to humans</a:t>
            </a:r>
          </a:p>
          <a:p>
            <a:pPr lvl="1"/>
            <a:r>
              <a:rPr lang="en-US" sz="1800" dirty="0">
                <a:hlinkClick r:id="rId8"/>
              </a:rPr>
              <a:t>Highly Pathogenic Avian Influenza A(H5N1) Virus Infection of Indoor Domestic Cats Within Dairy Industry Worker Households — Michigan, May 2024 | MMWR</a:t>
            </a:r>
            <a:endParaRPr lang="en-CA" sz="1800" dirty="0"/>
          </a:p>
          <a:p>
            <a:pPr lvl="1"/>
            <a:r>
              <a:rPr lang="en-CA" dirty="0"/>
              <a:t>Household 1 – owner worked on dairy farm but not in contact with animals, </a:t>
            </a:r>
          </a:p>
          <a:p>
            <a:pPr lvl="2"/>
            <a:r>
              <a:rPr lang="en-CA" dirty="0"/>
              <a:t>3 cats entirely indoors, 1 confirmed positive for H5N1 2.3.4.4b B3.13 strain (died), 1 ill but not tested, 1 not ill</a:t>
            </a:r>
          </a:p>
          <a:p>
            <a:pPr marL="457200" lvl="1" indent="0">
              <a:buNone/>
            </a:pPr>
            <a:endParaRPr lang="en-CA" dirty="0"/>
          </a:p>
          <a:p>
            <a:pPr lvl="1"/>
            <a:r>
              <a:rPr lang="en-CA" dirty="0"/>
              <a:t>Household 2 – owner transported raw milk for farms, was routinely splashed with milk. </a:t>
            </a:r>
          </a:p>
          <a:p>
            <a:pPr lvl="2"/>
            <a:r>
              <a:rPr lang="en-CA" dirty="0"/>
              <a:t>1 of 2 cats rolled on owners work clothing; cat died of H5N1 2.3.4.4b B3.13, 2</a:t>
            </a:r>
            <a:r>
              <a:rPr lang="en-CA" baseline="30000" dirty="0"/>
              <a:t>nd</a:t>
            </a:r>
            <a:r>
              <a:rPr lang="en-CA" dirty="0"/>
              <a:t> cat did not exhibit this behaviour and tested negative</a:t>
            </a:r>
          </a:p>
          <a:p>
            <a:pPr lvl="1"/>
            <a:endParaRPr lang="en-CA" dirty="0"/>
          </a:p>
        </p:txBody>
      </p:sp>
      <p:sp>
        <p:nvSpPr>
          <p:cNvPr id="5" name="Slide Number Placeholder 4">
            <a:extLst>
              <a:ext uri="{FF2B5EF4-FFF2-40B4-BE49-F238E27FC236}">
                <a16:creationId xmlns:a16="http://schemas.microsoft.com/office/drawing/2014/main" id="{CABECEE0-928E-A2D1-5CE7-26D88F1D61FE}"/>
              </a:ext>
            </a:extLst>
          </p:cNvPr>
          <p:cNvSpPr>
            <a:spLocks noGrp="1"/>
          </p:cNvSpPr>
          <p:nvPr>
            <p:ph type="sldNum" sz="quarter" idx="10"/>
          </p:nvPr>
        </p:nvSpPr>
        <p:spPr/>
        <p:txBody>
          <a:bodyPr/>
          <a:lstStyle/>
          <a:p>
            <a:pPr>
              <a:defRPr/>
            </a:pPr>
            <a:fld id="{222C2B47-41F2-42A5-AA41-34CCD9669551}" type="slidenum">
              <a:rPr lang="en-US" smtClean="0"/>
              <a:pPr>
                <a:defRPr/>
              </a:pPr>
              <a:t>3</a:t>
            </a:fld>
            <a:endParaRPr lang="en-US"/>
          </a:p>
        </p:txBody>
      </p:sp>
    </p:spTree>
    <p:extLst>
      <p:ext uri="{BB962C8B-B14F-4D97-AF65-F5344CB8AC3E}">
        <p14:creationId xmlns:p14="http://schemas.microsoft.com/office/powerpoint/2010/main" val="3007694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8A6B622-D577-9ADC-9D7B-4F0867165436}"/>
              </a:ext>
            </a:extLst>
          </p:cNvPr>
          <p:cNvPicPr>
            <a:picLocks noChangeAspect="1"/>
          </p:cNvPicPr>
          <p:nvPr/>
        </p:nvPicPr>
        <p:blipFill>
          <a:blip r:embed="rId2"/>
          <a:stretch>
            <a:fillRect/>
          </a:stretch>
        </p:blipFill>
        <p:spPr>
          <a:xfrm>
            <a:off x="6096000" y="3089695"/>
            <a:ext cx="6096000" cy="3840788"/>
          </a:xfrm>
          <a:prstGeom prst="rect">
            <a:avLst/>
          </a:prstGeom>
        </p:spPr>
      </p:pic>
      <p:sp>
        <p:nvSpPr>
          <p:cNvPr id="2" name="Title 1">
            <a:extLst>
              <a:ext uri="{FF2B5EF4-FFF2-40B4-BE49-F238E27FC236}">
                <a16:creationId xmlns:a16="http://schemas.microsoft.com/office/drawing/2014/main" id="{C64C14BB-1A11-B502-D55A-C406FE1065DD}"/>
              </a:ext>
            </a:extLst>
          </p:cNvPr>
          <p:cNvSpPr>
            <a:spLocks noGrp="1"/>
          </p:cNvSpPr>
          <p:nvPr>
            <p:ph type="title"/>
          </p:nvPr>
        </p:nvSpPr>
        <p:spPr>
          <a:xfrm>
            <a:off x="838200" y="0"/>
            <a:ext cx="10515600" cy="1237786"/>
          </a:xfrm>
        </p:spPr>
        <p:txBody>
          <a:bodyPr/>
          <a:lstStyle/>
          <a:p>
            <a:r>
              <a:rPr lang="en-CA"/>
              <a:t>Rabies </a:t>
            </a:r>
            <a:endParaRPr lang="en-CA" dirty="0"/>
          </a:p>
        </p:txBody>
      </p:sp>
      <p:sp>
        <p:nvSpPr>
          <p:cNvPr id="3" name="Content Placeholder 2">
            <a:extLst>
              <a:ext uri="{FF2B5EF4-FFF2-40B4-BE49-F238E27FC236}">
                <a16:creationId xmlns:a16="http://schemas.microsoft.com/office/drawing/2014/main" id="{6CC7866B-D6FB-1497-F0D4-EDC0395B319E}"/>
              </a:ext>
            </a:extLst>
          </p:cNvPr>
          <p:cNvSpPr>
            <a:spLocks noGrp="1"/>
          </p:cNvSpPr>
          <p:nvPr>
            <p:ph sz="half" idx="1"/>
          </p:nvPr>
        </p:nvSpPr>
        <p:spPr>
          <a:xfrm>
            <a:off x="102219" y="1070517"/>
            <a:ext cx="5517996" cy="5650958"/>
          </a:xfrm>
        </p:spPr>
        <p:txBody>
          <a:bodyPr/>
          <a:lstStyle/>
          <a:p>
            <a:r>
              <a:rPr lang="en-US" dirty="0">
                <a:hlinkClick r:id="rId3"/>
              </a:rPr>
              <a:t>Rabid fox detected in far northern Ontario, February 2025 - Ontario Animal Health Network</a:t>
            </a:r>
            <a:endParaRPr lang="en-CA" dirty="0"/>
          </a:p>
          <a:p>
            <a:r>
              <a:rPr lang="en-CA" dirty="0"/>
              <a:t>Quebec: In January 2025, multiple cases involving the Arctic fox variant of rabies were confirmed</a:t>
            </a:r>
          </a:p>
          <a:p>
            <a:pPr lvl="1"/>
            <a:r>
              <a:rPr lang="en-CA" dirty="0"/>
              <a:t>January 6: Arctic fox in Whapmagoostui </a:t>
            </a:r>
          </a:p>
          <a:p>
            <a:pPr lvl="1"/>
            <a:r>
              <a:rPr lang="en-CA" dirty="0"/>
              <a:t>January 8: A dog in Inukjuak</a:t>
            </a:r>
          </a:p>
          <a:p>
            <a:pPr lvl="1"/>
            <a:r>
              <a:rPr lang="en-CA" dirty="0"/>
              <a:t>January 15: A red fox in Kattiniq</a:t>
            </a:r>
          </a:p>
          <a:p>
            <a:r>
              <a:rPr lang="en-CA" dirty="0"/>
              <a:t>Cluster of raccoon rabies (14?) at border with Vermont</a:t>
            </a:r>
          </a:p>
          <a:p>
            <a:r>
              <a:rPr lang="en-CA" dirty="0">
                <a:hlinkClick r:id="rId4"/>
              </a:rPr>
              <a:t>MAPAQ</a:t>
            </a:r>
            <a:endParaRPr lang="en-CA" dirty="0"/>
          </a:p>
        </p:txBody>
      </p:sp>
      <p:pic>
        <p:nvPicPr>
          <p:cNvPr id="7" name="Content Placeholder 6">
            <a:extLst>
              <a:ext uri="{FF2B5EF4-FFF2-40B4-BE49-F238E27FC236}">
                <a16:creationId xmlns:a16="http://schemas.microsoft.com/office/drawing/2014/main" id="{7224283F-88BD-0B2D-B44D-DCA7CEB3BCC4}"/>
              </a:ext>
            </a:extLst>
          </p:cNvPr>
          <p:cNvPicPr>
            <a:picLocks noGrp="1" noChangeAspect="1"/>
          </p:cNvPicPr>
          <p:nvPr>
            <p:ph sz="half" idx="2"/>
          </p:nvPr>
        </p:nvPicPr>
        <p:blipFill>
          <a:blip r:embed="rId5"/>
          <a:stretch>
            <a:fillRect/>
          </a:stretch>
        </p:blipFill>
        <p:spPr>
          <a:xfrm>
            <a:off x="6054246" y="0"/>
            <a:ext cx="6137753" cy="4058433"/>
          </a:xfrm>
          <a:prstGeom prst="rect">
            <a:avLst/>
          </a:prstGeom>
          <a:ln>
            <a:noFill/>
          </a:ln>
          <a:effectLst>
            <a:outerShdw blurRad="292100" dist="139700" dir="2700000" algn="tl" rotWithShape="0">
              <a:srgbClr val="333333">
                <a:alpha val="65000"/>
              </a:srgbClr>
            </a:outerShdw>
          </a:effectLst>
        </p:spPr>
      </p:pic>
      <p:sp>
        <p:nvSpPr>
          <p:cNvPr id="5" name="Slide Number Placeholder 4">
            <a:extLst>
              <a:ext uri="{FF2B5EF4-FFF2-40B4-BE49-F238E27FC236}">
                <a16:creationId xmlns:a16="http://schemas.microsoft.com/office/drawing/2014/main" id="{AF2C66E5-ACBD-8A3B-0CEC-8421E51093B6}"/>
              </a:ext>
            </a:extLst>
          </p:cNvPr>
          <p:cNvSpPr>
            <a:spLocks noGrp="1"/>
          </p:cNvSpPr>
          <p:nvPr>
            <p:ph type="sldNum" sz="quarter" idx="10"/>
          </p:nvPr>
        </p:nvSpPr>
        <p:spPr/>
        <p:txBody>
          <a:bodyPr/>
          <a:lstStyle/>
          <a:p>
            <a:pPr>
              <a:defRPr/>
            </a:pPr>
            <a:fld id="{222C2B47-41F2-42A5-AA41-34CCD9669551}" type="slidenum">
              <a:rPr lang="en-US" smtClean="0"/>
              <a:pPr>
                <a:defRPr/>
              </a:pPr>
              <a:t>4</a:t>
            </a:fld>
            <a:endParaRPr lang="en-US"/>
          </a:p>
        </p:txBody>
      </p:sp>
    </p:spTree>
    <p:extLst>
      <p:ext uri="{BB962C8B-B14F-4D97-AF65-F5344CB8AC3E}">
        <p14:creationId xmlns:p14="http://schemas.microsoft.com/office/powerpoint/2010/main" val="1571381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6D15D-9478-0CC8-7F93-8C16FD0BFD1C}"/>
              </a:ext>
            </a:extLst>
          </p:cNvPr>
          <p:cNvSpPr>
            <a:spLocks noGrp="1"/>
          </p:cNvSpPr>
          <p:nvPr>
            <p:ph type="title"/>
          </p:nvPr>
        </p:nvSpPr>
        <p:spPr>
          <a:xfrm>
            <a:off x="136525" y="-87313"/>
            <a:ext cx="6206824" cy="1179844"/>
          </a:xfrm>
        </p:spPr>
        <p:txBody>
          <a:bodyPr/>
          <a:lstStyle/>
          <a:p>
            <a:pPr>
              <a:defRPr/>
            </a:pPr>
            <a:r>
              <a:rPr lang="en-US" sz="3200" dirty="0">
                <a:hlinkClick r:id="rId3"/>
              </a:rPr>
              <a:t>New World Screwworm in Central America and Mexico</a:t>
            </a:r>
            <a:endParaRPr lang="en-CA" sz="3200" dirty="0"/>
          </a:p>
        </p:txBody>
      </p:sp>
      <p:sp>
        <p:nvSpPr>
          <p:cNvPr id="26628" name="Text Placeholder 2">
            <a:extLst>
              <a:ext uri="{FF2B5EF4-FFF2-40B4-BE49-F238E27FC236}">
                <a16:creationId xmlns:a16="http://schemas.microsoft.com/office/drawing/2014/main" id="{C1D959E4-DDF9-4541-5F6E-56395291A798}"/>
              </a:ext>
            </a:extLst>
          </p:cNvPr>
          <p:cNvSpPr>
            <a:spLocks noGrp="1"/>
          </p:cNvSpPr>
          <p:nvPr>
            <p:ph type="body" sz="quarter" idx="13"/>
          </p:nvPr>
        </p:nvSpPr>
        <p:spPr>
          <a:xfrm>
            <a:off x="188913" y="1366092"/>
            <a:ext cx="5497903" cy="5247433"/>
          </a:xfrm>
        </p:spPr>
        <p:txBody>
          <a:bodyPr/>
          <a:lstStyle/>
          <a:p>
            <a:r>
              <a:rPr lang="en-US" altLang="en-US" dirty="0"/>
              <a:t>NWS has now been found as far north as the Yucatan peninsula</a:t>
            </a:r>
          </a:p>
          <a:p>
            <a:r>
              <a:rPr lang="en-US" altLang="en-US" dirty="0">
                <a:hlinkClick r:id="rId4"/>
              </a:rPr>
              <a:t>COPEG</a:t>
            </a:r>
            <a:r>
              <a:rPr lang="en-US" altLang="en-US" dirty="0"/>
              <a:t> maps not being updated</a:t>
            </a:r>
          </a:p>
          <a:p>
            <a:r>
              <a:rPr lang="en-US" altLang="en-US" dirty="0"/>
              <a:t>Sterile fly release moved to Mexico to try and prevent further northward movement</a:t>
            </a:r>
          </a:p>
          <a:p>
            <a:r>
              <a:rPr lang="en-US" altLang="en-US" dirty="0"/>
              <a:t>USDA states that the eradication of NWS in Central America with re-establishment of controls at the Darian gap are the aim of the program</a:t>
            </a:r>
          </a:p>
        </p:txBody>
      </p:sp>
      <p:sp>
        <p:nvSpPr>
          <p:cNvPr id="26631" name="TextBox 5">
            <a:hlinkClick r:id="rId4"/>
            <a:extLst>
              <a:ext uri="{FF2B5EF4-FFF2-40B4-BE49-F238E27FC236}">
                <a16:creationId xmlns:a16="http://schemas.microsoft.com/office/drawing/2014/main" id="{54391E66-79FB-F558-5445-F0D51D124019}"/>
              </a:ext>
            </a:extLst>
          </p:cNvPr>
          <p:cNvSpPr txBox="1">
            <a:spLocks noChangeArrowheads="1"/>
          </p:cNvSpPr>
          <p:nvPr/>
        </p:nvSpPr>
        <p:spPr bwMode="auto">
          <a:xfrm>
            <a:off x="10402253" y="6428581"/>
            <a:ext cx="1933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800" dirty="0">
                <a:hlinkClick r:id="rId4"/>
              </a:rPr>
              <a:t>COPEG</a:t>
            </a:r>
            <a:endParaRPr lang="en-CA" altLang="en-US" sz="1800" dirty="0"/>
          </a:p>
        </p:txBody>
      </p:sp>
      <p:pic>
        <p:nvPicPr>
          <p:cNvPr id="5" name="Picture 4">
            <a:extLst>
              <a:ext uri="{FF2B5EF4-FFF2-40B4-BE49-F238E27FC236}">
                <a16:creationId xmlns:a16="http://schemas.microsoft.com/office/drawing/2014/main" id="{ADD248D7-AD0B-4EB3-AA93-C1305DCB02EC}"/>
              </a:ext>
            </a:extLst>
          </p:cNvPr>
          <p:cNvPicPr>
            <a:picLocks noChangeAspect="1"/>
          </p:cNvPicPr>
          <p:nvPr/>
        </p:nvPicPr>
        <p:blipFill>
          <a:blip r:embed="rId5"/>
          <a:stretch>
            <a:fillRect/>
          </a:stretch>
        </p:blipFill>
        <p:spPr>
          <a:xfrm>
            <a:off x="6343349" y="3992594"/>
            <a:ext cx="3678423" cy="2839709"/>
          </a:xfrm>
          <a:prstGeom prst="rect">
            <a:avLst/>
          </a:prstGeom>
        </p:spPr>
      </p:pic>
      <p:pic>
        <p:nvPicPr>
          <p:cNvPr id="4" name="Picture 3">
            <a:extLst>
              <a:ext uri="{FF2B5EF4-FFF2-40B4-BE49-F238E27FC236}">
                <a16:creationId xmlns:a16="http://schemas.microsoft.com/office/drawing/2014/main" id="{0536902F-1FB0-A153-029B-0B91D16DFFF9}"/>
              </a:ext>
            </a:extLst>
          </p:cNvPr>
          <p:cNvPicPr>
            <a:picLocks noChangeAspect="1"/>
          </p:cNvPicPr>
          <p:nvPr/>
        </p:nvPicPr>
        <p:blipFill>
          <a:blip r:embed="rId6"/>
          <a:stretch>
            <a:fillRect/>
          </a:stretch>
        </p:blipFill>
        <p:spPr>
          <a:xfrm>
            <a:off x="6343349" y="0"/>
            <a:ext cx="5848651" cy="401975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08126-0F09-2113-7D33-FDBB0DD6F555}"/>
              </a:ext>
            </a:extLst>
          </p:cNvPr>
          <p:cNvSpPr>
            <a:spLocks noGrp="1"/>
          </p:cNvSpPr>
          <p:nvPr>
            <p:ph type="title"/>
          </p:nvPr>
        </p:nvSpPr>
        <p:spPr>
          <a:xfrm>
            <a:off x="838200" y="0"/>
            <a:ext cx="10515600" cy="782053"/>
          </a:xfrm>
        </p:spPr>
        <p:txBody>
          <a:bodyPr/>
          <a:lstStyle/>
          <a:p>
            <a:r>
              <a:rPr lang="en-CA" dirty="0">
                <a:hlinkClick r:id="rId3"/>
              </a:rPr>
              <a:t>Pythiosis in dogs in Florida </a:t>
            </a:r>
            <a:endParaRPr lang="en-CA" dirty="0"/>
          </a:p>
        </p:txBody>
      </p:sp>
      <p:sp>
        <p:nvSpPr>
          <p:cNvPr id="5" name="Content Placeholder 4">
            <a:extLst>
              <a:ext uri="{FF2B5EF4-FFF2-40B4-BE49-F238E27FC236}">
                <a16:creationId xmlns:a16="http://schemas.microsoft.com/office/drawing/2014/main" id="{2F1FC8B7-9430-462E-6FFF-C78A8CBC3C93}"/>
              </a:ext>
            </a:extLst>
          </p:cNvPr>
          <p:cNvSpPr>
            <a:spLocks noGrp="1"/>
          </p:cNvSpPr>
          <p:nvPr>
            <p:ph sz="half" idx="1"/>
          </p:nvPr>
        </p:nvSpPr>
        <p:spPr>
          <a:xfrm>
            <a:off x="509820" y="777425"/>
            <a:ext cx="11569886" cy="4821888"/>
          </a:xfrm>
        </p:spPr>
        <p:txBody>
          <a:bodyPr/>
          <a:lstStyle/>
          <a:p>
            <a:r>
              <a:rPr lang="en-CA" dirty="0"/>
              <a:t>Recent cases of </a:t>
            </a:r>
            <a:r>
              <a:rPr lang="en-CA" i="1" dirty="0"/>
              <a:t>Pythiosis</a:t>
            </a:r>
            <a:r>
              <a:rPr lang="en-CA" dirty="0"/>
              <a:t> in dogs in Florida</a:t>
            </a:r>
          </a:p>
          <a:p>
            <a:r>
              <a:rPr lang="en-CA" dirty="0" err="1"/>
              <a:t>Oomycosis</a:t>
            </a:r>
            <a:r>
              <a:rPr lang="en-CA" dirty="0"/>
              <a:t> (more like algae than fungus)</a:t>
            </a:r>
          </a:p>
        </p:txBody>
      </p:sp>
      <p:sp>
        <p:nvSpPr>
          <p:cNvPr id="4" name="Slide Number Placeholder 3">
            <a:extLst>
              <a:ext uri="{FF2B5EF4-FFF2-40B4-BE49-F238E27FC236}">
                <a16:creationId xmlns:a16="http://schemas.microsoft.com/office/drawing/2014/main" id="{8091CBDB-CFCB-EC22-E2C4-F698CA22CF5C}"/>
              </a:ext>
            </a:extLst>
          </p:cNvPr>
          <p:cNvSpPr>
            <a:spLocks noGrp="1"/>
          </p:cNvSpPr>
          <p:nvPr>
            <p:ph type="sldNum" sz="quarter" idx="10"/>
          </p:nvPr>
        </p:nvSpPr>
        <p:spPr/>
        <p:txBody>
          <a:bodyPr/>
          <a:lstStyle/>
          <a:p>
            <a:pPr>
              <a:defRPr/>
            </a:pPr>
            <a:fld id="{A5F12CC5-A507-4028-B3C9-257C8E707382}" type="slidenum">
              <a:rPr lang="en-US" smtClean="0"/>
              <a:pPr>
                <a:defRPr/>
              </a:pPr>
              <a:t>6</a:t>
            </a:fld>
            <a:endParaRPr lang="en-US"/>
          </a:p>
        </p:txBody>
      </p:sp>
      <p:pic>
        <p:nvPicPr>
          <p:cNvPr id="11" name="Content Placeholder 10">
            <a:hlinkClick r:id="rId4"/>
            <a:extLst>
              <a:ext uri="{FF2B5EF4-FFF2-40B4-BE49-F238E27FC236}">
                <a16:creationId xmlns:a16="http://schemas.microsoft.com/office/drawing/2014/main" id="{44DA6A57-82BB-1B63-6DD6-5A72CCEAEDDF}"/>
              </a:ext>
            </a:extLst>
          </p:cNvPr>
          <p:cNvPicPr>
            <a:picLocks noGrp="1" noChangeAspect="1"/>
          </p:cNvPicPr>
          <p:nvPr>
            <p:ph sz="half" idx="2"/>
          </p:nvPr>
        </p:nvPicPr>
        <p:blipFill>
          <a:blip r:embed="rId5"/>
          <a:stretch>
            <a:fillRect/>
          </a:stretch>
        </p:blipFill>
        <p:spPr>
          <a:xfrm>
            <a:off x="1006706" y="1899587"/>
            <a:ext cx="10178587" cy="4821888"/>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D19A7084-7F0F-0F09-4902-B5F298002F3F}"/>
              </a:ext>
            </a:extLst>
          </p:cNvPr>
          <p:cNvSpPr txBox="1"/>
          <p:nvPr/>
        </p:nvSpPr>
        <p:spPr>
          <a:xfrm>
            <a:off x="6294763" y="6068573"/>
            <a:ext cx="3269485" cy="369332"/>
          </a:xfrm>
          <a:prstGeom prst="rect">
            <a:avLst/>
          </a:prstGeom>
          <a:noFill/>
        </p:spPr>
        <p:txBody>
          <a:bodyPr wrap="none" rtlCol="0">
            <a:spAutoFit/>
          </a:bodyPr>
          <a:lstStyle/>
          <a:p>
            <a:r>
              <a:rPr lang="en-CA" dirty="0">
                <a:hlinkClick r:id="rId4"/>
              </a:rPr>
              <a:t>Image Credit: Yolanda et al, 2022</a:t>
            </a:r>
            <a:endParaRPr lang="en-CA" dirty="0"/>
          </a:p>
        </p:txBody>
      </p:sp>
    </p:spTree>
    <p:extLst>
      <p:ext uri="{BB962C8B-B14F-4D97-AF65-F5344CB8AC3E}">
        <p14:creationId xmlns:p14="http://schemas.microsoft.com/office/powerpoint/2010/main" val="1315556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08126-0F09-2113-7D33-FDBB0DD6F555}"/>
              </a:ext>
            </a:extLst>
          </p:cNvPr>
          <p:cNvSpPr>
            <a:spLocks noGrp="1"/>
          </p:cNvSpPr>
          <p:nvPr>
            <p:ph type="title"/>
          </p:nvPr>
        </p:nvSpPr>
        <p:spPr>
          <a:xfrm>
            <a:off x="838200" y="-1"/>
            <a:ext cx="10515600" cy="1381021"/>
          </a:xfrm>
        </p:spPr>
        <p:txBody>
          <a:bodyPr/>
          <a:lstStyle/>
          <a:p>
            <a:r>
              <a:rPr lang="en-CA" dirty="0"/>
              <a:t>Pythiosis   </a:t>
            </a:r>
          </a:p>
        </p:txBody>
      </p:sp>
      <p:sp>
        <p:nvSpPr>
          <p:cNvPr id="5" name="Content Placeholder 4">
            <a:extLst>
              <a:ext uri="{FF2B5EF4-FFF2-40B4-BE49-F238E27FC236}">
                <a16:creationId xmlns:a16="http://schemas.microsoft.com/office/drawing/2014/main" id="{2F1FC8B7-9430-462E-6FFF-C78A8CBC3C93}"/>
              </a:ext>
            </a:extLst>
          </p:cNvPr>
          <p:cNvSpPr>
            <a:spLocks noGrp="1"/>
          </p:cNvSpPr>
          <p:nvPr>
            <p:ph sz="half" idx="1"/>
          </p:nvPr>
        </p:nvSpPr>
        <p:spPr>
          <a:xfrm>
            <a:off x="464596" y="1094669"/>
            <a:ext cx="5546075" cy="3829959"/>
          </a:xfrm>
        </p:spPr>
        <p:txBody>
          <a:bodyPr/>
          <a:lstStyle/>
          <a:p>
            <a:r>
              <a:rPr lang="en-CA" dirty="0"/>
              <a:t>Cutaneous, sub-cutaneous and GI disease in dogs</a:t>
            </a:r>
          </a:p>
          <a:p>
            <a:r>
              <a:rPr lang="en-CA" dirty="0"/>
              <a:t>Cutaneous and paranasal disease in cats</a:t>
            </a:r>
          </a:p>
          <a:p>
            <a:r>
              <a:rPr lang="en-CA" dirty="0"/>
              <a:t>Can also affect horses, cattle, rabbits and humans</a:t>
            </a:r>
          </a:p>
          <a:p>
            <a:pPr lvl="1"/>
            <a:r>
              <a:rPr lang="en-CA" dirty="0"/>
              <a:t>86% mortality in dogs with GI pathology</a:t>
            </a:r>
          </a:p>
          <a:p>
            <a:pPr lvl="1"/>
            <a:r>
              <a:rPr lang="en-CA" dirty="0"/>
              <a:t>100% mortality in animals with disseminated infection</a:t>
            </a:r>
          </a:p>
          <a:p>
            <a:r>
              <a:rPr lang="en-CA" dirty="0">
                <a:hlinkClick r:id="rId3"/>
              </a:rPr>
              <a:t>Disease and Treatment Summary</a:t>
            </a:r>
            <a:endParaRPr lang="en-CA" dirty="0"/>
          </a:p>
        </p:txBody>
      </p:sp>
      <p:pic>
        <p:nvPicPr>
          <p:cNvPr id="7" name="Content Placeholder 6">
            <a:extLst>
              <a:ext uri="{FF2B5EF4-FFF2-40B4-BE49-F238E27FC236}">
                <a16:creationId xmlns:a16="http://schemas.microsoft.com/office/drawing/2014/main" id="{051497AF-45A7-C703-E561-9026E66FC2D3}"/>
              </a:ext>
            </a:extLst>
          </p:cNvPr>
          <p:cNvPicPr>
            <a:picLocks noGrp="1" noChangeAspect="1"/>
          </p:cNvPicPr>
          <p:nvPr>
            <p:ph sz="half" idx="2"/>
          </p:nvPr>
        </p:nvPicPr>
        <p:blipFill>
          <a:blip r:embed="rId4"/>
          <a:stretch>
            <a:fillRect/>
          </a:stretch>
        </p:blipFill>
        <p:spPr>
          <a:xfrm>
            <a:off x="8610600" y="0"/>
            <a:ext cx="3581400" cy="2952097"/>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8091CBDB-CFCB-EC22-E2C4-F698CA22CF5C}"/>
              </a:ext>
            </a:extLst>
          </p:cNvPr>
          <p:cNvSpPr>
            <a:spLocks noGrp="1"/>
          </p:cNvSpPr>
          <p:nvPr>
            <p:ph type="sldNum" sz="quarter" idx="10"/>
          </p:nvPr>
        </p:nvSpPr>
        <p:spPr/>
        <p:txBody>
          <a:bodyPr/>
          <a:lstStyle/>
          <a:p>
            <a:pPr>
              <a:defRPr/>
            </a:pPr>
            <a:fld id="{A5F12CC5-A507-4028-B3C9-257C8E707382}" type="slidenum">
              <a:rPr lang="en-US" smtClean="0"/>
              <a:pPr>
                <a:defRPr/>
              </a:pPr>
              <a:t>7</a:t>
            </a:fld>
            <a:endParaRPr lang="en-US"/>
          </a:p>
        </p:txBody>
      </p:sp>
      <p:sp>
        <p:nvSpPr>
          <p:cNvPr id="10" name="TextBox 9">
            <a:extLst>
              <a:ext uri="{FF2B5EF4-FFF2-40B4-BE49-F238E27FC236}">
                <a16:creationId xmlns:a16="http://schemas.microsoft.com/office/drawing/2014/main" id="{7E77AADD-E567-D78E-AFF0-3C32B7DFFFD8}"/>
              </a:ext>
            </a:extLst>
          </p:cNvPr>
          <p:cNvSpPr txBox="1"/>
          <p:nvPr/>
        </p:nvSpPr>
        <p:spPr>
          <a:xfrm>
            <a:off x="5349285" y="41954"/>
            <a:ext cx="3885282" cy="646331"/>
          </a:xfrm>
          <a:prstGeom prst="rect">
            <a:avLst/>
          </a:prstGeom>
          <a:noFill/>
        </p:spPr>
        <p:txBody>
          <a:bodyPr wrap="square" rtlCol="0">
            <a:spAutoFit/>
          </a:bodyPr>
          <a:lstStyle/>
          <a:p>
            <a:r>
              <a:rPr lang="en-CA" dirty="0"/>
              <a:t>Image credit: </a:t>
            </a:r>
            <a:r>
              <a:rPr lang="en-CA" dirty="0">
                <a:hlinkClick r:id="rId5"/>
              </a:rPr>
              <a:t>Texas A&amp;M Veterinary Medical Diagnostic Laboratory</a:t>
            </a:r>
            <a:endParaRPr lang="en-CA" dirty="0"/>
          </a:p>
        </p:txBody>
      </p:sp>
      <p:pic>
        <p:nvPicPr>
          <p:cNvPr id="1026" name="Picture 2">
            <a:extLst>
              <a:ext uri="{FF2B5EF4-FFF2-40B4-BE49-F238E27FC236}">
                <a16:creationId xmlns:a16="http://schemas.microsoft.com/office/drawing/2014/main" id="{B04869F3-D755-5E5E-BF1D-00792BCEDB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23833" y="2994051"/>
            <a:ext cx="5068168" cy="382199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50F3E7E-2DDB-B252-EEBB-0CC6E6BC8AD3}"/>
              </a:ext>
            </a:extLst>
          </p:cNvPr>
          <p:cNvSpPr txBox="1"/>
          <p:nvPr/>
        </p:nvSpPr>
        <p:spPr>
          <a:xfrm>
            <a:off x="1332470" y="6215746"/>
            <a:ext cx="6295766" cy="646331"/>
          </a:xfrm>
          <a:prstGeom prst="rect">
            <a:avLst/>
          </a:prstGeom>
          <a:noFill/>
        </p:spPr>
        <p:txBody>
          <a:bodyPr wrap="square">
            <a:spAutoFit/>
          </a:bodyPr>
          <a:lstStyle/>
          <a:p>
            <a:r>
              <a:rPr lang="en-US" dirty="0"/>
              <a:t>Image Credit: </a:t>
            </a:r>
          </a:p>
          <a:p>
            <a:r>
              <a:rPr lang="en-US" dirty="0">
                <a:hlinkClick r:id="rId7"/>
              </a:rPr>
              <a:t>SMALL ANIMAL DISEASES • </a:t>
            </a:r>
            <a:r>
              <a:rPr lang="en-US" dirty="0" err="1">
                <a:hlinkClick r:id="rId7"/>
              </a:rPr>
              <a:t>Pesq</a:t>
            </a:r>
            <a:r>
              <a:rPr lang="en-US" dirty="0">
                <a:hlinkClick r:id="rId7"/>
              </a:rPr>
              <a:t>. Vet. Bras. 37 (5) • May 2017</a:t>
            </a:r>
            <a:endParaRPr lang="en-CA" dirty="0"/>
          </a:p>
        </p:txBody>
      </p:sp>
    </p:spTree>
    <p:extLst>
      <p:ext uri="{BB962C8B-B14F-4D97-AF65-F5344CB8AC3E}">
        <p14:creationId xmlns:p14="http://schemas.microsoft.com/office/powerpoint/2010/main" val="2918284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EC652-8D7F-44BF-7AFD-89E4996414D4}"/>
              </a:ext>
            </a:extLst>
          </p:cNvPr>
          <p:cNvSpPr>
            <a:spLocks noGrp="1"/>
          </p:cNvSpPr>
          <p:nvPr>
            <p:ph type="title"/>
          </p:nvPr>
        </p:nvSpPr>
        <p:spPr>
          <a:xfrm>
            <a:off x="838200" y="91203"/>
            <a:ext cx="10515600" cy="1325563"/>
          </a:xfrm>
        </p:spPr>
        <p:txBody>
          <a:bodyPr/>
          <a:lstStyle/>
          <a:p>
            <a:r>
              <a:rPr lang="en-CA" dirty="0"/>
              <a:t>Scientific Findings</a:t>
            </a:r>
          </a:p>
        </p:txBody>
      </p:sp>
      <p:sp>
        <p:nvSpPr>
          <p:cNvPr id="6" name="Text Placeholder 5">
            <a:extLst>
              <a:ext uri="{FF2B5EF4-FFF2-40B4-BE49-F238E27FC236}">
                <a16:creationId xmlns:a16="http://schemas.microsoft.com/office/drawing/2014/main" id="{7C8ECE57-A9E2-50A4-615C-9F8A0342C6A4}"/>
              </a:ext>
            </a:extLst>
          </p:cNvPr>
          <p:cNvSpPr>
            <a:spLocks noGrp="1"/>
          </p:cNvSpPr>
          <p:nvPr>
            <p:ph type="body" sz="quarter" idx="13"/>
          </p:nvPr>
        </p:nvSpPr>
        <p:spPr>
          <a:xfrm>
            <a:off x="838200" y="1046875"/>
            <a:ext cx="10515600" cy="4764249"/>
          </a:xfrm>
        </p:spPr>
        <p:txBody>
          <a:bodyPr/>
          <a:lstStyle/>
          <a:p>
            <a:r>
              <a:rPr lang="en-US" sz="1800" dirty="0">
                <a:hlinkClick r:id="rId3"/>
              </a:rPr>
              <a:t>Highly Pathogenic Avian Influenza A(H5N1) Virus Infection of Indoor Domestic Cats Within Dairy Industry Worker Households — Michigan, May 2024 | MMWR</a:t>
            </a:r>
            <a:endParaRPr lang="en-CA" sz="1800" dirty="0"/>
          </a:p>
          <a:p>
            <a:r>
              <a:rPr lang="en-US" sz="1800" dirty="0">
                <a:hlinkClick r:id="rId4"/>
              </a:rPr>
              <a:t>Eurosurveillance | Cats as sentinels of mammal exposure to H5Nx avian influenza viruses: a seroprevalence study, France, December 2023 to January 2025</a:t>
            </a:r>
            <a:endParaRPr lang="en-CA" sz="1800" dirty="0"/>
          </a:p>
          <a:p>
            <a:r>
              <a:rPr lang="en-US" sz="1800" dirty="0">
                <a:hlinkClick r:id="rId5"/>
              </a:rPr>
              <a:t>Oz Virus Infection in 6 Animal Species, Including Macaques, Bears, and Companion Animals, Japan - Volume 31, Number 4—April 2025 - Emerging Infectious Diseases journal – CDC</a:t>
            </a:r>
            <a:endParaRPr lang="en-US" sz="1800" dirty="0"/>
          </a:p>
          <a:p>
            <a:r>
              <a:rPr lang="en-US" sz="1800" dirty="0">
                <a:hlinkClick r:id="rId6"/>
              </a:rPr>
              <a:t>A human pathogenic hantavirus circulates and is shed in taxonomically diverse rodent reservoirs | PLOS Pathogens</a:t>
            </a:r>
            <a:endParaRPr lang="en-US" sz="1800" dirty="0"/>
          </a:p>
          <a:p>
            <a:r>
              <a:rPr lang="en-US" sz="1800" dirty="0">
                <a:hlinkClick r:id="rId7"/>
              </a:rPr>
              <a:t>Hemotropic mycoplasmas (hemoplasmas) in indigenous populations and their dogs living in reservation areas, Brazil | Scientific Reports</a:t>
            </a:r>
            <a:endParaRPr lang="en-US" sz="1800" dirty="0"/>
          </a:p>
          <a:p>
            <a:r>
              <a:rPr lang="en-US" sz="1800" i="0" dirty="0">
                <a:solidFill>
                  <a:srgbClr val="000000"/>
                </a:solidFill>
                <a:effectLst/>
                <a:hlinkClick r:id="rId8"/>
              </a:rPr>
              <a:t>Seroprevalence of </a:t>
            </a:r>
            <a:r>
              <a:rPr lang="en-US" sz="1800" i="1" dirty="0">
                <a:solidFill>
                  <a:srgbClr val="000000"/>
                </a:solidFill>
                <a:effectLst/>
                <a:hlinkClick r:id="rId8"/>
              </a:rPr>
              <a:t>Toxoplasma gondii</a:t>
            </a:r>
            <a:r>
              <a:rPr lang="en-US" sz="1800" i="0" dirty="0">
                <a:solidFill>
                  <a:srgbClr val="000000"/>
                </a:solidFill>
                <a:effectLst/>
                <a:hlinkClick r:id="rId8"/>
              </a:rPr>
              <a:t> in White-Tailed Deer (</a:t>
            </a:r>
            <a:r>
              <a:rPr lang="en-US" sz="1800" i="1" dirty="0">
                <a:solidFill>
                  <a:srgbClr val="000000"/>
                </a:solidFill>
                <a:effectLst/>
                <a:hlinkClick r:id="rId8"/>
              </a:rPr>
              <a:t>Odocoileus virginianus</a:t>
            </a:r>
            <a:r>
              <a:rPr lang="en-US" sz="1800" i="0" dirty="0">
                <a:solidFill>
                  <a:srgbClr val="000000"/>
                </a:solidFill>
                <a:effectLst/>
                <a:hlinkClick r:id="rId8"/>
              </a:rPr>
              <a:t>) in New York State</a:t>
            </a:r>
            <a:endParaRPr lang="en-US" sz="1800" i="0" dirty="0">
              <a:solidFill>
                <a:srgbClr val="000000"/>
              </a:solidFill>
              <a:effectLst/>
            </a:endParaRPr>
          </a:p>
          <a:p>
            <a:r>
              <a:rPr lang="en-US" sz="1800" dirty="0">
                <a:hlinkClick r:id="rId9"/>
              </a:rPr>
              <a:t>Epidemiology of Tularemia among Humans and Animals, Baden-Wuerttemberg, Germany, 2012–2022 - Volume 31, Number 4—April 2025 - Emerging Infectious Diseases journal - CDC</a:t>
            </a:r>
            <a:endParaRPr lang="en-US" sz="1800" i="0" dirty="0">
              <a:solidFill>
                <a:srgbClr val="000000"/>
              </a:solidFill>
              <a:effectLst/>
            </a:endParaRPr>
          </a:p>
          <a:p>
            <a:r>
              <a:rPr lang="en-US" sz="1800" dirty="0">
                <a:hlinkClick r:id="rId10"/>
              </a:rPr>
              <a:t>A wolf at the door: the ecology, epidemiology, and emergence of community- and urban-level Rocky Mountain spotted fever in the Americas in: American Journal of Veterinary Research Volume 86 Issue 3 (2025)</a:t>
            </a:r>
            <a:endParaRPr lang="en-CA" sz="1800" dirty="0"/>
          </a:p>
          <a:p>
            <a:endParaRPr lang="en-CA" sz="1800" dirty="0"/>
          </a:p>
          <a:p>
            <a:endParaRPr lang="en-CA" sz="1800" dirty="0"/>
          </a:p>
        </p:txBody>
      </p:sp>
      <p:sp>
        <p:nvSpPr>
          <p:cNvPr id="5" name="Slide Number Placeholder 4">
            <a:extLst>
              <a:ext uri="{FF2B5EF4-FFF2-40B4-BE49-F238E27FC236}">
                <a16:creationId xmlns:a16="http://schemas.microsoft.com/office/drawing/2014/main" id="{AF65D959-544F-9286-A962-F0CEBF385DA3}"/>
              </a:ext>
            </a:extLst>
          </p:cNvPr>
          <p:cNvSpPr>
            <a:spLocks noGrp="1"/>
          </p:cNvSpPr>
          <p:nvPr>
            <p:ph type="sldNum" sz="quarter" idx="14"/>
          </p:nvPr>
        </p:nvSpPr>
        <p:spPr/>
        <p:txBody>
          <a:bodyPr/>
          <a:lstStyle/>
          <a:p>
            <a:pPr>
              <a:defRPr/>
            </a:pPr>
            <a:fld id="{222C2B47-41F2-42A5-AA41-34CCD9669551}" type="slidenum">
              <a:rPr lang="en-US" smtClean="0"/>
              <a:pPr>
                <a:defRPr/>
              </a:pPr>
              <a:t>8</a:t>
            </a:fld>
            <a:endParaRPr lang="en-US"/>
          </a:p>
        </p:txBody>
      </p:sp>
    </p:spTree>
    <p:extLst>
      <p:ext uri="{BB962C8B-B14F-4D97-AF65-F5344CB8AC3E}">
        <p14:creationId xmlns:p14="http://schemas.microsoft.com/office/powerpoint/2010/main" val="554606193"/>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25378</TotalTime>
  <Words>1174</Words>
  <Application>Microsoft Office PowerPoint</Application>
  <PresentationFormat>Widescreen</PresentationFormat>
  <Paragraphs>97</Paragraphs>
  <Slides>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Aptos</vt:lpstr>
      <vt:lpstr>Arial</vt:lpstr>
      <vt:lpstr>Calibri</vt:lpstr>
      <vt:lpstr>Calibri Light</vt:lpstr>
      <vt:lpstr>Open Sans</vt:lpstr>
      <vt:lpstr>2_Office Theme</vt:lpstr>
      <vt:lpstr>Community for Emerging and Zoonotic Diseases Identifying emerging risks through collective intelligence</vt:lpstr>
      <vt:lpstr>Multiple cases of HPAI in cats globally</vt:lpstr>
      <vt:lpstr>Exposure Routes</vt:lpstr>
      <vt:lpstr>Rabies </vt:lpstr>
      <vt:lpstr>New World Screwworm in Central America and Mexico</vt:lpstr>
      <vt:lpstr>Pythiosis in dogs in Florida </vt:lpstr>
      <vt:lpstr>Pythiosis   </vt:lpstr>
      <vt:lpstr>Scientific Findings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lastModifiedBy>Osborn, Andrea (CFIA/ACIA)</cp:lastModifiedBy>
  <cp:revision>560</cp:revision>
  <dcterms:created xsi:type="dcterms:W3CDTF">2020-02-07T23:34:08Z</dcterms:created>
  <dcterms:modified xsi:type="dcterms:W3CDTF">2025-04-04T23:55:51Z</dcterms:modified>
</cp:coreProperties>
</file>