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5" r:id="rId3"/>
    <p:sldId id="269" r:id="rId4"/>
    <p:sldId id="277" r:id="rId5"/>
    <p:sldId id="278" r:id="rId6"/>
    <p:sldId id="274" r:id="rId7"/>
    <p:sldId id="270" r:id="rId8"/>
    <p:sldId id="273" r:id="rId9"/>
    <p:sldId id="267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94" autoAdjust="0"/>
    <p:restoredTop sz="76109" autoAdjust="0"/>
  </p:normalViewPr>
  <p:slideViewPr>
    <p:cSldViewPr snapToGrid="0">
      <p:cViewPr varScale="1">
        <p:scale>
          <a:sx n="59" d="100"/>
          <a:sy n="59" d="100"/>
        </p:scale>
        <p:origin x="8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2023-10-10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8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Researchers conducted questionnaires with veterinary</a:t>
            </a:r>
            <a:r>
              <a:rPr lang="en-CA" baseline="0" dirty="0" smtClean="0"/>
              <a:t> clinics caring for affected cats as well as cat owners.</a:t>
            </a:r>
          </a:p>
          <a:p>
            <a:r>
              <a:rPr lang="en-CA" dirty="0" smtClean="0"/>
              <a:t>Data from 25 cats</a:t>
            </a:r>
          </a:p>
          <a:p>
            <a:r>
              <a:rPr lang="en-CA" dirty="0" smtClean="0"/>
              <a:t>12/25 were fed raw diets, 2/25 BARF diets</a:t>
            </a:r>
          </a:p>
          <a:p>
            <a:endParaRPr lang="en-CA" dirty="0" smtClean="0"/>
          </a:p>
          <a:p>
            <a:r>
              <a:rPr lang="en-CA" dirty="0" smtClean="0"/>
              <a:t>Clinical</a:t>
            </a:r>
            <a:r>
              <a:rPr lang="en-CA" baseline="0" dirty="0" smtClean="0"/>
              <a:t> signs appeared 2-3 days after feeding raw meat: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 of appetite, apathy,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hypersalivation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fever,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hard and painful abdomen, sometimes urinary incontinence, reddened mucous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membranes,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followed by nervous symptoms such as epileptic seizures, increased muscle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tension, inability to open jaw,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sometimes stiffness of the limbs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Post mortem examination showed mucus and pus in trachea that impeded breathing.</a:t>
            </a:r>
          </a:p>
          <a:p>
            <a:r>
              <a:rPr lang="en-CA" baseline="0" dirty="0" smtClean="0"/>
              <a:t>Lungs: congested, inflamed, hemorrhagic,</a:t>
            </a:r>
          </a:p>
          <a:p>
            <a:r>
              <a:rPr lang="en-CA" baseline="0" dirty="0" smtClean="0"/>
              <a:t>Brain: bloody fluid present in the brain cavity and </a:t>
            </a:r>
            <a:r>
              <a:rPr lang="en-CA" baseline="0" dirty="0" smtClean="0"/>
              <a:t>subdurally</a:t>
            </a:r>
            <a:endParaRPr lang="en-CA" baseline="0" dirty="0" smtClean="0"/>
          </a:p>
          <a:p>
            <a:r>
              <a:rPr lang="en-US" dirty="0" smtClean="0"/>
              <a:t>11 of the cats had lesions in every organ, the organs were congested, swollen, and bloody fluid was present.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2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20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2023-10-10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s://www.eurosurveillance.org/content/10.2807/1560-7917.ES.2023.28.31.23003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fra.go.kr/home/5109/subview.do?enc=Zm5jdDF8QEB8JTJGYmJzJTJGaG9tZSUyRjc5MiUyRjU2Njk0OSUyRmFydGNsVmlldy5kbyUzRg%3D%3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fra.go.kr/home/5109/subview.do?enc=Zm5jdDF8QEB8JTJGYmJzJTJGaG9tZSUyRjc5MiUyRjU2Njk1NyUyRmFydGNsVmlldy5kbyUzRnJnc0VuZGRlU3RyJTNEJTI2YmJzT3BlbldyZFNlcSUzRCUyNnBhc3N3b3JkJTNEJTI2cGFnZSUzRDElMjZyZ3NCZ25kZVN0ciUzRCUyNnJvdyUzRDEwJTI2YmJzQ2xTZXElM0QlMjZzcmNoQ29sdW1uJTNEJTI2aXNWaWV3TWluZSUzRGZhbHNlJTI2c3JjaFdyZCUzRCUyNg%3D%3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yprus-mail.com/2023/07/18/around-8000-clinical-fip-cases-this-year-in-cyprus-veterinary-association-says/" TargetMode="External"/><Relationship Id="rId2" Type="http://schemas.openxmlformats.org/officeDocument/2006/relationships/hyperlink" Target="https://www.theguardian.com/world/2023/jul/18/experts-warn-about-feline-coronavirus-after-thousands-of-cat-deaths-in-cypru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heatlantic.com/science/archive/2023/09/cyprus-island-cats-fip-disease-outbreak-covid/67535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co.uk/Attraction_Review-g2095514-d3983077-Reviews-Tala_Monastery_Cat_Park-Tala_Paphos_Distric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reus.com/articles/189996-first-case-of-zoonotic-transmission-of-streptococcus-equi-subspecies-zooepidemicus-from-cat-to-human#!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hairs-risk-assessment-brucella-canis/hairs-risk-assessment-brucella-cani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urynews.com/2019/06/20/canine-flu-outbreak-hits-oakland/" TargetMode="External"/><Relationship Id="rId2" Type="http://schemas.openxmlformats.org/officeDocument/2006/relationships/hyperlink" Target="https://okcfox.com/news/local/oklahoma-city-animal-shelter-closes-for-third-time-amid-suspected-canine-flu-outbreak-welfare-superintendent-jon-gary-antibiotics-canine-vets-symptoms-cough-runny-nose-okc-lab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top.com/lifestyle/2023/08/canine-influenza-making-rounds-through-dc-area-pet-hospitals-shelters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nc.cdc.gov/eid/article/29/8/22-1770_article" TargetMode="External"/><Relationship Id="rId3" Type="http://schemas.openxmlformats.org/officeDocument/2006/relationships/hyperlink" Target="https://www.cell.com/trends/neurosciences/fulltext/S0166-2236(23)00190-X" TargetMode="External"/><Relationship Id="rId7" Type="http://schemas.openxmlformats.org/officeDocument/2006/relationships/hyperlink" Target="https://www.eurosurveillance.org/content/10.2807/1560-7917.ES.2023.28.35.2300441" TargetMode="External"/><Relationship Id="rId2" Type="http://schemas.openxmlformats.org/officeDocument/2006/relationships/hyperlink" Target="https://www.mdpi.com/2414-6366/8/9/42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cademic.oup.com/ve/article/9/2/vead052/7262942?login=false" TargetMode="External"/><Relationship Id="rId5" Type="http://schemas.openxmlformats.org/officeDocument/2006/relationships/hyperlink" Target="https://www.sciencedirect.com/science/article/abs/pii/S0163445323003869?via%3Dihub" TargetMode="External"/><Relationship Id="rId4" Type="http://schemas.openxmlformats.org/officeDocument/2006/relationships/hyperlink" Target="https://www.eurosurveillance.org/content/10.2807/1560-7917.ES.2023.28.31.2300390" TargetMode="External"/><Relationship Id="rId9" Type="http://schemas.openxmlformats.org/officeDocument/2006/relationships/hyperlink" Target="https://www.tandfonline.com/doi/full/10.1080/22221751.2023.22491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Companion Animal Network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10 October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88467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7955"/>
            <a:ext cx="10515600" cy="594995"/>
          </a:xfrm>
        </p:spPr>
        <p:txBody>
          <a:bodyPr/>
          <a:lstStyle/>
          <a:p>
            <a:r>
              <a:rPr lang="en-CA" dirty="0" smtClean="0"/>
              <a:t>Update on HPAI in Polish Cats</a:t>
            </a:r>
            <a:endParaRPr lang="en-C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233410" y="137319"/>
            <a:ext cx="4151873" cy="57864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0220" y="5845909"/>
            <a:ext cx="9284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Eurosurveillance | Outbreak of highly pathogenic avian influenza A(H5N1) clade 2.3.4.4b virus in cats, Poland, June to July 2023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40969" y="1155469"/>
            <a:ext cx="7979081" cy="46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01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Korean Shelter Cats Infected with HPAI H5N1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Ministry </a:t>
            </a:r>
            <a:r>
              <a:rPr lang="en-US" dirty="0">
                <a:hlinkClick r:id="rId3"/>
              </a:rPr>
              <a:t>of Agriculture, Food and Rural Affairs &gt; Announcements &gt; PRESS RELEASE (mafra.go.kr) </a:t>
            </a:r>
            <a:endParaRPr lang="en-US" dirty="0" smtClean="0"/>
          </a:p>
          <a:p>
            <a:r>
              <a:rPr lang="en-US" dirty="0" smtClean="0"/>
              <a:t>Cats at 2 shelters in Seoul South Korea, became infected with HPAI</a:t>
            </a:r>
          </a:p>
          <a:p>
            <a:r>
              <a:rPr lang="en-US" dirty="0" smtClean="0"/>
              <a:t>Mortality rate appears high “1-2 cats per day”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Ministry of Agriculture, Food and Rural Affairs &gt; Announcements &gt; PRESS RELEASE (mafra.go.kr)</a:t>
            </a:r>
            <a:endParaRPr lang="en-CA" dirty="0"/>
          </a:p>
          <a:p>
            <a:r>
              <a:rPr lang="en-US" dirty="0" smtClean="0"/>
              <a:t>HPAI </a:t>
            </a:r>
            <a:r>
              <a:rPr lang="en-US" dirty="0"/>
              <a:t>H5N1 </a:t>
            </a:r>
            <a:r>
              <a:rPr lang="en-US" dirty="0" smtClean="0"/>
              <a:t>confirmed in </a:t>
            </a:r>
            <a:r>
              <a:rPr lang="en-US" dirty="0"/>
              <a:t>pet food collected from the shelter in </a:t>
            </a:r>
            <a:r>
              <a:rPr lang="en-US" b="1" dirty="0" err="1"/>
              <a:t>Gwanak-gu</a:t>
            </a:r>
            <a:r>
              <a:rPr lang="en-US" dirty="0"/>
              <a:t>, </a:t>
            </a:r>
            <a:r>
              <a:rPr lang="en-US" b="1" dirty="0"/>
              <a:t>Seoul</a:t>
            </a:r>
            <a:r>
              <a:rPr lang="en-US" dirty="0"/>
              <a:t>; recalls have been issued for two products (Balanced Duck and Balanced Chicken) manufactured by Tosil </a:t>
            </a:r>
            <a:r>
              <a:rPr lang="en-US" dirty="0" err="1"/>
              <a:t>Tosil</a:t>
            </a:r>
            <a:r>
              <a:rPr lang="en-US" dirty="0"/>
              <a:t> Restaurant Brand </a:t>
            </a:r>
            <a:endParaRPr lang="en-US" dirty="0" smtClean="0"/>
          </a:p>
          <a:p>
            <a:r>
              <a:rPr lang="en-US" dirty="0" smtClean="0"/>
              <a:t>Lack of product sterilization </a:t>
            </a: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Experts warn about feline coronavirus after ‘thousands’ of cat deaths in Cyprus | Animals | The Guardian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1116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July</a:t>
            </a:r>
          </a:p>
          <a:p>
            <a:r>
              <a:rPr lang="en-CA" dirty="0" smtClean="0"/>
              <a:t>Cyprus</a:t>
            </a:r>
          </a:p>
          <a:p>
            <a:r>
              <a:rPr lang="en-CA" dirty="0" smtClean="0"/>
              <a:t>1,000,000 cats on the island</a:t>
            </a:r>
          </a:p>
          <a:p>
            <a:r>
              <a:rPr lang="en-CA" dirty="0" smtClean="0"/>
              <a:t>Estimates range from 20-30% mortality rate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Other reports say numbers are exaggerated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Around 8,000 clinical FIP cases this year in Cyprus, veterinary association says | Cyprus Mail (cyprus-mail.com)</a:t>
            </a:r>
            <a:endParaRPr lang="en-CA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9675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4"/>
              </a:rPr>
              <a:t>The Pandemic Had a Silver Lining for Cypriot Cats - The Atlantic</a:t>
            </a:r>
            <a:endParaRPr lang="en-CA" dirty="0"/>
          </a:p>
          <a:p>
            <a:r>
              <a:rPr lang="en-CA" dirty="0"/>
              <a:t>Government released stockpiles of antivirals to treat the cats:</a:t>
            </a:r>
          </a:p>
          <a:p>
            <a:pPr lvl="1"/>
            <a:r>
              <a:rPr lang="en-CA" dirty="0" err="1"/>
              <a:t>Molnupiravir</a:t>
            </a:r>
            <a:endParaRPr lang="en-CA" dirty="0"/>
          </a:p>
          <a:p>
            <a:r>
              <a:rPr lang="en-CA" dirty="0" smtClean="0"/>
              <a:t>Is this a ‘hot strain’?</a:t>
            </a:r>
          </a:p>
          <a:p>
            <a:r>
              <a:rPr lang="en-CA" dirty="0" smtClean="0"/>
              <a:t>Interacting with some genetic predisposition with the islands cats?</a:t>
            </a:r>
          </a:p>
          <a:p>
            <a:r>
              <a:rPr lang="en-CA" dirty="0" smtClean="0"/>
              <a:t>Recombination with COVID? (unlikely)</a:t>
            </a:r>
          </a:p>
          <a:p>
            <a:r>
              <a:rPr lang="en-CA" dirty="0" smtClean="0"/>
              <a:t>Did having SARS-COV2 worsen FIP?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0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261938"/>
            <a:ext cx="9376410" cy="57177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4910" y="6075144"/>
            <a:ext cx="930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www.tripadvisor.co.uk/Attraction_Review-g2095514-d3983077-Reviews-Tala_Monastery_Cat_Park-Tala_Paphos_District.html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82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hlinkClick r:id="rId2"/>
              </a:rPr>
              <a:t>First Case of Zoonotic Transmission of </a:t>
            </a:r>
            <a:r>
              <a:rPr lang="en-US" sz="3600" i="1" dirty="0">
                <a:hlinkClick r:id="rId2"/>
              </a:rPr>
              <a:t>Streptococcus equi </a:t>
            </a:r>
            <a:r>
              <a:rPr lang="en-US" sz="3600" dirty="0">
                <a:hlinkClick r:id="rId2"/>
              </a:rPr>
              <a:t>S</a:t>
            </a:r>
            <a:r>
              <a:rPr lang="en-US" sz="3600" dirty="0" smtClean="0">
                <a:hlinkClick r:id="rId2"/>
              </a:rPr>
              <a:t>ubspecies </a:t>
            </a:r>
            <a:r>
              <a:rPr lang="en-US" sz="3600" i="1" dirty="0">
                <a:hlinkClick r:id="rId2"/>
              </a:rPr>
              <a:t>zooepidemicus </a:t>
            </a:r>
            <a:r>
              <a:rPr lang="en-US" sz="3600" dirty="0">
                <a:hlinkClick r:id="rId2"/>
              </a:rPr>
              <a:t>From Cat to Human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Soft </a:t>
            </a:r>
            <a:r>
              <a:rPr lang="en-US" dirty="0"/>
              <a:t>tissue infection and bacteremia in an elderly </a:t>
            </a:r>
            <a:r>
              <a:rPr lang="en-US" dirty="0" smtClean="0"/>
              <a:t>patient (90)</a:t>
            </a:r>
          </a:p>
          <a:p>
            <a:r>
              <a:rPr lang="en-US" dirty="0" smtClean="0"/>
              <a:t>Lived alone in ground floor apartment, no pets</a:t>
            </a:r>
          </a:p>
          <a:p>
            <a:r>
              <a:rPr lang="en-US" dirty="0" smtClean="0"/>
              <a:t>She attempted to feed a feral cat in her garden, and it bit her on right arm</a:t>
            </a:r>
          </a:p>
          <a:p>
            <a:r>
              <a:rPr lang="en-US" dirty="0" smtClean="0"/>
              <a:t>Cat had an obvious nasal discharge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Within hours of the bite she had soft tissue swelling and tenderness</a:t>
            </a:r>
          </a:p>
          <a:p>
            <a:r>
              <a:rPr lang="en-CA" dirty="0" smtClean="0"/>
              <a:t>48 hours after the cat bite she developed a fever and somnolence</a:t>
            </a:r>
          </a:p>
          <a:p>
            <a:r>
              <a:rPr lang="en-CA" dirty="0" smtClean="0"/>
              <a:t>No visible wound on right arm</a:t>
            </a:r>
          </a:p>
          <a:p>
            <a:r>
              <a:rPr lang="en-CA" dirty="0" smtClean="0"/>
              <a:t>Developed sepsis due to cellulitis</a:t>
            </a:r>
          </a:p>
          <a:p>
            <a:r>
              <a:rPr lang="en-CA" dirty="0" smtClean="0"/>
              <a:t>Recovered with antibiotic treatment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1579"/>
            <a:ext cx="10515600" cy="625642"/>
          </a:xfrm>
        </p:spPr>
        <p:txBody>
          <a:bodyPr/>
          <a:lstStyle/>
          <a:p>
            <a:r>
              <a:rPr lang="en-US" sz="3200" dirty="0">
                <a:hlinkClick r:id="rId2"/>
              </a:rPr>
              <a:t>HAIRS risk assessment:</a:t>
            </a:r>
            <a:r>
              <a:rPr lang="en-US" sz="3200" i="1" dirty="0">
                <a:hlinkClick r:id="rId2"/>
              </a:rPr>
              <a:t> </a:t>
            </a:r>
            <a:r>
              <a:rPr lang="en-US" sz="3200" i="1" dirty="0" err="1">
                <a:hlinkClick r:id="rId2"/>
              </a:rPr>
              <a:t>Brucella</a:t>
            </a:r>
            <a:r>
              <a:rPr lang="en-US" sz="3200" i="1" dirty="0">
                <a:hlinkClick r:id="rId2"/>
              </a:rPr>
              <a:t> </a:t>
            </a:r>
            <a:r>
              <a:rPr lang="en-US" sz="3200" i="1" dirty="0" err="1">
                <a:hlinkClick r:id="rId2"/>
              </a:rPr>
              <a:t>canis</a:t>
            </a:r>
            <a:r>
              <a:rPr lang="en-US" sz="3200" i="1" dirty="0">
                <a:hlinkClick r:id="rId2"/>
              </a:rPr>
              <a:t> </a:t>
            </a:r>
            <a:r>
              <a:rPr lang="en-US" sz="3200" dirty="0">
                <a:hlinkClick r:id="rId2"/>
              </a:rPr>
              <a:t>- GOV.UK (www.gov.uk)</a:t>
            </a:r>
            <a:r>
              <a:rPr lang="en-US" sz="3200" dirty="0"/>
              <a:t/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76708"/>
            <a:ext cx="5181600" cy="4692597"/>
          </a:xfrm>
        </p:spPr>
        <p:txBody>
          <a:bodyPr/>
          <a:lstStyle/>
          <a:p>
            <a:r>
              <a:rPr lang="en-US" dirty="0" smtClean="0"/>
              <a:t>Britain has had increasing detections of </a:t>
            </a:r>
            <a:r>
              <a:rPr lang="en-US" i="1" dirty="0" smtClean="0"/>
              <a:t>B. 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dirty="0" smtClean="0"/>
              <a:t>since 2020</a:t>
            </a:r>
          </a:p>
          <a:p>
            <a:r>
              <a:rPr lang="en-CA" i="1" dirty="0" smtClean="0"/>
              <a:t>B. </a:t>
            </a:r>
            <a:r>
              <a:rPr lang="en-CA" i="1" dirty="0" err="1"/>
              <a:t>canis</a:t>
            </a:r>
            <a:r>
              <a:rPr lang="en-CA" i="1" dirty="0"/>
              <a:t> </a:t>
            </a:r>
            <a:r>
              <a:rPr lang="en-CA" dirty="0"/>
              <a:t>became notifiable in England, Scotland and Wales in </a:t>
            </a:r>
            <a:r>
              <a:rPr lang="en-CA" dirty="0" smtClean="0"/>
              <a:t>2021, N. Ireland (2004)</a:t>
            </a:r>
            <a:endParaRPr lang="en-CA" dirty="0"/>
          </a:p>
          <a:p>
            <a:r>
              <a:rPr lang="en-US" dirty="0" smtClean="0"/>
              <a:t>Cases in dogs are associated with dog importation from Eastern Europe</a:t>
            </a:r>
          </a:p>
          <a:p>
            <a:r>
              <a:rPr lang="en-CA" dirty="0" smtClean="0"/>
              <a:t>Between 2018 and 2022 between 240,000 - 350,000 dogs imported each year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76708"/>
            <a:ext cx="5181600" cy="4351338"/>
          </a:xfrm>
        </p:spPr>
        <p:txBody>
          <a:bodyPr/>
          <a:lstStyle/>
          <a:p>
            <a:r>
              <a:rPr lang="en-CA" dirty="0" smtClean="0"/>
              <a:t>Dogs – prevalence of disease in UK is &lt;.05% based on export testing data</a:t>
            </a:r>
          </a:p>
          <a:p>
            <a:r>
              <a:rPr lang="en-CA" dirty="0" smtClean="0"/>
              <a:t>Recent detections in dog breeding operations were first examples of dog to dog spread</a:t>
            </a:r>
          </a:p>
          <a:p>
            <a:r>
              <a:rPr lang="en-CA" dirty="0" smtClean="0"/>
              <a:t>Probability of infection of humans</a:t>
            </a:r>
          </a:p>
          <a:p>
            <a:pPr lvl="1"/>
            <a:r>
              <a:rPr lang="en-CA" dirty="0"/>
              <a:t>G</a:t>
            </a:r>
            <a:r>
              <a:rPr lang="en-CA" dirty="0" smtClean="0"/>
              <a:t>eneral population = very low</a:t>
            </a:r>
          </a:p>
          <a:p>
            <a:pPr lvl="1"/>
            <a:r>
              <a:rPr lang="en-CA" dirty="0" smtClean="0"/>
              <a:t>Those with high risk of exposure to infectious material from infected dogs = Low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7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Canine Influenza – ongoing detections in the US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Oklahoma – August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Oklahoma City animal shelter closes for third time amid suspected canine flu outbreak | KOKH (okcfox.com)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California – October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Outbreak of dog flu hits Oakland (mercurynews.com)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Washington DC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Canine influenza making rounds through DC-area pet hospitals, shelters - WTOP News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6678"/>
          </a:xfrm>
        </p:spPr>
        <p:txBody>
          <a:bodyPr/>
          <a:lstStyle/>
          <a:p>
            <a:r>
              <a:rPr lang="en-CA" sz="2800" dirty="0" smtClean="0"/>
              <a:t>Scientific Publications of Interest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821805"/>
            <a:ext cx="10515600" cy="5250384"/>
          </a:xfrm>
        </p:spPr>
        <p:txBody>
          <a:bodyPr/>
          <a:lstStyle/>
          <a:p>
            <a:r>
              <a:rPr lang="en-US" sz="2000" dirty="0" err="1">
                <a:hlinkClick r:id="rId2"/>
              </a:rPr>
              <a:t>TropicalMed</a:t>
            </a:r>
            <a:r>
              <a:rPr lang="en-US" sz="2000" dirty="0">
                <a:hlinkClick r:id="rId2"/>
              </a:rPr>
              <a:t> | Free Full-Text | Monitoring SARS-CoV-2 </a:t>
            </a:r>
            <a:r>
              <a:rPr lang="en-US" sz="2000" dirty="0" err="1">
                <a:hlinkClick r:id="rId2"/>
              </a:rPr>
              <a:t>Seroprevalence</a:t>
            </a:r>
            <a:r>
              <a:rPr lang="en-US" sz="2000" dirty="0">
                <a:hlinkClick r:id="rId2"/>
              </a:rPr>
              <a:t> in Domestics and Exotic Animals in Southern France (mdpi.com</a:t>
            </a:r>
            <a:r>
              <a:rPr lang="en-US" sz="2000" dirty="0" smtClean="0">
                <a:hlinkClick r:id="rId2"/>
              </a:rPr>
              <a:t>)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The </a:t>
            </a:r>
            <a:r>
              <a:rPr lang="en-US" sz="2000" dirty="0" err="1">
                <a:hlinkClick r:id="rId3"/>
              </a:rPr>
              <a:t>neuropathogenesis</a:t>
            </a:r>
            <a:r>
              <a:rPr lang="en-US" sz="2000" dirty="0">
                <a:hlinkClick r:id="rId3"/>
              </a:rPr>
              <a:t> of highly pathogenic avian influenza H5Nx viruses in mammalian species including humans: Trends in Neurosciences (cell.com</a:t>
            </a:r>
            <a:r>
              <a:rPr lang="en-US" sz="2000" dirty="0" smtClean="0">
                <a:hlinkClick r:id="rId3"/>
              </a:rPr>
              <a:t>)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Eurosurveillance | Emergence and potential transmission route of avian influenza A (H5N1) virus in domestic cats in Poland, June 2023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5"/>
              </a:rPr>
              <a:t>Emergence of a novel </a:t>
            </a:r>
            <a:r>
              <a:rPr lang="en-US" sz="2000" dirty="0" err="1">
                <a:hlinkClick r:id="rId5"/>
              </a:rPr>
              <a:t>reassortant</a:t>
            </a:r>
            <a:r>
              <a:rPr lang="en-US" sz="2000" dirty="0">
                <a:hlinkClick r:id="rId5"/>
              </a:rPr>
              <a:t> H5N6 subtype highly pathogenic avian influenza virus in farmed dogs in China - Journal of Infection</a:t>
            </a:r>
            <a:r>
              <a:rPr lang="en-US" sz="2000" dirty="0"/>
              <a:t> (behind paywall</a:t>
            </a:r>
            <a:r>
              <a:rPr lang="en-US" sz="2000" dirty="0" smtClean="0"/>
              <a:t>)</a:t>
            </a:r>
          </a:p>
          <a:p>
            <a:r>
              <a:rPr lang="en-US" sz="2000" dirty="0">
                <a:hlinkClick r:id="rId6"/>
              </a:rPr>
              <a:t>Understanding the divergent evolution and epidemiology of H3N8 influenza viruses in dogs and horses | Virus Evolution | Oxford Academic (oup.com</a:t>
            </a:r>
            <a:r>
              <a:rPr lang="en-US" sz="2000" dirty="0" smtClean="0">
                <a:hlinkClick r:id="rId6"/>
              </a:rPr>
              <a:t>)</a:t>
            </a:r>
            <a:endParaRPr lang="en-US" sz="2000" dirty="0" smtClean="0"/>
          </a:p>
          <a:p>
            <a:r>
              <a:rPr lang="en-US" sz="2000" dirty="0">
                <a:hlinkClick r:id="rId7"/>
              </a:rPr>
              <a:t>Eurosurveillance | Asymptomatic infection with clade 2.3.4.4b highly pathogenic avian influenza A(H5N1) in carnivore pets, Italy, April </a:t>
            </a:r>
            <a:r>
              <a:rPr lang="en-US" sz="2000" dirty="0" smtClean="0">
                <a:hlinkClick r:id="rId7"/>
              </a:rPr>
              <a:t>2023</a:t>
            </a:r>
            <a:endParaRPr lang="en-US" sz="2000" dirty="0" smtClean="0"/>
          </a:p>
          <a:p>
            <a:r>
              <a:rPr lang="en-US" sz="2000" dirty="0">
                <a:hlinkClick r:id="rId8"/>
              </a:rPr>
              <a:t>Soft Tissue Infection of Immunocompetent Man with Cat-Derived </a:t>
            </a:r>
            <a:r>
              <a:rPr lang="en-US" sz="2000" dirty="0" err="1">
                <a:hlinkClick r:id="rId8"/>
              </a:rPr>
              <a:t>Globicatella</a:t>
            </a:r>
            <a:r>
              <a:rPr lang="en-US" sz="2000" dirty="0">
                <a:hlinkClick r:id="rId8"/>
              </a:rPr>
              <a:t> Species - Volume 29, Number 8—August 2023 - Emerging Infectious Diseases journal </a:t>
            </a:r>
            <a:r>
              <a:rPr lang="en-US" sz="2000" dirty="0" smtClean="0">
                <a:hlinkClick r:id="rId8"/>
              </a:rPr>
              <a:t>– CDC</a:t>
            </a:r>
            <a:endParaRPr lang="en-US" sz="2000" dirty="0" smtClean="0"/>
          </a:p>
          <a:p>
            <a:r>
              <a:rPr lang="en-US" sz="2000" dirty="0" smtClean="0">
                <a:hlinkClick r:id="rId9"/>
              </a:rPr>
              <a:t>Full </a:t>
            </a:r>
            <a:r>
              <a:rPr lang="en-US" sz="2000" dirty="0">
                <a:hlinkClick r:id="rId9"/>
              </a:rPr>
              <a:t>article: The emergence of </a:t>
            </a:r>
            <a:r>
              <a:rPr lang="en-US" sz="2000" dirty="0" err="1">
                <a:hlinkClick r:id="rId9"/>
              </a:rPr>
              <a:t>Brucella</a:t>
            </a:r>
            <a:r>
              <a:rPr lang="en-US" sz="2000" dirty="0">
                <a:hlinkClick r:id="rId9"/>
              </a:rPr>
              <a:t> </a:t>
            </a:r>
            <a:r>
              <a:rPr lang="en-US" sz="2000" dirty="0" err="1">
                <a:hlinkClick r:id="rId9"/>
              </a:rPr>
              <a:t>canis</a:t>
            </a:r>
            <a:r>
              <a:rPr lang="en-US" sz="2000" dirty="0">
                <a:hlinkClick r:id="rId9"/>
              </a:rPr>
              <a:t> as a public health threat in Europe: what we know and what we need to learn (tandfonline.com</a:t>
            </a:r>
            <a:r>
              <a:rPr lang="en-US" sz="2000" dirty="0" smtClean="0">
                <a:hlinkClick r:id="rId9"/>
              </a:rPr>
              <a:t>)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750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21501</TotalTime>
  <Words>886</Words>
  <Application>Microsoft Office PowerPoint</Application>
  <PresentationFormat>Widescreen</PresentationFormat>
  <Paragraphs>86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Update on HPAI in Polish Cats</vt:lpstr>
      <vt:lpstr>Korean Shelter Cats Infected with HPAI H5N1</vt:lpstr>
      <vt:lpstr>Experts warn about feline coronavirus after ‘thousands’ of cat deaths in Cyprus | Animals | The Guardian</vt:lpstr>
      <vt:lpstr>PowerPoint Presentation</vt:lpstr>
      <vt:lpstr>First Case of Zoonotic Transmission of Streptococcus equi Subspecies zooepidemicus From Cat to Human</vt:lpstr>
      <vt:lpstr>HAIRS risk assessment: Brucella canis - GOV.UK (www.gov.uk) </vt:lpstr>
      <vt:lpstr>Canine Influenza – ongoing detections in the US</vt:lpstr>
      <vt:lpstr>Scientific Publications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440</cp:revision>
  <dcterms:created xsi:type="dcterms:W3CDTF">2020-02-07T23:34:08Z</dcterms:created>
  <dcterms:modified xsi:type="dcterms:W3CDTF">2023-10-10T18:39:48Z</dcterms:modified>
</cp:coreProperties>
</file>