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99" r:id="rId3"/>
    <p:sldId id="300" r:id="rId4"/>
    <p:sldId id="290" r:id="rId5"/>
    <p:sldId id="303" r:id="rId6"/>
    <p:sldId id="304" r:id="rId7"/>
    <p:sldId id="306" r:id="rId8"/>
    <p:sldId id="311" r:id="rId9"/>
    <p:sldId id="305" r:id="rId10"/>
    <p:sldId id="309" r:id="rId11"/>
    <p:sldId id="310" r:id="rId12"/>
    <p:sldId id="297" r:id="rId13"/>
    <p:sldId id="314" r:id="rId14"/>
    <p:sldId id="286"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8" autoAdjust="0"/>
    <p:restoredTop sz="82759" autoAdjust="0"/>
  </p:normalViewPr>
  <p:slideViewPr>
    <p:cSldViewPr snapToGrid="0">
      <p:cViewPr varScale="1">
        <p:scale>
          <a:sx n="67" d="100"/>
          <a:sy n="67" d="100"/>
        </p:scale>
        <p:origin x="232"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2023-09-13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dis.org.uk/disease-a-z/cattle/bluetongue-in-cattle-and-shee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99/jgv.0.00129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Bluetongue virus is a category C disease according to the Animal Health Regulation (EU). This means that there is a reporting obligation for the bluetongue virus, but no obligation to combat it. Suspicions of an infection with bluetongue must be reported to the NVWA.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investigation has begun into the source of the infection and the farms involved are no longer allowed to move live animals as a temporary measure. </a:t>
            </a:r>
            <a:r>
              <a:rPr lang="en-US" sz="1200" b="0" i="0" kern="1200" dirty="0" err="1" smtClean="0">
                <a:solidFill>
                  <a:schemeClr val="tx1"/>
                </a:solidFill>
                <a:effectLst/>
                <a:latin typeface="+mn-lt"/>
                <a:ea typeface="+mn-ea"/>
                <a:cs typeface="+mn-cs"/>
              </a:rPr>
              <a:t>Adema</a:t>
            </a:r>
            <a:r>
              <a:rPr lang="en-US" sz="1200" b="0" i="0" kern="1200" dirty="0" smtClean="0">
                <a:solidFill>
                  <a:schemeClr val="tx1"/>
                </a:solidFill>
                <a:effectLst/>
                <a:latin typeface="+mn-lt"/>
                <a:ea typeface="+mn-ea"/>
                <a:cs typeface="+mn-cs"/>
              </a:rPr>
              <a:t> said he is in talks with sector representatives and is investigating the possibilities of a suitable vaccine.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Bluetongue is spread by midges, not by direct contact between animals, opening up the possibility of more cases in the next few weeks, </a:t>
            </a:r>
            <a:r>
              <a:rPr lang="en-US" sz="1200" b="0" i="0" kern="1200" dirty="0" err="1" smtClean="0">
                <a:solidFill>
                  <a:schemeClr val="tx1"/>
                </a:solidFill>
                <a:effectLst/>
                <a:latin typeface="+mn-lt"/>
                <a:ea typeface="+mn-ea"/>
                <a:cs typeface="+mn-cs"/>
              </a:rPr>
              <a:t>Adema</a:t>
            </a:r>
            <a:r>
              <a:rPr lang="en-US" sz="1200" b="0" i="0" kern="1200" dirty="0" smtClean="0">
                <a:solidFill>
                  <a:schemeClr val="tx1"/>
                </a:solidFill>
                <a:effectLst/>
                <a:latin typeface="+mn-lt"/>
                <a:ea typeface="+mn-ea"/>
                <a:cs typeface="+mn-cs"/>
              </a:rPr>
              <a:t> said. Farmers have been told to use insect repellents to stop the disease from spreading.</a:t>
            </a:r>
          </a:p>
          <a:p>
            <a:r>
              <a:rPr lang="en-US" sz="1200" b="0" i="0" kern="1200" dirty="0" smtClean="0">
                <a:solidFill>
                  <a:schemeClr val="tx1"/>
                </a:solidFill>
                <a:effectLst/>
                <a:latin typeface="+mn-lt"/>
                <a:ea typeface="+mn-ea"/>
                <a:cs typeface="+mn-cs"/>
              </a:rPr>
              <a:t>Contrary to bird flu, foot and mouth disease or mad cow disease, no animals will have to be destroyed as a result of the disease, which is </a:t>
            </a:r>
            <a:r>
              <a:rPr lang="en-US" sz="1200" b="0" i="0" u="sng" kern="1200" dirty="0" err="1" smtClean="0">
                <a:solidFill>
                  <a:schemeClr val="tx1"/>
                </a:solidFill>
                <a:effectLst/>
                <a:latin typeface="+mn-lt"/>
                <a:ea typeface="+mn-ea"/>
                <a:cs typeface="+mn-cs"/>
                <a:hlinkClick r:id="rId3"/>
              </a:rPr>
              <a:t>characterised</a:t>
            </a:r>
            <a:r>
              <a:rPr lang="en-US" sz="1200" b="0" i="0" kern="1200" dirty="0" smtClean="0">
                <a:solidFill>
                  <a:schemeClr val="tx1"/>
                </a:solidFill>
                <a:effectLst/>
                <a:latin typeface="+mn-lt"/>
                <a:ea typeface="+mn-ea"/>
                <a:cs typeface="+mn-cs"/>
              </a:rPr>
              <a:t> by high fever, swelling of the lips and red to </a:t>
            </a:r>
            <a:r>
              <a:rPr lang="en-US" sz="1200" b="0" i="0" kern="1200" dirty="0" err="1" smtClean="0">
                <a:solidFill>
                  <a:schemeClr val="tx1"/>
                </a:solidFill>
                <a:effectLst/>
                <a:latin typeface="+mn-lt"/>
                <a:ea typeface="+mn-ea"/>
                <a:cs typeface="+mn-cs"/>
              </a:rPr>
              <a:t>purply</a:t>
            </a:r>
            <a:r>
              <a:rPr lang="en-US" sz="1200" b="0" i="0" kern="1200" dirty="0" smtClean="0">
                <a:solidFill>
                  <a:schemeClr val="tx1"/>
                </a:solidFill>
                <a:effectLst/>
                <a:latin typeface="+mn-lt"/>
                <a:ea typeface="+mn-ea"/>
                <a:cs typeface="+mn-cs"/>
              </a:rPr>
              <a:t> mucous membranes of the mouth and tongue.</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82874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There is a trend visible here.</a:t>
            </a:r>
          </a:p>
          <a:p>
            <a:pPr eaLnBrk="1" hangingPunct="1">
              <a:spcBef>
                <a:spcPct val="0"/>
              </a:spcBef>
            </a:pPr>
            <a:r>
              <a:rPr lang="en-US" altLang="en-US" dirty="0" smtClean="0"/>
              <a:t>The first peak on the right side is due to FMD in Indonesia, and the second that we’re seeing now is due to SAT-2 in the middle east. </a:t>
            </a:r>
          </a:p>
          <a:p>
            <a:pPr eaLnBrk="1" hangingPunct="1">
              <a:spcBef>
                <a:spcPct val="0"/>
              </a:spcBef>
            </a:pPr>
            <a:endParaRPr lang="en-US" altLang="en-US" dirty="0" smtClean="0"/>
          </a:p>
          <a:p>
            <a:pPr eaLnBrk="1" hangingPunct="1">
              <a:spcBef>
                <a:spcPct val="0"/>
              </a:spcBef>
            </a:pPr>
            <a:r>
              <a:rPr lang="en-US" altLang="en-US" dirty="0" smtClean="0"/>
              <a:t>Reporting dropped off in 2020-21 and we speculate that is due to COVID.</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372615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FMD serotype SAT-2 is exotic to Eurasia, and is known to circulate in multiple African countries (pools 4, 5, and 6). SAT-2 may demonstrate more aggressive infectious activity compared to other FMD serotypes, especially when introduced to naïve populations, like those in Eurasia and the Middle East. Animals vaccinated against other serotypes of FMD would not have cross protection.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4944C2-8B99-49B0-BD4E-AF1C59658960}" type="slidenum">
              <a:rPr lang="en-CA" altLang="en-US" smtClean="0">
                <a:solidFill>
                  <a:srgbClr val="000000"/>
                </a:solidFill>
              </a:rPr>
              <a:pPr fontAlgn="base">
                <a:spcBef>
                  <a:spcPct val="0"/>
                </a:spcBef>
                <a:spcAft>
                  <a:spcPct val="0"/>
                </a:spcAft>
              </a:pPr>
              <a:t>4</a:t>
            </a:fld>
            <a:endParaRPr lang="en-CA" altLang="en-US" smtClean="0">
              <a:solidFill>
                <a:srgbClr val="000000"/>
              </a:solidFill>
            </a:endParaRPr>
          </a:p>
        </p:txBody>
      </p:sp>
    </p:spTree>
    <p:extLst>
      <p:ext uri="{BB962C8B-B14F-4D97-AF65-F5344CB8AC3E}">
        <p14:creationId xmlns:p14="http://schemas.microsoft.com/office/powerpoint/2010/main" val="35896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Most recently in 2023, outbreaks of FMD SAT-2 have been reported in: Jordan (2023), Iraq (2023), and Turkey (2023). The incursion of FMD SAT-2 into this region is concerning as the introduction </a:t>
            </a:r>
            <a:r>
              <a:rPr lang="en-CA" altLang="en-US" dirty="0" smtClean="0"/>
              <a:t>of exotic serotypes to a naive population usually results in severe losses in vulnerable sectors, and high mortalities in young stock.</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163336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172450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Range Extension</a:t>
            </a:r>
          </a:p>
          <a:p>
            <a:r>
              <a:rPr lang="en-CA" dirty="0" smtClean="0"/>
              <a:t>1931 epidemic in Kenya – virus first isolated from sheep</a:t>
            </a:r>
          </a:p>
          <a:p>
            <a:r>
              <a:rPr lang="en-CA" dirty="0" smtClean="0"/>
              <a:t>Since then major outbreaks in</a:t>
            </a:r>
          </a:p>
          <a:p>
            <a:pPr lvl="1"/>
            <a:r>
              <a:rPr lang="en-US" dirty="0" smtClean="0"/>
              <a:t>Egypt, Kenya, South Africa, Madagascar, Mauritania, Senegal, and Gambia</a:t>
            </a:r>
          </a:p>
          <a:p>
            <a:pPr lvl="1"/>
            <a:r>
              <a:rPr lang="en-US" dirty="0" smtClean="0"/>
              <a:t>Sub-Saharan Africa</a:t>
            </a:r>
            <a:endParaRPr lang="en-CA" dirty="0" smtClean="0"/>
          </a:p>
          <a:p>
            <a:r>
              <a:rPr lang="en-CA" dirty="0" smtClean="0"/>
              <a:t>2000-2001 major outbreak in Saudi Arabia and Yemen</a:t>
            </a:r>
          </a:p>
          <a:p>
            <a:pPr lvl="1"/>
            <a:r>
              <a:rPr lang="en-CA" dirty="0" err="1" smtClean="0"/>
              <a:t>Turkiye</a:t>
            </a:r>
            <a:r>
              <a:rPr lang="en-CA" dirty="0" smtClean="0"/>
              <a:t> and Tunisia</a:t>
            </a:r>
          </a:p>
          <a:p>
            <a:endParaRPr lang="en-CA" dirty="0" smtClean="0"/>
          </a:p>
          <a:p>
            <a:r>
              <a:rPr lang="en-CA" dirty="0" smtClean="0"/>
              <a:t>Comoros Archipelago in Indian Ocean – 2007</a:t>
            </a:r>
          </a:p>
          <a:p>
            <a:pPr lvl="1"/>
            <a:r>
              <a:rPr lang="en-CA" dirty="0" smtClean="0"/>
              <a:t>Re-emergence in 2018</a:t>
            </a:r>
          </a:p>
          <a:p>
            <a:pPr lvl="1"/>
            <a:endParaRPr lang="en-CA" dirty="0" smtClean="0"/>
          </a:p>
          <a:p>
            <a:r>
              <a:rPr lang="en-CA" dirty="0" smtClean="0"/>
              <a:t>Libya – 2020 </a:t>
            </a:r>
          </a:p>
          <a:p>
            <a:pPr lvl="1"/>
            <a:r>
              <a:rPr lang="en-CA" dirty="0" smtClean="0"/>
              <a:t>2 cases</a:t>
            </a:r>
          </a:p>
          <a:p>
            <a:pPr lvl="2"/>
            <a:r>
              <a:rPr lang="en-CA" dirty="0" smtClean="0"/>
              <a:t>Sheep</a:t>
            </a:r>
          </a:p>
          <a:p>
            <a:pPr lvl="2"/>
            <a:r>
              <a:rPr lang="en-CA" dirty="0" smtClean="0"/>
              <a:t>Sheep and goats</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104185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“RVFV cycle. Between epidemics RVFV may be maintained through </a:t>
            </a:r>
            <a:r>
              <a:rPr lang="en-US" sz="1200" b="0" i="0" kern="1200" dirty="0" err="1" smtClean="0">
                <a:solidFill>
                  <a:schemeClr val="tx1"/>
                </a:solidFill>
                <a:effectLst/>
                <a:latin typeface="+mn-lt"/>
                <a:ea typeface="+mn-ea"/>
                <a:cs typeface="+mn-cs"/>
              </a:rPr>
              <a:t>transovarial</a:t>
            </a:r>
            <a:r>
              <a:rPr lang="en-US" sz="1200" b="0" i="0" kern="1200" dirty="0" smtClean="0">
                <a:solidFill>
                  <a:schemeClr val="tx1"/>
                </a:solidFill>
                <a:effectLst/>
                <a:latin typeface="+mn-lt"/>
                <a:ea typeface="+mn-ea"/>
                <a:cs typeface="+mn-cs"/>
              </a:rPr>
              <a:t> transmission in </a:t>
            </a:r>
            <a:r>
              <a:rPr lang="en-US" sz="1200" b="0" i="1" kern="1200" dirty="0" err="1" smtClean="0">
                <a:solidFill>
                  <a:schemeClr val="tx1"/>
                </a:solidFill>
                <a:effectLst/>
                <a:latin typeface="+mn-lt"/>
                <a:ea typeface="+mn-ea"/>
                <a:cs typeface="+mn-cs"/>
              </a:rPr>
              <a:t>Aedes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Neomelaniconion</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mcintoshi</a:t>
            </a:r>
            <a:r>
              <a:rPr lang="en-US" sz="1200" b="0" i="0" kern="1200" dirty="0" smtClean="0">
                <a:solidFill>
                  <a:schemeClr val="tx1"/>
                </a:solidFill>
                <a:effectLst/>
                <a:latin typeface="+mn-lt"/>
                <a:ea typeface="+mn-ea"/>
                <a:cs typeface="+mn-cs"/>
              </a:rPr>
              <a:t> eggs. Wild ungulates and livestock can also </a:t>
            </a:r>
            <a:r>
              <a:rPr lang="en-US" sz="1200" b="0" i="0" kern="1200" dirty="0" err="1" smtClean="0">
                <a:solidFill>
                  <a:schemeClr val="tx1"/>
                </a:solidFill>
                <a:effectLst/>
                <a:latin typeface="+mn-lt"/>
                <a:ea typeface="+mn-ea"/>
                <a:cs typeface="+mn-cs"/>
              </a:rPr>
              <a:t>harbour</a:t>
            </a:r>
            <a:r>
              <a:rPr lang="en-US" sz="1200" b="0" i="0" kern="1200" dirty="0" smtClean="0">
                <a:solidFill>
                  <a:schemeClr val="tx1"/>
                </a:solidFill>
                <a:effectLst/>
                <a:latin typeface="+mn-lt"/>
                <a:ea typeface="+mn-ea"/>
                <a:cs typeface="+mn-cs"/>
              </a:rPr>
              <a:t> low-level infection. During heavy rains, a surge in mosquito populations leads to increased infection of livestock and viral amplification between numerous vector species and ruminants occurs. As more livestock become infected, the chances of spillover into humans increases. Human infection can occur via mosquito bite, or more commonly, via contact with infected animal tissue and fluid.”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Image and text</a:t>
            </a:r>
            <a:r>
              <a:rPr lang="en-US" sz="1200" b="0" i="0" kern="1200" baseline="0" dirty="0" smtClean="0">
                <a:solidFill>
                  <a:schemeClr val="tx1"/>
                </a:solidFill>
                <a:effectLst/>
                <a:latin typeface="+mn-lt"/>
                <a:ea typeface="+mn-ea"/>
                <a:cs typeface="+mn-cs"/>
              </a:rPr>
              <a:t> here from </a:t>
            </a:r>
            <a:r>
              <a:rPr lang="en-US" b="1" dirty="0" smtClean="0"/>
              <a:t>J. Gen. </a:t>
            </a:r>
            <a:r>
              <a:rPr lang="en-US" b="1" dirty="0" err="1" smtClean="0"/>
              <a:t>Virol</a:t>
            </a:r>
            <a:r>
              <a:rPr lang="en-US" b="1" dirty="0" smtClean="0"/>
              <a:t>. 100, 1187 (2019); </a:t>
            </a:r>
            <a:r>
              <a:rPr lang="en-US" b="1" baseline="0" dirty="0" smtClean="0"/>
              <a:t> </a:t>
            </a:r>
            <a:r>
              <a:rPr lang="en-US" dirty="0" smtClean="0">
                <a:hlinkClick r:id="rId3"/>
              </a:rPr>
              <a:t>https://doi.org/10.1099/jgv.0.001296</a:t>
            </a:r>
            <a:r>
              <a:rPr lang="en-US" dirty="0" smtClean="0"/>
              <a:t>   </a:t>
            </a:r>
          </a:p>
          <a:p>
            <a:endParaRPr lang="en-CA" dirty="0" smtClean="0"/>
          </a:p>
          <a:p>
            <a:endParaRPr lang="en-CA" dirty="0" smtClean="0"/>
          </a:p>
          <a:p>
            <a:r>
              <a:rPr lang="en-CA" dirty="0" smtClean="0"/>
              <a:t>Can cause serious illness in animals</a:t>
            </a:r>
          </a:p>
          <a:p>
            <a:pPr lvl="1"/>
            <a:r>
              <a:rPr lang="en-CA" dirty="0" smtClean="0"/>
              <a:t>Cattle</a:t>
            </a:r>
          </a:p>
          <a:p>
            <a:pPr lvl="1"/>
            <a:r>
              <a:rPr lang="en-CA" b="1" dirty="0" smtClean="0"/>
              <a:t>Sheep &gt; other species</a:t>
            </a:r>
          </a:p>
          <a:p>
            <a:pPr lvl="1"/>
            <a:r>
              <a:rPr lang="en-CA" dirty="0" smtClean="0"/>
              <a:t>Goats</a:t>
            </a:r>
          </a:p>
          <a:p>
            <a:pPr lvl="1"/>
            <a:r>
              <a:rPr lang="en-CA" dirty="0" smtClean="0"/>
              <a:t>Camels</a:t>
            </a:r>
          </a:p>
          <a:p>
            <a:r>
              <a:rPr lang="en-CA" dirty="0" smtClean="0"/>
              <a:t>Young affected &gt; adults</a:t>
            </a:r>
          </a:p>
          <a:p>
            <a:r>
              <a:rPr lang="en-CA" dirty="0" smtClean="0"/>
              <a:t>High rates of mortality and abortion</a:t>
            </a:r>
          </a:p>
          <a:p>
            <a:r>
              <a:rPr lang="en-CA" dirty="0" smtClean="0"/>
              <a:t>Significant economic impact</a:t>
            </a:r>
          </a:p>
          <a:p>
            <a:endParaRPr lang="en-CA" dirty="0" smtClean="0"/>
          </a:p>
          <a:p>
            <a:r>
              <a:rPr lang="en-CA" dirty="0" smtClean="0"/>
              <a:t>Horizontal, vertical and vector borne transmission are possible in humans and animals</a:t>
            </a:r>
          </a:p>
          <a:p>
            <a:r>
              <a:rPr lang="en-CA" dirty="0" smtClean="0"/>
              <a:t>Humans infected by contact with livestock, especially blood and body fluids; consumption of unpasteurized milk</a:t>
            </a:r>
          </a:p>
          <a:p>
            <a:r>
              <a:rPr lang="en-CA" dirty="0" smtClean="0"/>
              <a:t>Low level of virus circulation can exist in livestock as is evidenced by </a:t>
            </a:r>
            <a:r>
              <a:rPr lang="en-CA" dirty="0" err="1" smtClean="0"/>
              <a:t>seropositivity</a:t>
            </a:r>
            <a:r>
              <a:rPr lang="en-CA" dirty="0" smtClean="0"/>
              <a:t> with no clinical outbreak</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227749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971894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2023-09-13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dpi.com/2076-0817/12/6/763"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cwds.shinyapps.io/haemaphysali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dpi.com/1999-4915/15/6/1346#:~:text=The%20results%20from%20the%20modified,compared%20to%20cut%20and%20carry" TargetMode="External"/><Relationship Id="rId7" Type="http://schemas.openxmlformats.org/officeDocument/2006/relationships/hyperlink" Target="https://fox4kc.com/news/mu-researchers-warning-farmers-after-invasive-tick-discovered-in-boone-county/" TargetMode="External"/><Relationship Id="rId2" Type="http://schemas.openxmlformats.org/officeDocument/2006/relationships/hyperlink" Target="https://wwwnc.cdc.gov/eid/article/29/5/22-1773_article" TargetMode="External"/><Relationship Id="rId1" Type="http://schemas.openxmlformats.org/officeDocument/2006/relationships/slideLayout" Target="../slideLayouts/slideLayout5.xml"/><Relationship Id="rId6" Type="http://schemas.openxmlformats.org/officeDocument/2006/relationships/hyperlink" Target="https://pubmed.ncbi.nlm.nih.gov/37366176/" TargetMode="External"/><Relationship Id="rId5" Type="http://schemas.openxmlformats.org/officeDocument/2006/relationships/hyperlink" Target="https://pubmed.ncbi.nlm.nih.gov/37467875/" TargetMode="External"/><Relationship Id="rId4" Type="http://schemas.openxmlformats.org/officeDocument/2006/relationships/hyperlink" Target="https://pubmed.ncbi.nlm.nih.gov/3743691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www.tridge.com/news/type-of-bluetongue-virus-not-previously-identified" TargetMode="External"/><Relationship Id="rId4" Type="http://schemas.openxmlformats.org/officeDocument/2006/relationships/hyperlink" Target="https://www.melkveebedrijf.nl/veevoer-melkvee/weidegang/type-blauwtongvirus-niet-eerder-in-nederland-nog-geen-vacc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romedmail.org/promed-post/?id=8709637"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nspection.canada.ca/animal-health/terrestrial-animals/diseases/reportable/rift-valley-fever/fact-sheet/eng/1329685061778/132968518604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fsa.onlinelibrary.wiley.com/doi/10.2903/j.efsa.2020.604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doi.org/10.1099/jgv.0.0012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Small Ruminant Network Update</a:t>
            </a:r>
            <a:endParaRPr lang="en-CA" altLang="en-US" dirty="0"/>
          </a:p>
          <a:p>
            <a:pPr eaLnBrk="1" hangingPunct="1"/>
            <a:r>
              <a:rPr lang="en-CA" altLang="en-US" dirty="0" smtClean="0"/>
              <a:t>13 September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Disease in Sheep</a:t>
            </a:r>
            <a:endParaRPr lang="en-CA" dirty="0"/>
          </a:p>
        </p:txBody>
      </p:sp>
      <p:sp>
        <p:nvSpPr>
          <p:cNvPr id="3" name="Content Placeholder 2"/>
          <p:cNvSpPr>
            <a:spLocks noGrp="1"/>
          </p:cNvSpPr>
          <p:nvPr>
            <p:ph sz="half" idx="1"/>
          </p:nvPr>
        </p:nvSpPr>
        <p:spPr/>
        <p:txBody>
          <a:bodyPr/>
          <a:lstStyle/>
          <a:p>
            <a:r>
              <a:rPr lang="en-US" dirty="0" smtClean="0"/>
              <a:t>Incubation period is 24–36 h.</a:t>
            </a:r>
          </a:p>
          <a:p>
            <a:r>
              <a:rPr lang="en-US" dirty="0" smtClean="0"/>
              <a:t>Post-mortem </a:t>
            </a:r>
            <a:r>
              <a:rPr lang="en-US" dirty="0"/>
              <a:t>analysis revealed multi-focal liver necrosis and occasional </a:t>
            </a:r>
            <a:r>
              <a:rPr lang="en-US" dirty="0" smtClean="0"/>
              <a:t>mild splenomegaly</a:t>
            </a:r>
          </a:p>
          <a:p>
            <a:r>
              <a:rPr lang="en-US" dirty="0" smtClean="0"/>
              <a:t>Mortality Rate</a:t>
            </a:r>
          </a:p>
          <a:p>
            <a:pPr lvl="1"/>
            <a:r>
              <a:rPr lang="en-CA" dirty="0"/>
              <a:t>Adult sheep </a:t>
            </a:r>
            <a:r>
              <a:rPr lang="en-CA" dirty="0" smtClean="0"/>
              <a:t>20-30</a:t>
            </a:r>
            <a:r>
              <a:rPr lang="en-CA" dirty="0"/>
              <a:t>% </a:t>
            </a:r>
            <a:endParaRPr lang="en-CA" dirty="0" smtClean="0"/>
          </a:p>
          <a:p>
            <a:pPr lvl="1"/>
            <a:r>
              <a:rPr lang="en-CA" dirty="0" smtClean="0"/>
              <a:t>Newborn </a:t>
            </a:r>
            <a:r>
              <a:rPr lang="en-CA" dirty="0"/>
              <a:t>lambs 95-100% </a:t>
            </a:r>
            <a:endParaRPr lang="en-CA" dirty="0" smtClean="0"/>
          </a:p>
          <a:p>
            <a:pPr lvl="1"/>
            <a:r>
              <a:rPr lang="en-CA" dirty="0" smtClean="0"/>
              <a:t>Abortion </a:t>
            </a:r>
            <a:r>
              <a:rPr lang="en-CA" dirty="0"/>
              <a:t>in pregnant ewes is </a:t>
            </a:r>
            <a:r>
              <a:rPr lang="en-CA" dirty="0" smtClean="0"/>
              <a:t>~100</a:t>
            </a:r>
            <a:r>
              <a:rPr lang="en-CA" dirty="0"/>
              <a:t>%</a:t>
            </a:r>
          </a:p>
          <a:p>
            <a:endParaRPr lang="en-US" dirty="0" smtClean="0"/>
          </a:p>
        </p:txBody>
      </p:sp>
      <p:sp>
        <p:nvSpPr>
          <p:cNvPr id="4" name="Content Placeholder 3"/>
          <p:cNvSpPr>
            <a:spLocks noGrp="1"/>
          </p:cNvSpPr>
          <p:nvPr>
            <p:ph sz="half" idx="2"/>
          </p:nvPr>
        </p:nvSpPr>
        <p:spPr/>
        <p:txBody>
          <a:bodyPr/>
          <a:lstStyle/>
          <a:p>
            <a:r>
              <a:rPr lang="en-CA" dirty="0" smtClean="0"/>
              <a:t>Lambs</a:t>
            </a:r>
          </a:p>
          <a:p>
            <a:pPr lvl="1"/>
            <a:r>
              <a:rPr lang="en-CA" dirty="0" smtClean="0"/>
              <a:t>Fever and high mortality</a:t>
            </a:r>
          </a:p>
          <a:p>
            <a:r>
              <a:rPr lang="en-US" dirty="0" smtClean="0"/>
              <a:t>Adult Sheep</a:t>
            </a:r>
          </a:p>
          <a:p>
            <a:pPr lvl="1"/>
            <a:r>
              <a:rPr lang="en-US" dirty="0" smtClean="0"/>
              <a:t>excess </a:t>
            </a:r>
            <a:r>
              <a:rPr lang="en-US" dirty="0"/>
              <a:t>salivation;</a:t>
            </a:r>
          </a:p>
          <a:p>
            <a:pPr lvl="1"/>
            <a:r>
              <a:rPr lang="en-US" dirty="0"/>
              <a:t>loss of appetite;</a:t>
            </a:r>
          </a:p>
          <a:p>
            <a:pPr lvl="1"/>
            <a:r>
              <a:rPr lang="en-US" dirty="0"/>
              <a:t>nasal discharge; and</a:t>
            </a:r>
          </a:p>
          <a:p>
            <a:pPr lvl="1"/>
            <a:r>
              <a:rPr lang="en-US" dirty="0"/>
              <a:t>weakness or diarrhea.</a:t>
            </a:r>
          </a:p>
          <a:p>
            <a:endParaRPr lang="en-CA" dirty="0" smtClean="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spTree>
    <p:extLst>
      <p:ext uri="{BB962C8B-B14F-4D97-AF65-F5344CB8AC3E}">
        <p14:creationId xmlns:p14="http://schemas.microsoft.com/office/powerpoint/2010/main" val="185917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53564" cy="1325563"/>
          </a:xfrm>
        </p:spPr>
        <p:txBody>
          <a:bodyPr/>
          <a:lstStyle/>
          <a:p>
            <a:r>
              <a:rPr lang="en-CA" dirty="0" smtClean="0"/>
              <a:t>Disease in Goats</a:t>
            </a:r>
            <a:endParaRPr lang="en-CA" dirty="0"/>
          </a:p>
        </p:txBody>
      </p:sp>
      <p:sp>
        <p:nvSpPr>
          <p:cNvPr id="3" name="Content Placeholder 2"/>
          <p:cNvSpPr>
            <a:spLocks noGrp="1"/>
          </p:cNvSpPr>
          <p:nvPr>
            <p:ph sz="half" idx="1"/>
          </p:nvPr>
        </p:nvSpPr>
        <p:spPr/>
        <p:txBody>
          <a:bodyPr/>
          <a:lstStyle/>
          <a:p>
            <a:r>
              <a:rPr lang="en-US" dirty="0" smtClean="0"/>
              <a:t>Variable course of disease</a:t>
            </a:r>
          </a:p>
          <a:p>
            <a:r>
              <a:rPr lang="en-US" dirty="0" smtClean="0"/>
              <a:t>Viremia </a:t>
            </a:r>
            <a:r>
              <a:rPr lang="en-US" dirty="0"/>
              <a:t>and symptoms inconsistent after </a:t>
            </a:r>
            <a:r>
              <a:rPr lang="en-US" dirty="0" smtClean="0"/>
              <a:t>infection</a:t>
            </a:r>
          </a:p>
          <a:p>
            <a:r>
              <a:rPr lang="en-US" dirty="0" smtClean="0"/>
              <a:t>Peak viremia is significantly </a:t>
            </a:r>
            <a:r>
              <a:rPr lang="en-US" dirty="0"/>
              <a:t>lower than in lambs of identical age </a:t>
            </a:r>
            <a:endParaRPr lang="en-US" dirty="0" smtClean="0"/>
          </a:p>
          <a:p>
            <a:r>
              <a:rPr lang="en-US" dirty="0"/>
              <a:t>D</a:t>
            </a:r>
            <a:r>
              <a:rPr lang="en-US" dirty="0" smtClean="0"/>
              <a:t>o </a:t>
            </a:r>
            <a:r>
              <a:rPr lang="en-US" dirty="0"/>
              <a:t>not always experience febrile illness. </a:t>
            </a:r>
            <a:endParaRPr lang="en-US" dirty="0" smtClean="0"/>
          </a:p>
          <a:p>
            <a:r>
              <a:rPr lang="en-US" dirty="0" smtClean="0"/>
              <a:t>Focal hepatic lesions, followed by necrotic hepatitis</a:t>
            </a:r>
            <a:r>
              <a:rPr lang="en-US" dirty="0"/>
              <a:t>.</a:t>
            </a:r>
            <a:endParaRPr lang="en-CA" dirty="0"/>
          </a:p>
          <a:p>
            <a:endParaRPr lang="en-CA" dirty="0"/>
          </a:p>
        </p:txBody>
      </p:sp>
      <p:sp>
        <p:nvSpPr>
          <p:cNvPr id="4" name="Content Placeholder 3"/>
          <p:cNvSpPr>
            <a:spLocks noGrp="1"/>
          </p:cNvSpPr>
          <p:nvPr>
            <p:ph sz="half" idx="2"/>
          </p:nvPr>
        </p:nvSpPr>
        <p:spPr/>
        <p:txBody>
          <a:bodyPr/>
          <a:lstStyle/>
          <a:p>
            <a:r>
              <a:rPr lang="en-US" dirty="0"/>
              <a:t>Dogs</a:t>
            </a:r>
          </a:p>
          <a:p>
            <a:pPr lvl="1"/>
            <a:r>
              <a:rPr lang="en-US" dirty="0"/>
              <a:t>Abortion up to 100%</a:t>
            </a:r>
          </a:p>
          <a:p>
            <a:pPr lvl="1"/>
            <a:r>
              <a:rPr lang="en-US" dirty="0"/>
              <a:t>Severe disease and death in puppies</a:t>
            </a:r>
          </a:p>
          <a:p>
            <a:r>
              <a:rPr lang="en-US" dirty="0"/>
              <a:t>Cats: death in kittens</a:t>
            </a:r>
          </a:p>
          <a:p>
            <a:r>
              <a:rPr lang="en-US" dirty="0"/>
              <a:t>Horses: viremia but resistant</a:t>
            </a:r>
          </a:p>
          <a:p>
            <a:r>
              <a:rPr lang="en-US" dirty="0"/>
              <a:t>Pigs: resistant</a:t>
            </a:r>
          </a:p>
          <a:p>
            <a:r>
              <a:rPr lang="en-US" dirty="0"/>
              <a:t>Birds: refractory</a:t>
            </a:r>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
        <p:nvSpPr>
          <p:cNvPr id="6" name="Title 1"/>
          <p:cNvSpPr txBox="1">
            <a:spLocks/>
          </p:cNvSpPr>
          <p:nvPr/>
        </p:nvSpPr>
        <p:spPr bwMode="auto">
          <a:xfrm>
            <a:off x="6019800" y="365125"/>
            <a:ext cx="425356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4000" dirty="0" smtClean="0"/>
              <a:t>Additional Species</a:t>
            </a:r>
            <a:endParaRPr lang="en-CA" sz="4000" dirty="0"/>
          </a:p>
        </p:txBody>
      </p:sp>
    </p:spTree>
    <p:extLst>
      <p:ext uri="{BB962C8B-B14F-4D97-AF65-F5344CB8AC3E}">
        <p14:creationId xmlns:p14="http://schemas.microsoft.com/office/powerpoint/2010/main" val="64307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0827"/>
          </a:xfrm>
        </p:spPr>
        <p:txBody>
          <a:bodyPr/>
          <a:lstStyle/>
          <a:p>
            <a:r>
              <a:rPr lang="en-CA" dirty="0" smtClean="0"/>
              <a:t>Asian </a:t>
            </a:r>
            <a:r>
              <a:rPr lang="en-CA" dirty="0" err="1" smtClean="0"/>
              <a:t>Longhorned</a:t>
            </a:r>
            <a:r>
              <a:rPr lang="en-CA" dirty="0" smtClean="0"/>
              <a:t> Tick</a:t>
            </a:r>
            <a:endParaRPr lang="en-CA" dirty="0"/>
          </a:p>
        </p:txBody>
      </p:sp>
      <p:pic>
        <p:nvPicPr>
          <p:cNvPr id="9" name="Picture 8"/>
          <p:cNvPicPr>
            <a:picLocks noChangeAspect="1"/>
          </p:cNvPicPr>
          <p:nvPr/>
        </p:nvPicPr>
        <p:blipFill>
          <a:blip r:embed="rId2"/>
          <a:stretch>
            <a:fillRect/>
          </a:stretch>
        </p:blipFill>
        <p:spPr>
          <a:xfrm>
            <a:off x="3258206" y="979214"/>
            <a:ext cx="8572500" cy="523875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12</a:t>
            </a:fld>
            <a:endParaRPr lang="en-US"/>
          </a:p>
        </p:txBody>
      </p:sp>
      <p:sp>
        <p:nvSpPr>
          <p:cNvPr id="10" name="TextBox 9"/>
          <p:cNvSpPr txBox="1"/>
          <p:nvPr/>
        </p:nvSpPr>
        <p:spPr>
          <a:xfrm>
            <a:off x="378373" y="1807779"/>
            <a:ext cx="2764221" cy="2585323"/>
          </a:xfrm>
          <a:prstGeom prst="rect">
            <a:avLst/>
          </a:prstGeom>
          <a:noFill/>
        </p:spPr>
        <p:txBody>
          <a:bodyPr wrap="square" rtlCol="0">
            <a:spAutoFit/>
          </a:bodyPr>
          <a:lstStyle/>
          <a:p>
            <a:r>
              <a:rPr lang="en-US" dirty="0">
                <a:hlinkClick r:id="rId3"/>
              </a:rPr>
              <a:t>Pathogens | Free Full-Text | Molecular Detection of Tick-Borne Bacterial and Protozoan Pathogens in </a:t>
            </a:r>
            <a:r>
              <a:rPr lang="en-US" dirty="0" err="1">
                <a:hlinkClick r:id="rId3"/>
              </a:rPr>
              <a:t>Haemaphysalis</a:t>
            </a:r>
            <a:r>
              <a:rPr lang="en-US" dirty="0">
                <a:hlinkClick r:id="rId3"/>
              </a:rPr>
              <a:t> </a:t>
            </a:r>
            <a:r>
              <a:rPr lang="en-US" dirty="0" err="1">
                <a:hlinkClick r:id="rId3"/>
              </a:rPr>
              <a:t>longicornis</a:t>
            </a:r>
            <a:r>
              <a:rPr lang="en-US" dirty="0">
                <a:hlinkClick r:id="rId3"/>
              </a:rPr>
              <a:t> (</a:t>
            </a:r>
            <a:r>
              <a:rPr lang="en-US" dirty="0" err="1">
                <a:hlinkClick r:id="rId3"/>
              </a:rPr>
              <a:t>Acari</a:t>
            </a:r>
            <a:r>
              <a:rPr lang="en-US" dirty="0">
                <a:hlinkClick r:id="rId3"/>
              </a:rPr>
              <a:t>: </a:t>
            </a:r>
            <a:r>
              <a:rPr lang="en-US" dirty="0" err="1">
                <a:hlinkClick r:id="rId3"/>
              </a:rPr>
              <a:t>Ixodidae</a:t>
            </a:r>
            <a:r>
              <a:rPr lang="en-US" dirty="0">
                <a:hlinkClick r:id="rId3"/>
              </a:rPr>
              <a:t>) Ticks from Free-Ranging Domestic Sheep in Hebei Province, China (mdpi.com)</a:t>
            </a:r>
            <a:endParaRPr lang="en-CA" dirty="0"/>
          </a:p>
        </p:txBody>
      </p:sp>
    </p:spTree>
    <p:extLst>
      <p:ext uri="{BB962C8B-B14F-4D97-AF65-F5344CB8AC3E}">
        <p14:creationId xmlns:p14="http://schemas.microsoft.com/office/powerpoint/2010/main" val="27029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Asian </a:t>
            </a:r>
            <a:r>
              <a:rPr lang="en-CA" dirty="0" err="1" smtClean="0"/>
              <a:t>Longhorned</a:t>
            </a:r>
            <a:r>
              <a:rPr lang="en-CA" dirty="0" smtClean="0"/>
              <a:t> Tick Distribution in US</a:t>
            </a:r>
            <a:endParaRPr lang="en-CA" dirty="0"/>
          </a:p>
        </p:txBody>
      </p:sp>
      <p:sp>
        <p:nvSpPr>
          <p:cNvPr id="7" name="Content Placeholder 6"/>
          <p:cNvSpPr>
            <a:spLocks noGrp="1"/>
          </p:cNvSpPr>
          <p:nvPr>
            <p:ph sz="half" idx="1"/>
          </p:nvPr>
        </p:nvSpPr>
        <p:spPr/>
        <p:txBody>
          <a:bodyPr/>
          <a:lstStyle/>
          <a:p>
            <a:r>
              <a:rPr lang="en-CA" dirty="0" smtClean="0"/>
              <a:t>University of Georgia map</a:t>
            </a:r>
            <a:r>
              <a:rPr lang="en-US" dirty="0">
                <a:hlinkClick r:id="rId2"/>
              </a:rPr>
              <a:t/>
            </a:r>
            <a:br>
              <a:rPr lang="en-US" dirty="0">
                <a:hlinkClick r:id="rId2"/>
              </a:rPr>
            </a:br>
            <a:r>
              <a:rPr lang="en-US" dirty="0">
                <a:hlinkClick r:id="rId2"/>
              </a:rPr>
              <a:t>scwds.shinyapps.io/</a:t>
            </a:r>
            <a:r>
              <a:rPr lang="en-US" dirty="0" err="1">
                <a:hlinkClick r:id="rId2"/>
              </a:rPr>
              <a:t>haemaphysalis</a:t>
            </a:r>
            <a:r>
              <a:rPr lang="en-US" dirty="0" smtClean="0">
                <a:hlinkClick r:id="rId2"/>
              </a:rPr>
              <a:t>/</a:t>
            </a:r>
            <a:endParaRPr lang="en-US" dirty="0" smtClean="0"/>
          </a:p>
          <a:p>
            <a:r>
              <a:rPr lang="en-US" dirty="0" smtClean="0"/>
              <a:t>Allows sorting by state and county</a:t>
            </a:r>
            <a:endParaRPr lang="en-CA" dirty="0" smtClean="0"/>
          </a:p>
          <a:p>
            <a:r>
              <a:rPr lang="en-CA" dirty="0" smtClean="0"/>
              <a:t>Ongoing spread of the tick in the US</a:t>
            </a:r>
            <a:endParaRPr lang="en-CA" dirty="0"/>
          </a:p>
        </p:txBody>
      </p:sp>
      <p:sp>
        <p:nvSpPr>
          <p:cNvPr id="8" name="Content Placeholder 7"/>
          <p:cNvSpPr>
            <a:spLocks noGrp="1"/>
          </p:cNvSpPr>
          <p:nvPr>
            <p:ph sz="half" idx="2"/>
          </p:nvPr>
        </p:nvSpPr>
        <p:spPr/>
        <p:txBody>
          <a:bodyPr/>
          <a:lstStyle/>
          <a:p>
            <a:endParaRPr lang="en-CA"/>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A5F12CC5-A507-4028-B3C9-257C8E707382}" type="slidenum">
              <a:rPr lang="en-US" smtClean="0"/>
              <a:pPr>
                <a:defRPr/>
              </a:pPr>
              <a:t>13</a:t>
            </a:fld>
            <a:endParaRPr lang="en-US"/>
          </a:p>
        </p:txBody>
      </p:sp>
      <p:pic>
        <p:nvPicPr>
          <p:cNvPr id="6" name="Picture 5"/>
          <p:cNvPicPr>
            <a:picLocks noChangeAspect="1"/>
          </p:cNvPicPr>
          <p:nvPr/>
        </p:nvPicPr>
        <p:blipFill>
          <a:blip r:embed="rId3"/>
          <a:stretch>
            <a:fillRect/>
          </a:stretch>
        </p:blipFill>
        <p:spPr>
          <a:xfrm>
            <a:off x="6172200" y="1509505"/>
            <a:ext cx="5181600" cy="4983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0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Findings</a:t>
            </a:r>
            <a:endParaRPr lang="en-CA" dirty="0"/>
          </a:p>
        </p:txBody>
      </p:sp>
      <p:sp>
        <p:nvSpPr>
          <p:cNvPr id="6" name="Text Placeholder 5"/>
          <p:cNvSpPr>
            <a:spLocks noGrp="1"/>
          </p:cNvSpPr>
          <p:nvPr>
            <p:ph type="body" sz="quarter" idx="13"/>
          </p:nvPr>
        </p:nvSpPr>
        <p:spPr>
          <a:xfrm>
            <a:off x="752475" y="1428750"/>
            <a:ext cx="10515600" cy="4014788"/>
          </a:xfrm>
        </p:spPr>
        <p:txBody>
          <a:bodyPr/>
          <a:lstStyle/>
          <a:p>
            <a:r>
              <a:rPr lang="en-US" sz="1800" dirty="0">
                <a:hlinkClick r:id="rId2"/>
              </a:rPr>
              <a:t>Epizootic Hemorrhagic Disease Virus Serotype 8, Italy, 2022 - Volume 29, Number 5—May 2023 - Emerging Infectious Diseases journal </a:t>
            </a:r>
            <a:r>
              <a:rPr lang="en-US" sz="1800" dirty="0" smtClean="0">
                <a:hlinkClick r:id="rId2"/>
              </a:rPr>
              <a:t>– CDC</a:t>
            </a:r>
            <a:r>
              <a:rPr lang="en-US" sz="1800" dirty="0" smtClean="0"/>
              <a:t> </a:t>
            </a:r>
          </a:p>
          <a:p>
            <a:r>
              <a:rPr lang="en-US" sz="1800" dirty="0">
                <a:hlinkClick r:id="rId3"/>
              </a:rPr>
              <a:t>Viruses | Free Full-Text | Evidence of Rift Valley Fever Virus Circulation in Livestock and Herders in Southern Ghana (mdpi.com</a:t>
            </a:r>
            <a:r>
              <a:rPr lang="en-US" sz="1800" dirty="0" smtClean="0">
                <a:hlinkClick r:id="rId3"/>
              </a:rPr>
              <a:t>)</a:t>
            </a:r>
            <a:endParaRPr lang="en-US" sz="1800" dirty="0"/>
          </a:p>
          <a:p>
            <a:r>
              <a:rPr lang="en-US" sz="1800" dirty="0">
                <a:hlinkClick r:id="rId4"/>
              </a:rPr>
              <a:t>EVIDENCE OF PROTOZOAN AND BACTERIAL INFECTION AND CO-INFECTION AND PARTIAL BLOOD FEEDING IN THE INVASIVE TICK HAEMAPHYSALIS LONGICORNIS IN PENNSYLVANIA - PubMed (nih.gov)</a:t>
            </a:r>
            <a:endParaRPr lang="en-US" sz="1800" dirty="0"/>
          </a:p>
          <a:p>
            <a:r>
              <a:rPr lang="en-US" sz="1800" dirty="0">
                <a:hlinkClick r:id="rId5"/>
              </a:rPr>
              <a:t>Ticks (</a:t>
            </a:r>
            <a:r>
              <a:rPr lang="en-US" sz="1800" dirty="0" err="1">
                <a:hlinkClick r:id="rId5"/>
              </a:rPr>
              <a:t>Acari</a:t>
            </a:r>
            <a:r>
              <a:rPr lang="en-US" sz="1800" dirty="0">
                <a:hlinkClick r:id="rId5"/>
              </a:rPr>
              <a:t>: </a:t>
            </a:r>
            <a:r>
              <a:rPr lang="en-US" sz="1800" dirty="0" err="1">
                <a:hlinkClick r:id="rId5"/>
              </a:rPr>
              <a:t>Ixodida</a:t>
            </a:r>
            <a:r>
              <a:rPr lang="en-US" sz="1800" dirty="0">
                <a:hlinkClick r:id="rId5"/>
              </a:rPr>
              <a:t>) on </a:t>
            </a:r>
            <a:r>
              <a:rPr lang="en-US" sz="1800" dirty="0" err="1">
                <a:hlinkClick r:id="rId5"/>
              </a:rPr>
              <a:t>synanthropic</a:t>
            </a:r>
            <a:r>
              <a:rPr lang="en-US" sz="1800" dirty="0">
                <a:hlinkClick r:id="rId5"/>
              </a:rPr>
              <a:t> small and medium-sized mammals in areas of the northeastern United States infested with the Asian </a:t>
            </a:r>
            <a:r>
              <a:rPr lang="en-US" sz="1800" dirty="0" err="1">
                <a:hlinkClick r:id="rId5"/>
              </a:rPr>
              <a:t>longhorned</a:t>
            </a:r>
            <a:r>
              <a:rPr lang="en-US" sz="1800" dirty="0">
                <a:hlinkClick r:id="rId5"/>
              </a:rPr>
              <a:t> tick, </a:t>
            </a:r>
            <a:r>
              <a:rPr lang="en-US" sz="1800" dirty="0" err="1">
                <a:hlinkClick r:id="rId5"/>
              </a:rPr>
              <a:t>Haemaphysalis</a:t>
            </a:r>
            <a:r>
              <a:rPr lang="en-US" sz="1800" dirty="0">
                <a:hlinkClick r:id="rId5"/>
              </a:rPr>
              <a:t> </a:t>
            </a:r>
            <a:r>
              <a:rPr lang="en-US" sz="1800" dirty="0" err="1">
                <a:hlinkClick r:id="rId5"/>
              </a:rPr>
              <a:t>longicornis</a:t>
            </a:r>
            <a:r>
              <a:rPr lang="en-US" sz="1800" dirty="0">
                <a:hlinkClick r:id="rId5"/>
              </a:rPr>
              <a:t> - PubMed (nih.gov)</a:t>
            </a:r>
            <a:endParaRPr lang="en-US" sz="1800" dirty="0"/>
          </a:p>
          <a:p>
            <a:r>
              <a:rPr lang="en-US" sz="1800" dirty="0">
                <a:hlinkClick r:id="rId6"/>
              </a:rPr>
              <a:t>Baseline Susceptibility of </a:t>
            </a:r>
            <a:r>
              <a:rPr lang="en-US" sz="1800" dirty="0" err="1">
                <a:hlinkClick r:id="rId6"/>
              </a:rPr>
              <a:t>Haemaphysalis</a:t>
            </a:r>
            <a:r>
              <a:rPr lang="en-US" sz="1800" dirty="0">
                <a:hlinkClick r:id="rId6"/>
              </a:rPr>
              <a:t> </a:t>
            </a:r>
            <a:r>
              <a:rPr lang="en-US" sz="1800" dirty="0" err="1">
                <a:hlinkClick r:id="rId6"/>
              </a:rPr>
              <a:t>longicornis</a:t>
            </a:r>
            <a:r>
              <a:rPr lang="en-US" sz="1800" dirty="0">
                <a:hlinkClick r:id="rId6"/>
              </a:rPr>
              <a:t> to Organophosphate, Carbamate, and </a:t>
            </a:r>
            <a:r>
              <a:rPr lang="en-US" sz="1800" dirty="0" err="1">
                <a:hlinkClick r:id="rId6"/>
              </a:rPr>
              <a:t>Pyrethroid</a:t>
            </a:r>
            <a:r>
              <a:rPr lang="en-US" sz="1800" dirty="0">
                <a:hlinkClick r:id="rId6"/>
              </a:rPr>
              <a:t> </a:t>
            </a:r>
            <a:r>
              <a:rPr lang="en-US" sz="1800" dirty="0" err="1">
                <a:hlinkClick r:id="rId6"/>
              </a:rPr>
              <a:t>Acaricides</a:t>
            </a:r>
            <a:r>
              <a:rPr lang="en-US" sz="1800" dirty="0">
                <a:hlinkClick r:id="rId6"/>
              </a:rPr>
              <a:t> - PubMed (nih.gov)</a:t>
            </a:r>
            <a:endParaRPr lang="en-US" sz="1800" dirty="0"/>
          </a:p>
          <a:p>
            <a:r>
              <a:rPr lang="en-US" sz="1800" dirty="0">
                <a:hlinkClick r:id="rId7"/>
              </a:rPr>
              <a:t>Researchers warning after invasive tick discovered in Missouri (fox4kc.com)</a:t>
            </a:r>
            <a:endParaRPr lang="en-CA" sz="1800" dirty="0"/>
          </a:p>
          <a:p>
            <a:endParaRPr lang="en-CA" sz="1800"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14</a:t>
            </a:fld>
            <a:endParaRPr lang="en-US"/>
          </a:p>
        </p:txBody>
      </p:sp>
    </p:spTree>
    <p:extLst>
      <p:ext uri="{BB962C8B-B14F-4D97-AF65-F5344CB8AC3E}">
        <p14:creationId xmlns:p14="http://schemas.microsoft.com/office/powerpoint/2010/main" val="1160394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7862" y="81618"/>
            <a:ext cx="6127679" cy="1325563"/>
          </a:xfrm>
        </p:spPr>
        <p:txBody>
          <a:bodyPr/>
          <a:lstStyle/>
          <a:p>
            <a:r>
              <a:rPr lang="en-CA" dirty="0" smtClean="0"/>
              <a:t>Bluetongue in the Netherlands</a:t>
            </a:r>
            <a:endParaRPr lang="en-CA" dirty="0"/>
          </a:p>
        </p:txBody>
      </p:sp>
      <p:sp>
        <p:nvSpPr>
          <p:cNvPr id="5" name="Text Placeholder 4"/>
          <p:cNvSpPr>
            <a:spLocks noGrp="1"/>
          </p:cNvSpPr>
          <p:nvPr>
            <p:ph type="body" sz="quarter" idx="13"/>
          </p:nvPr>
        </p:nvSpPr>
        <p:spPr>
          <a:xfrm>
            <a:off x="367862" y="1690688"/>
            <a:ext cx="6855352" cy="4014788"/>
          </a:xfrm>
        </p:spPr>
        <p:txBody>
          <a:bodyPr/>
          <a:lstStyle/>
          <a:p>
            <a:r>
              <a:rPr lang="en-CA" sz="2400" dirty="0" smtClean="0"/>
              <a:t>Sept 5</a:t>
            </a:r>
            <a:r>
              <a:rPr lang="en-CA" sz="2400" baseline="30000" dirty="0" smtClean="0"/>
              <a:t>th</a:t>
            </a:r>
            <a:r>
              <a:rPr lang="en-CA" sz="2400" dirty="0" smtClean="0"/>
              <a:t>, the Netherlands reported </a:t>
            </a:r>
            <a:r>
              <a:rPr lang="en-CA" sz="2400" dirty="0"/>
              <a:t>4 </a:t>
            </a:r>
            <a:r>
              <a:rPr lang="en-CA" sz="2400" dirty="0" smtClean="0"/>
              <a:t>cases of Bluetongue, </a:t>
            </a:r>
            <a:r>
              <a:rPr lang="en-CA" sz="2400" dirty="0"/>
              <a:t>now </a:t>
            </a:r>
            <a:r>
              <a:rPr lang="en-CA" sz="2400" dirty="0">
                <a:hlinkClick r:id="rId3"/>
              </a:rPr>
              <a:t>up to 18</a:t>
            </a:r>
            <a:r>
              <a:rPr lang="en-CA" sz="2400" dirty="0"/>
              <a:t>. </a:t>
            </a:r>
            <a:endParaRPr lang="en-CA" sz="2400" dirty="0" smtClean="0"/>
          </a:p>
          <a:p>
            <a:r>
              <a:rPr lang="en-CA" sz="2400" dirty="0" smtClean="0">
                <a:hlinkClick r:id="rId4"/>
              </a:rPr>
              <a:t>Unofficial report </a:t>
            </a:r>
            <a:r>
              <a:rPr lang="en-CA" sz="2400" dirty="0" smtClean="0"/>
              <a:t>Serotype 3 (</a:t>
            </a:r>
            <a:r>
              <a:rPr lang="en-CA" sz="2400" dirty="0">
                <a:hlinkClick r:id="rId5"/>
              </a:rPr>
              <a:t>no vaccine for Serotype </a:t>
            </a:r>
            <a:r>
              <a:rPr lang="en-CA" sz="2400" dirty="0" smtClean="0">
                <a:hlinkClick r:id="rId5"/>
              </a:rPr>
              <a:t>3</a:t>
            </a:r>
            <a:r>
              <a:rPr lang="en-CA" sz="2400" dirty="0" smtClean="0"/>
              <a:t>)</a:t>
            </a:r>
            <a:endParaRPr lang="en-CA" sz="2400" dirty="0"/>
          </a:p>
          <a:p>
            <a:r>
              <a:rPr lang="en-CA" sz="2400" dirty="0" smtClean="0"/>
              <a:t>Export </a:t>
            </a:r>
            <a:r>
              <a:rPr lang="en-CA" sz="2400" dirty="0"/>
              <a:t>ban </a:t>
            </a:r>
            <a:r>
              <a:rPr lang="en-CA" sz="2400" dirty="0" smtClean="0"/>
              <a:t>has been implemented </a:t>
            </a:r>
            <a:r>
              <a:rPr lang="en-CA" sz="2400" dirty="0"/>
              <a:t>on live ruminants, including semen and embryos</a:t>
            </a:r>
          </a:p>
          <a:p>
            <a:r>
              <a:rPr lang="en-CA" sz="2400" dirty="0" smtClean="0"/>
              <a:t>Source of infection currently unknown</a:t>
            </a:r>
          </a:p>
          <a:p>
            <a:r>
              <a:rPr lang="en-CA" sz="2400" dirty="0" smtClean="0"/>
              <a:t>BTV in the Netherlands in 2006 – Serotype 8</a:t>
            </a:r>
          </a:p>
          <a:p>
            <a:r>
              <a:rPr lang="en-CA" sz="2400" dirty="0" smtClean="0"/>
              <a:t>Controlled with vaccination program</a:t>
            </a:r>
          </a:p>
          <a:p>
            <a:r>
              <a:rPr lang="en-CA" sz="2400" dirty="0" smtClean="0"/>
              <a:t>Last occurrence 2009</a:t>
            </a:r>
          </a:p>
          <a:p>
            <a:r>
              <a:rPr lang="en-CA" sz="2400" dirty="0" smtClean="0"/>
              <a:t>Declared freedom in 2012</a:t>
            </a:r>
          </a:p>
        </p:txBody>
      </p:sp>
      <p:pic>
        <p:nvPicPr>
          <p:cNvPr id="6" name="Picture 5"/>
          <p:cNvPicPr>
            <a:picLocks noChangeAspect="1"/>
          </p:cNvPicPr>
          <p:nvPr/>
        </p:nvPicPr>
        <p:blipFill>
          <a:blip r:embed="rId6"/>
          <a:stretch>
            <a:fillRect/>
          </a:stretch>
        </p:blipFill>
        <p:spPr>
          <a:xfrm>
            <a:off x="7223214" y="81618"/>
            <a:ext cx="4968786" cy="6776382"/>
          </a:xfrm>
          <a:prstGeom prst="rect">
            <a:avLst/>
          </a:prstGeom>
        </p:spPr>
      </p:pic>
    </p:spTree>
    <p:extLst>
      <p:ext uri="{BB962C8B-B14F-4D97-AF65-F5344CB8AC3E}">
        <p14:creationId xmlns:p14="http://schemas.microsoft.com/office/powerpoint/2010/main" val="61667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594"/>
            <a:ext cx="10515600" cy="861848"/>
          </a:xfrm>
        </p:spPr>
        <p:txBody>
          <a:bodyPr/>
          <a:lstStyle/>
          <a:p>
            <a:r>
              <a:rPr lang="en-CA" dirty="0" smtClean="0"/>
              <a:t>Foot and Mouth Disease Trends </a:t>
            </a:r>
            <a:endParaRPr lang="en-CA" dirty="0"/>
          </a:p>
        </p:txBody>
      </p:sp>
      <p:pic>
        <p:nvPicPr>
          <p:cNvPr id="5" name="Picture 4"/>
          <p:cNvPicPr>
            <a:picLocks noChangeAspect="1"/>
          </p:cNvPicPr>
          <p:nvPr/>
        </p:nvPicPr>
        <p:blipFill>
          <a:blip r:embed="rId3"/>
          <a:stretch>
            <a:fillRect/>
          </a:stretch>
        </p:blipFill>
        <p:spPr>
          <a:xfrm>
            <a:off x="1303282" y="1087865"/>
            <a:ext cx="9367345" cy="5633610"/>
          </a:xfrm>
          <a:prstGeom prst="rect">
            <a:avLst/>
          </a:prstGeom>
        </p:spPr>
      </p:pic>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3</a:t>
            </a:fld>
            <a:endParaRPr lang="en-US"/>
          </a:p>
        </p:txBody>
      </p:sp>
      <p:sp>
        <p:nvSpPr>
          <p:cNvPr id="6" name="Rectangle 5">
            <a:extLst>
              <a:ext uri="{FF2B5EF4-FFF2-40B4-BE49-F238E27FC236}">
                <a16:creationId xmlns:a16="http://schemas.microsoft.com/office/drawing/2014/main" id="{B7571F4C-8EA6-25E5-6222-142BCB687C5B}"/>
              </a:ext>
            </a:extLst>
          </p:cNvPr>
          <p:cNvSpPr/>
          <p:nvPr/>
        </p:nvSpPr>
        <p:spPr>
          <a:xfrm>
            <a:off x="6251575" y="4115902"/>
            <a:ext cx="944563" cy="1700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Covid in 2020</a:t>
            </a:r>
          </a:p>
          <a:p>
            <a:pPr algn="ctr">
              <a:defRPr/>
            </a:pPr>
            <a:r>
              <a:rPr lang="en-CA" dirty="0"/>
              <a:t>?</a:t>
            </a:r>
          </a:p>
        </p:txBody>
      </p:sp>
      <p:sp>
        <p:nvSpPr>
          <p:cNvPr id="7" name="Rectangle 6">
            <a:extLst>
              <a:ext uri="{FF2B5EF4-FFF2-40B4-BE49-F238E27FC236}">
                <a16:creationId xmlns:a16="http://schemas.microsoft.com/office/drawing/2014/main" id="{6A5E8ECA-C4B2-2364-F863-2B88DC8EEF09}"/>
              </a:ext>
            </a:extLst>
          </p:cNvPr>
          <p:cNvSpPr/>
          <p:nvPr/>
        </p:nvSpPr>
        <p:spPr>
          <a:xfrm>
            <a:off x="7196138" y="4127014"/>
            <a:ext cx="1284287" cy="16891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Covid in 2021</a:t>
            </a:r>
          </a:p>
          <a:p>
            <a:pPr algn="ctr">
              <a:defRPr/>
            </a:pPr>
            <a:r>
              <a:rPr lang="en-CA" dirty="0"/>
              <a:t>?</a:t>
            </a:r>
          </a:p>
        </p:txBody>
      </p:sp>
    </p:spTree>
    <p:extLst>
      <p:ext uri="{BB962C8B-B14F-4D97-AF65-F5344CB8AC3E}">
        <p14:creationId xmlns:p14="http://schemas.microsoft.com/office/powerpoint/2010/main" val="37736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7788"/>
            <a:ext cx="10515600" cy="871537"/>
          </a:xfrm>
        </p:spPr>
        <p:txBody>
          <a:bodyPr rtlCol="0">
            <a:normAutofit fontScale="90000"/>
          </a:bodyPr>
          <a:lstStyle/>
          <a:p>
            <a:pPr algn="ctr" eaLnBrk="1" fontAlgn="auto" hangingPunct="1">
              <a:spcAft>
                <a:spcPts val="0"/>
              </a:spcAft>
              <a:defRPr/>
            </a:pPr>
            <a:r>
              <a:rPr lang="en-CA" dirty="0" smtClean="0"/>
              <a:t>Foot and Mouth Disease – Global Distribution</a:t>
            </a:r>
            <a:endParaRPr lang="en-US" dirty="0"/>
          </a:p>
        </p:txBody>
      </p:sp>
      <p:sp>
        <p:nvSpPr>
          <p:cNvPr id="4301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12EF33E-5511-4752-9066-79DF52CDD5A6}" type="slidenum">
              <a:rPr lang="en-US" altLang="en-US" sz="1200" smtClean="0">
                <a:solidFill>
                  <a:srgbClr val="898989"/>
                </a:solidFill>
              </a:rPr>
              <a:pPr fontAlgn="base">
                <a:lnSpc>
                  <a:spcPct val="100000"/>
                </a:lnSpc>
                <a:spcBef>
                  <a:spcPct val="0"/>
                </a:spcBef>
                <a:spcAft>
                  <a:spcPct val="0"/>
                </a:spcAft>
                <a:buFontTx/>
                <a:buNone/>
              </a:pPr>
              <a:t>4</a:t>
            </a:fld>
            <a:endParaRPr lang="en-US" altLang="en-US" sz="1200" smtClean="0">
              <a:solidFill>
                <a:srgbClr val="898989"/>
              </a:solidFill>
            </a:endParaRPr>
          </a:p>
        </p:txBody>
      </p:sp>
      <p:pic>
        <p:nvPicPr>
          <p:cNvPr id="2" name="Picture 1"/>
          <p:cNvPicPr>
            <a:picLocks noChangeAspect="1"/>
          </p:cNvPicPr>
          <p:nvPr/>
        </p:nvPicPr>
        <p:blipFill>
          <a:blip r:embed="rId3"/>
          <a:stretch>
            <a:fillRect/>
          </a:stretch>
        </p:blipFill>
        <p:spPr>
          <a:xfrm>
            <a:off x="1451090" y="949325"/>
            <a:ext cx="9289819" cy="5481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4607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hlinkClick r:id="rId3"/>
              </a:rPr>
              <a:t>FMD virus type SAT-2</a:t>
            </a:r>
            <a:endParaRPr lang="en-CA" dirty="0"/>
          </a:p>
        </p:txBody>
      </p:sp>
      <p:sp>
        <p:nvSpPr>
          <p:cNvPr id="3" name="Content Placeholder 2"/>
          <p:cNvSpPr>
            <a:spLocks noGrp="1"/>
          </p:cNvSpPr>
          <p:nvPr>
            <p:ph sz="half" idx="1"/>
          </p:nvPr>
        </p:nvSpPr>
        <p:spPr/>
        <p:txBody>
          <a:bodyPr/>
          <a:lstStyle/>
          <a:p>
            <a:r>
              <a:rPr lang="en-CA" dirty="0"/>
              <a:t>Spread in the Middle East and Western Asia</a:t>
            </a:r>
          </a:p>
          <a:p>
            <a:r>
              <a:rPr lang="en-CA" dirty="0"/>
              <a:t>More aggressive than the other serotypes present in the region</a:t>
            </a:r>
          </a:p>
          <a:p>
            <a:r>
              <a:rPr lang="en-CA" dirty="0"/>
              <a:t>So far in 2023 outbreaks have been reported in </a:t>
            </a:r>
            <a:r>
              <a:rPr lang="en-CA" dirty="0" err="1"/>
              <a:t>Türkiye</a:t>
            </a:r>
            <a:r>
              <a:rPr lang="en-CA" dirty="0"/>
              <a:t>, Jordan, Iraq, Oman</a:t>
            </a:r>
          </a:p>
          <a:p>
            <a:r>
              <a:rPr lang="en-CA" dirty="0"/>
              <a:t>EU FMD vaccine bank released SAT-2 monovalent vaccines to </a:t>
            </a:r>
            <a:r>
              <a:rPr lang="en-CA" dirty="0" err="1"/>
              <a:t>Türkiye</a:t>
            </a:r>
            <a:r>
              <a:rPr lang="en-CA" dirty="0"/>
              <a:t> </a:t>
            </a:r>
          </a:p>
          <a:p>
            <a:endParaRPr lang="en-CA" dirty="0"/>
          </a:p>
        </p:txBody>
      </p:sp>
      <p:sp>
        <p:nvSpPr>
          <p:cNvPr id="4" name="Content Placeholder 3"/>
          <p:cNvSpPr>
            <a:spLocks noGrp="1"/>
          </p:cNvSpPr>
          <p:nvPr>
            <p:ph sz="half" idx="2"/>
          </p:nvPr>
        </p:nvSpPr>
        <p:spPr/>
        <p:txBody>
          <a:bodyPr/>
          <a:lstStyle/>
          <a:p>
            <a:r>
              <a:rPr lang="en-CA" dirty="0"/>
              <a:t>Russia has released 3.5 million doses of a vaccine containing strain SAT-2</a:t>
            </a:r>
          </a:p>
          <a:p>
            <a:r>
              <a:rPr lang="en-CA" dirty="0"/>
              <a:t>2.5 million doses released to countries of the Persian Gulf</a:t>
            </a:r>
          </a:p>
          <a:p>
            <a:r>
              <a:rPr lang="en-CA" dirty="0"/>
              <a:t>Iran has a large susceptible population (</a:t>
            </a:r>
            <a:r>
              <a:rPr lang="en-US" dirty="0"/>
              <a:t>5.4 million cattle and 58.2 million small ruminants)</a:t>
            </a:r>
            <a:endParaRPr lang="en-CA" dirty="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spTree>
    <p:extLst>
      <p:ext uri="{BB962C8B-B14F-4D97-AF65-F5344CB8AC3E}">
        <p14:creationId xmlns:p14="http://schemas.microsoft.com/office/powerpoint/2010/main" val="1180559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790"/>
            <a:ext cx="10515600" cy="1014868"/>
          </a:xfrm>
        </p:spPr>
        <p:txBody>
          <a:bodyPr/>
          <a:lstStyle/>
          <a:p>
            <a:r>
              <a:rPr lang="en-CA" dirty="0"/>
              <a:t>Vaccination in </a:t>
            </a:r>
            <a:r>
              <a:rPr lang="en-CA" dirty="0" err="1"/>
              <a:t>Türkiye</a:t>
            </a:r>
            <a:endParaRPr lang="en-CA" dirty="0"/>
          </a:p>
        </p:txBody>
      </p:sp>
      <p:sp>
        <p:nvSpPr>
          <p:cNvPr id="4" name="Content Placeholder 3"/>
          <p:cNvSpPr>
            <a:spLocks noGrp="1"/>
          </p:cNvSpPr>
          <p:nvPr>
            <p:ph sz="half" idx="2"/>
          </p:nvPr>
        </p:nvSpPr>
        <p:spPr>
          <a:xfrm>
            <a:off x="7402286" y="2438399"/>
            <a:ext cx="4582886" cy="2013858"/>
          </a:xfrm>
        </p:spPr>
        <p:txBody>
          <a:bodyPr/>
          <a:lstStyle/>
          <a:p>
            <a:r>
              <a:rPr lang="en-CA" dirty="0"/>
              <a:t>High risk areas next to Armenia and Iraq</a:t>
            </a:r>
          </a:p>
          <a:p>
            <a:r>
              <a:rPr lang="en-CA" dirty="0"/>
              <a:t>Thrace to protect the Balkan countries</a:t>
            </a:r>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pic>
        <p:nvPicPr>
          <p:cNvPr id="6" name="Content Placeholder 5"/>
          <p:cNvPicPr>
            <a:picLocks noGrp="1" noChangeAspect="1"/>
          </p:cNvPicPr>
          <p:nvPr>
            <p:ph sz="half" idx="1"/>
          </p:nvPr>
        </p:nvPicPr>
        <p:blipFill>
          <a:blip r:embed="rId2"/>
          <a:stretch>
            <a:fillRect/>
          </a:stretch>
        </p:blipFill>
        <p:spPr>
          <a:xfrm>
            <a:off x="261255" y="1608395"/>
            <a:ext cx="6833041" cy="4381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4616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Rift Valley Fever</a:t>
            </a:r>
            <a:endParaRPr lang="en-CA" dirty="0"/>
          </a:p>
        </p:txBody>
      </p:sp>
      <p:sp>
        <p:nvSpPr>
          <p:cNvPr id="3" name="Text Placeholder 2"/>
          <p:cNvSpPr>
            <a:spLocks noGrp="1"/>
          </p:cNvSpPr>
          <p:nvPr>
            <p:ph type="body" sz="quarter" idx="13"/>
          </p:nvPr>
        </p:nvSpPr>
        <p:spPr>
          <a:xfrm>
            <a:off x="838200" y="1615440"/>
            <a:ext cx="10515600" cy="4155440"/>
          </a:xfrm>
        </p:spPr>
        <p:txBody>
          <a:bodyPr/>
          <a:lstStyle/>
          <a:p>
            <a:r>
              <a:rPr lang="en-US" dirty="0">
                <a:solidFill>
                  <a:srgbClr val="222222"/>
                </a:solidFill>
                <a:latin typeface="Arial" panose="020B0604020202020204" pitchFamily="34" charset="0"/>
              </a:rPr>
              <a:t>Rift Valley fever (RVF) is a re-emerging zoonotic </a:t>
            </a:r>
            <a:r>
              <a:rPr lang="en-US" dirty="0" smtClean="0">
                <a:solidFill>
                  <a:srgbClr val="222222"/>
                </a:solidFill>
                <a:latin typeface="Arial" panose="020B0604020202020204" pitchFamily="34" charset="0"/>
              </a:rPr>
              <a:t>disease</a:t>
            </a:r>
          </a:p>
          <a:p>
            <a:r>
              <a:rPr lang="en-US" dirty="0" smtClean="0">
                <a:solidFill>
                  <a:srgbClr val="222222"/>
                </a:solidFill>
                <a:latin typeface="Arial" panose="020B0604020202020204" pitchFamily="34" charset="0"/>
              </a:rPr>
              <a:t>Global distribution has been slowly changing</a:t>
            </a:r>
          </a:p>
          <a:p>
            <a:r>
              <a:rPr lang="en-US" dirty="0" smtClean="0">
                <a:solidFill>
                  <a:srgbClr val="222222"/>
                </a:solidFill>
                <a:latin typeface="Arial" panose="020B0604020202020204" pitchFamily="34" charset="0"/>
              </a:rPr>
              <a:t>Primary hosts are ruminants, camels and humans, has broad species range</a:t>
            </a:r>
            <a:endParaRPr lang="en-US" dirty="0">
              <a:solidFill>
                <a:srgbClr val="222222"/>
              </a:solidFill>
              <a:latin typeface="Arial" panose="020B0604020202020204" pitchFamily="34" charset="0"/>
            </a:endParaRPr>
          </a:p>
          <a:p>
            <a:r>
              <a:rPr lang="en-US" dirty="0" smtClean="0">
                <a:solidFill>
                  <a:srgbClr val="222222"/>
                </a:solidFill>
                <a:latin typeface="Arial" panose="020B0604020202020204" pitchFamily="34" charset="0"/>
              </a:rPr>
              <a:t>Vector borne disease – spread by mosquitos</a:t>
            </a: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Reportable Disease in Canada – </a:t>
            </a:r>
            <a:r>
              <a:rPr lang="en-US" dirty="0">
                <a:solidFill>
                  <a:srgbClr val="222222"/>
                </a:solidFill>
                <a:latin typeface="Arial" panose="020B0604020202020204" pitchFamily="34" charset="0"/>
                <a:hlinkClick r:id="rId3"/>
              </a:rPr>
              <a:t>CFIA Fact </a:t>
            </a:r>
            <a:r>
              <a:rPr lang="en-US" dirty="0" smtClean="0">
                <a:solidFill>
                  <a:srgbClr val="222222"/>
                </a:solidFill>
                <a:latin typeface="Arial" panose="020B0604020202020204" pitchFamily="34" charset="0"/>
                <a:hlinkClick r:id="rId3"/>
              </a:rPr>
              <a:t>Sheet</a:t>
            </a:r>
            <a:endParaRPr lang="en-US" dirty="0" smtClean="0">
              <a:solidFill>
                <a:srgbClr val="222222"/>
              </a:solidFill>
              <a:latin typeface="Arial" panose="020B0604020202020204" pitchFamily="34" charset="0"/>
            </a:endParaRPr>
          </a:p>
          <a:p>
            <a:pPr lvl="1"/>
            <a:r>
              <a:rPr lang="en-US" dirty="0" smtClean="0">
                <a:solidFill>
                  <a:srgbClr val="222222"/>
                </a:solidFill>
                <a:latin typeface="Arial" panose="020B0604020202020204" pitchFamily="34" charset="0"/>
              </a:rPr>
              <a:t>Good import controls on live animals and animal products from affected countries</a:t>
            </a:r>
          </a:p>
          <a:p>
            <a:pPr lvl="1"/>
            <a:r>
              <a:rPr lang="en-US" dirty="0" smtClean="0">
                <a:solidFill>
                  <a:srgbClr val="222222"/>
                </a:solidFill>
                <a:latin typeface="Arial" panose="020B0604020202020204" pitchFamily="34" charset="0"/>
              </a:rPr>
              <a:t>Mosquito vector translocation via airplane is plausible</a:t>
            </a:r>
          </a:p>
          <a:p>
            <a:pPr lvl="1"/>
            <a:r>
              <a:rPr lang="en-US" dirty="0" smtClean="0">
                <a:solidFill>
                  <a:srgbClr val="222222"/>
                </a:solidFill>
                <a:latin typeface="Arial" panose="020B0604020202020204" pitchFamily="34" charset="0"/>
              </a:rPr>
              <a:t>Other pathways</a:t>
            </a:r>
          </a:p>
          <a:p>
            <a:endParaRPr lang="en-US" dirty="0">
              <a:solidFill>
                <a:srgbClr val="222222"/>
              </a:solidFill>
              <a:latin typeface="Arial" panose="020B0604020202020204" pitchFamily="34" charset="0"/>
            </a:endParaRPr>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7</a:t>
            </a:fld>
            <a:endParaRPr lang="en-US"/>
          </a:p>
        </p:txBody>
      </p:sp>
    </p:spTree>
    <p:extLst>
      <p:ext uri="{BB962C8B-B14F-4D97-AF65-F5344CB8AC3E}">
        <p14:creationId xmlns:p14="http://schemas.microsoft.com/office/powerpoint/2010/main" val="297467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732" y="6165707"/>
            <a:ext cx="6294120" cy="381285"/>
          </a:xfrm>
        </p:spPr>
        <p:txBody>
          <a:bodyPr/>
          <a:lstStyle/>
          <a:p>
            <a:r>
              <a:rPr lang="en-CA" sz="2800" dirty="0" smtClean="0">
                <a:hlinkClick r:id="rId3"/>
              </a:rPr>
              <a:t>Image credit: ESFA Journal 2020</a:t>
            </a:r>
            <a:endParaRPr lang="en-CA" sz="2800" dirty="0"/>
          </a:p>
        </p:txBody>
      </p:sp>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1440" y="-21537"/>
            <a:ext cx="4831569" cy="6879537"/>
          </a:xfrm>
        </p:spPr>
      </p:pic>
      <p:sp>
        <p:nvSpPr>
          <p:cNvPr id="4" name="Content Placeholder 3"/>
          <p:cNvSpPr>
            <a:spLocks noGrp="1"/>
          </p:cNvSpPr>
          <p:nvPr>
            <p:ph sz="half" idx="2"/>
          </p:nvPr>
        </p:nvSpPr>
        <p:spPr>
          <a:xfrm>
            <a:off x="6172200" y="1825625"/>
            <a:ext cx="5181600" cy="3652824"/>
          </a:xfrm>
        </p:spPr>
        <p:txBody>
          <a:bodyPr/>
          <a:lstStyle/>
          <a:p>
            <a:r>
              <a:rPr lang="en-CA" dirty="0" smtClean="0"/>
              <a:t>Range extension from south and East Africa</a:t>
            </a:r>
          </a:p>
          <a:p>
            <a:r>
              <a:rPr lang="en-CA" dirty="0" smtClean="0"/>
              <a:t>To West Africa and then sub Saharan Africa</a:t>
            </a:r>
          </a:p>
          <a:p>
            <a:r>
              <a:rPr lang="en-CA" dirty="0" smtClean="0"/>
              <a:t>Evidence of infection now documented in Northern Africa, Indian Ocean and Middle </a:t>
            </a:r>
            <a:r>
              <a:rPr lang="en-CA" dirty="0"/>
              <a:t>E</a:t>
            </a:r>
            <a:r>
              <a:rPr lang="en-CA" dirty="0" smtClean="0"/>
              <a:t>ast</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spTree>
    <p:extLst>
      <p:ext uri="{BB962C8B-B14F-4D97-AF65-F5344CB8AC3E}">
        <p14:creationId xmlns:p14="http://schemas.microsoft.com/office/powerpoint/2010/main" val="236217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22372" cy="1325563"/>
          </a:xfrm>
        </p:spPr>
        <p:txBody>
          <a:bodyPr/>
          <a:lstStyle/>
          <a:p>
            <a:r>
              <a:rPr lang="en-CA" dirty="0" smtClean="0"/>
              <a:t>Rift Valley Fever</a:t>
            </a:r>
            <a:endParaRPr lang="en-CA"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671" y="1142368"/>
            <a:ext cx="9485901" cy="5579107"/>
          </a:xfrm>
          <a:prstGeom prst="rect">
            <a:avLst/>
          </a:prstGeom>
        </p:spPr>
      </p:pic>
      <p:sp>
        <p:nvSpPr>
          <p:cNvPr id="8" name="TextBox 7"/>
          <p:cNvSpPr txBox="1"/>
          <p:nvPr/>
        </p:nvSpPr>
        <p:spPr>
          <a:xfrm>
            <a:off x="7957458" y="248019"/>
            <a:ext cx="3859198" cy="646331"/>
          </a:xfrm>
          <a:prstGeom prst="rect">
            <a:avLst/>
          </a:prstGeom>
          <a:noFill/>
        </p:spPr>
        <p:txBody>
          <a:bodyPr wrap="none" rtlCol="0">
            <a:spAutoFit/>
          </a:bodyPr>
          <a:lstStyle/>
          <a:p>
            <a:r>
              <a:rPr lang="en-US" b="1" dirty="0"/>
              <a:t> J. Gen. </a:t>
            </a:r>
            <a:r>
              <a:rPr lang="en-US" b="1" dirty="0" err="1"/>
              <a:t>Virol</a:t>
            </a:r>
            <a:r>
              <a:rPr lang="en-US" b="1" dirty="0"/>
              <a:t>. 100, 1187 (2019); </a:t>
            </a:r>
            <a:endParaRPr lang="en-US" b="1" dirty="0" smtClean="0"/>
          </a:p>
          <a:p>
            <a:r>
              <a:rPr lang="en-US" dirty="0" smtClean="0">
                <a:hlinkClick r:id="rId4"/>
              </a:rPr>
              <a:t>https</a:t>
            </a:r>
            <a:r>
              <a:rPr lang="en-US" dirty="0">
                <a:hlinkClick r:id="rId4"/>
              </a:rPr>
              <a:t>://</a:t>
            </a:r>
            <a:r>
              <a:rPr lang="en-US" dirty="0" smtClean="0">
                <a:hlinkClick r:id="rId4"/>
              </a:rPr>
              <a:t>doi.org/10.1099/jgv.0.001296</a:t>
            </a:r>
            <a:r>
              <a:rPr lang="en-US" dirty="0" smtClean="0"/>
              <a:t>   </a:t>
            </a:r>
            <a:endParaRPr lang="en-US" dirty="0"/>
          </a:p>
        </p:txBody>
      </p:sp>
    </p:spTree>
    <p:extLst>
      <p:ext uri="{BB962C8B-B14F-4D97-AF65-F5344CB8AC3E}">
        <p14:creationId xmlns:p14="http://schemas.microsoft.com/office/powerpoint/2010/main" val="87779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21443</TotalTime>
  <Words>1315</Words>
  <Application>Microsoft Office PowerPoint</Application>
  <PresentationFormat>Widescreen</PresentationFormat>
  <Paragraphs>154</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2_Office Theme</vt:lpstr>
      <vt:lpstr>Community for Emerging and Zoonotic Diseases Identifying emerging risks through collective intelligence</vt:lpstr>
      <vt:lpstr>Bluetongue in the Netherlands</vt:lpstr>
      <vt:lpstr>Foot and Mouth Disease Trends </vt:lpstr>
      <vt:lpstr>Foot and Mouth Disease – Global Distribution</vt:lpstr>
      <vt:lpstr>FMD virus type SAT-2</vt:lpstr>
      <vt:lpstr>Vaccination in Türkiye</vt:lpstr>
      <vt:lpstr>Rift Valley Fever</vt:lpstr>
      <vt:lpstr>Image credit: ESFA Journal 2020</vt:lpstr>
      <vt:lpstr>Rift Valley Fever</vt:lpstr>
      <vt:lpstr>Disease in Sheep</vt:lpstr>
      <vt:lpstr>Disease in Goats</vt:lpstr>
      <vt:lpstr>Asian Longhorned Tick</vt:lpstr>
      <vt:lpstr>Asian Longhorned Tick Distribution in US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439</cp:revision>
  <dcterms:created xsi:type="dcterms:W3CDTF">2020-02-07T23:34:08Z</dcterms:created>
  <dcterms:modified xsi:type="dcterms:W3CDTF">2023-09-13T17:13:58Z</dcterms:modified>
</cp:coreProperties>
</file>