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372" r:id="rId3"/>
    <p:sldId id="352" r:id="rId4"/>
    <p:sldId id="265" r:id="rId5"/>
    <p:sldId id="368" r:id="rId6"/>
    <p:sldId id="375" r:id="rId7"/>
    <p:sldId id="370" r:id="rId8"/>
    <p:sldId id="374" r:id="rId9"/>
    <p:sldId id="377" r:id="rId10"/>
    <p:sldId id="380" r:id="rId11"/>
    <p:sldId id="378" r:id="rId12"/>
    <p:sldId id="353" r:id="rId13"/>
    <p:sldId id="364" r:id="rId14"/>
    <p:sldId id="362" r:id="rId15"/>
    <p:sldId id="358" r:id="rId16"/>
    <p:sldId id="373" r:id="rId17"/>
    <p:sldId id="379" r:id="rId18"/>
    <p:sldId id="355" r:id="rId19"/>
  </p:sldIdLst>
  <p:sldSz cx="12192000" cy="6858000"/>
  <p:notesSz cx="6858000" cy="9144000"/>
  <p:custDataLst>
    <p:tags r:id="rId21"/>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0" clrIdx="0"/>
  <p:cmAuthor id="2" name="Zana Dukadzinac"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 xmlns:p1710="http://schemas.microsoft.com/office/powerpoint/2017/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1V>
      <a:tcStyle>
        <a:tcBdr>
          <a:top>
            <a:lnRef idx="1">
              <a:schemeClr val="accent5"/>
            </a:lnRef>
          </a:top>
          <a:bottom>
            <a:lnRef idx="1">
              <a:schemeClr val="accent5"/>
            </a:lnRef>
          </a:bottom>
        </a:tcBdr>
        <a:fill>
          <a:solidFill>
            <a:schemeClr val="accent5">
              <a:alpha val="40000"/>
            </a:schemeClr>
          </a:solidFill>
        </a:fill>
      </a:tcStyle>
    </a:band1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37" autoAdjust="0"/>
    <p:restoredTop sz="90470" autoAdjust="0"/>
  </p:normalViewPr>
  <p:slideViewPr>
    <p:cSldViewPr snapToGrid="0">
      <p:cViewPr varScale="1">
        <p:scale>
          <a:sx n="102" d="100"/>
          <a:sy n="102" d="100"/>
        </p:scale>
        <p:origin x="138" y="96"/>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ct val="0"/>
              </a:spcBef>
              <a:spcAft>
                <a:spcPct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ct val="0"/>
              </a:spcBef>
              <a:spcAft>
                <a:spcPct val="0"/>
              </a:spcAft>
              <a:defRPr sz="1200">
                <a:latin typeface="+mn-lt"/>
              </a:defRPr>
            </a:lvl1pPr>
          </a:lstStyle>
          <a:p>
            <a:pPr>
              <a:defRPr/>
            </a:pPr>
            <a:fld id="{F67F6BD8-1A18-4180-A3DF-28807FE1821A}" type="datetimeFigureOut">
              <a:rPr lang="en-US"/>
              <a:pPr>
                <a:defRPr/>
              </a:pPr>
              <a:t>10/12/2023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ct val="0"/>
              </a:spcBef>
              <a:spcAft>
                <a:spcPct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ct val="0"/>
              </a:spcBef>
              <a:spcAft>
                <a:spcPct val="0"/>
              </a:spcAft>
              <a:defRPr sz="1200">
                <a:latin typeface="+mn-lt"/>
              </a:defRPr>
            </a:lvl1pPr>
          </a:lstStyle>
          <a:p>
            <a:pPr>
              <a:defRPr/>
            </a:pPr>
            <a:fld id="{ACF894DF-86D1-411C-9BC2-D3E9C3EA92A3}" type="slidenum">
              <a:rPr lang="en-US"/>
              <a:pPr>
                <a:defRPr/>
              </a:pPr>
              <a:t>‹#›</a:t>
            </a:fld>
            <a:endParaRPr lang="en-US"/>
          </a:p>
        </p:txBody>
      </p:sp>
    </p:spTree>
    <p:extLst>
      <p:ext uri="{BB962C8B-B14F-4D97-AF65-F5344CB8AC3E}">
        <p14:creationId xmlns:p14="http://schemas.microsoft.com/office/powerpoint/2010/main" val="26561026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1242618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mtClean="0"/>
              <a:t>**One news source states that chicken</a:t>
            </a:r>
            <a:r>
              <a:rPr lang="en-CA" baseline="0" smtClean="0"/>
              <a:t> purchased at a shop was given to a cat raw and this was chicken for human consumption. </a:t>
            </a:r>
            <a:endParaRPr lang="en-CA" smtClean="0"/>
          </a:p>
          <a:p>
            <a:endParaRPr lang="en-CA" smtClean="0"/>
          </a:p>
          <a:p>
            <a:r>
              <a:rPr lang="en-CA" smtClean="0"/>
              <a:t>*isolates</a:t>
            </a:r>
            <a:r>
              <a:rPr lang="en-CA" baseline="0" smtClean="0"/>
              <a:t> all the same, closest to white stork (wildlife virus) </a:t>
            </a:r>
          </a:p>
          <a:p>
            <a:endParaRPr lang="en-CA" baseline="0" smtClean="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12</a:t>
            </a:fld>
            <a:endParaRPr lang="en-US"/>
          </a:p>
        </p:txBody>
      </p:sp>
    </p:spTree>
    <p:extLst>
      <p:ext uri="{BB962C8B-B14F-4D97-AF65-F5344CB8AC3E}">
        <p14:creationId xmlns:p14="http://schemas.microsoft.com/office/powerpoint/2010/main" val="2288729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mtClean="0"/>
              <a:t>Sources:</a:t>
            </a:r>
          </a:p>
          <a:p>
            <a:pPr marL="171450" indent="-171450">
              <a:buFontTx/>
              <a:buChar char="-"/>
            </a:pPr>
            <a:r>
              <a:rPr lang="en-CA" smtClean="0"/>
              <a:t>https://www.eurosurveillance.org/content/10.2807/1560-7917.ES.2023.28.31.2300366</a:t>
            </a:r>
          </a:p>
          <a:p>
            <a:pPr marL="171450" indent="-171450">
              <a:buFontTx/>
              <a:buChar char="-"/>
            </a:pPr>
            <a:r>
              <a:rPr lang="en-CA" smtClean="0"/>
              <a:t>https://www.eurosurveillance.org/content/10.2807/1560-7917.ES.2023.28.31.2300390</a:t>
            </a:r>
          </a:p>
          <a:p>
            <a:pPr marL="0" indent="0">
              <a:buFontTx/>
              <a:buNone/>
            </a:pPr>
            <a:endParaRPr lang="en-CA" smtClean="0"/>
          </a:p>
          <a:p>
            <a:pPr marL="171450" indent="-171450">
              <a:buFontTx/>
              <a:buChar char="-"/>
            </a:pPr>
            <a:r>
              <a:rPr lang="en-CA" smtClean="0"/>
              <a:t>Risk is assessed as low to moderate for those living with infected</a:t>
            </a:r>
            <a:r>
              <a:rPr lang="en-CA" baseline="0" smtClean="0"/>
              <a:t> cats, low for the general population</a:t>
            </a:r>
          </a:p>
          <a:p>
            <a:pPr marL="171450" indent="-171450">
              <a:buFontTx/>
              <a:buChar char="-"/>
            </a:pPr>
            <a:r>
              <a:rPr lang="en-CA" baseline="0" smtClean="0"/>
              <a:t>No cat to cat transmission has been identified </a:t>
            </a:r>
          </a:p>
          <a:p>
            <a:pPr marL="171450" indent="-171450">
              <a:buFontTx/>
              <a:buChar char="-"/>
            </a:pPr>
            <a:r>
              <a:rPr lang="en-CA" smtClean="0"/>
              <a:t>https://www.gavi.org/vaccineswork/silence-cats-should-we-worry-about-deadly-bird-flu-outbreaks-mammals</a:t>
            </a:r>
            <a:endParaRPr lang="en-CA"/>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13</a:t>
            </a:fld>
            <a:endParaRPr lang="en-US"/>
          </a:p>
        </p:txBody>
      </p:sp>
    </p:spTree>
    <p:extLst>
      <p:ext uri="{BB962C8B-B14F-4D97-AF65-F5344CB8AC3E}">
        <p14:creationId xmlns:p14="http://schemas.microsoft.com/office/powerpoint/2010/main" val="2362894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smtClean="0"/>
              <a:t>2 cats positive in 1 shelter, 3 cats positive in a 2</a:t>
            </a:r>
            <a:r>
              <a:rPr lang="en-CA" baseline="30000" smtClean="0"/>
              <a:t>nd</a:t>
            </a:r>
            <a:r>
              <a:rPr lang="en-CA" smtClean="0"/>
              <a:t> </a:t>
            </a:r>
          </a:p>
          <a:p>
            <a:pPr marL="171450" indent="-171450">
              <a:buFontTx/>
              <a:buChar char="-"/>
            </a:pPr>
            <a:r>
              <a:rPr lang="en-CA" smtClean="0"/>
              <a:t>Anorexia &amp;</a:t>
            </a:r>
            <a:r>
              <a:rPr lang="en-CA" baseline="0" smtClean="0"/>
              <a:t> respiratory symptoms reported in cats </a:t>
            </a:r>
          </a:p>
          <a:p>
            <a:pPr marL="171450" indent="-171450">
              <a:buFontTx/>
              <a:buChar char="-"/>
            </a:pPr>
            <a:r>
              <a:rPr lang="en-CA" baseline="0" smtClean="0"/>
              <a:t>1 died in hospital under veterinary care </a:t>
            </a:r>
          </a:p>
          <a:p>
            <a:pPr marL="171450" indent="-171450">
              <a:buFontTx/>
              <a:buChar char="-"/>
            </a:pPr>
            <a:r>
              <a:rPr lang="en-CA" baseline="0" smtClean="0"/>
              <a:t>Food tested: “Nature’s row” – in May, 2023 found that they were manufacturing food without proper sterilization techniques </a:t>
            </a:r>
          </a:p>
          <a:p>
            <a:pPr marL="628650" lvl="1" indent="-171450">
              <a:buFontTx/>
              <a:buChar char="-"/>
            </a:pPr>
            <a:r>
              <a:rPr lang="en-CA" baseline="0" smtClean="0"/>
              <a:t>Media reports August 1</a:t>
            </a:r>
            <a:r>
              <a:rPr lang="en-CA" baseline="30000" smtClean="0"/>
              <a:t>st</a:t>
            </a:r>
            <a:r>
              <a:rPr lang="en-CA" baseline="0" smtClean="0"/>
              <a:t> of cat food recall </a:t>
            </a:r>
          </a:p>
          <a:p>
            <a:pPr marL="628650" lvl="1" indent="-171450">
              <a:buFontTx/>
              <a:buChar char="-"/>
            </a:pPr>
            <a:r>
              <a:rPr lang="en-CA" baseline="0" smtClean="0"/>
              <a:t>Immediate order for the manufacture to stop manufacturing &amp; selling the food and to recall products</a:t>
            </a:r>
          </a:p>
          <a:p>
            <a:pPr marL="628650" lvl="1" indent="-171450">
              <a:buFontTx/>
              <a:buChar char="-"/>
            </a:pPr>
            <a:r>
              <a:rPr lang="en-CA" baseline="0" smtClean="0"/>
              <a:t>Food was either “Balanced Chicken” or “Balanced Duck” by Tosil Tosil Kitchen</a:t>
            </a:r>
          </a:p>
          <a:p>
            <a:pPr marL="171450" indent="-171450">
              <a:buFontTx/>
              <a:buChar char="-"/>
            </a:pPr>
            <a:endParaRPr lang="en-CA" smtClean="0"/>
          </a:p>
          <a:p>
            <a:pPr marL="0" indent="0">
              <a:buFontTx/>
              <a:buNone/>
            </a:pPr>
            <a:r>
              <a:rPr lang="en-CA" smtClean="0"/>
              <a:t>LINKS:</a:t>
            </a:r>
            <a:r>
              <a:rPr lang="en-CA" baseline="0" smtClean="0"/>
              <a:t> </a:t>
            </a:r>
            <a:endParaRPr lang="en-CA" smtClean="0"/>
          </a:p>
          <a:p>
            <a:pPr marL="171450" indent="-171450">
              <a:buFontTx/>
              <a:buChar char="-"/>
            </a:pPr>
            <a:r>
              <a:rPr lang="en-CA" smtClean="0"/>
              <a:t>https://www.cidrap.umn.edu/avian-influenza-bird-flu/south-korea-detects-h5n1-avian-flu-shelter-cats</a:t>
            </a:r>
          </a:p>
          <a:p>
            <a:pPr marL="171450" indent="-171450">
              <a:buFontTx/>
              <a:buChar char="-"/>
            </a:pPr>
            <a:r>
              <a:rPr lang="en-CA" smtClean="0"/>
              <a:t>https://www.mafra.go.kr/home/5109/subview.do?enc=Zm5jdDF8QEB8JTJGYmJzJTJGaG9tZSUyRjc5MiUyRjU2Njk0OSUyRmFydGNsVmlldy5kbyUzRg%3D%3D</a:t>
            </a:r>
          </a:p>
          <a:p>
            <a:pPr marL="171450" indent="-171450">
              <a:buFontTx/>
              <a:buChar char="-"/>
            </a:pPr>
            <a:r>
              <a:rPr lang="en-CA" smtClean="0"/>
              <a:t>https://www.koreaherald.com/view.php?ud=20230730000086</a:t>
            </a:r>
          </a:p>
          <a:p>
            <a:pPr marL="171450" indent="-171450">
              <a:buFontTx/>
              <a:buChar char="-"/>
            </a:pPr>
            <a:r>
              <a:rPr lang="en-CA" smtClean="0"/>
              <a:t>https://www.reuters.com/business/healthcare-pharmaceuticals/south-korea-detects-h5n1-bird-flu-two-cats-shelter-2023-07-26/</a:t>
            </a:r>
          </a:p>
          <a:p>
            <a:pPr marL="171450" indent="-171450">
              <a:buFontTx/>
              <a:buChar char="-"/>
            </a:pPr>
            <a:r>
              <a:rPr lang="en-CA" smtClean="0"/>
              <a:t>https://afludiary.blogspot.com/search?updated-max=2023-08-02T08:48:00-04:00&amp;max-results=6</a:t>
            </a:r>
          </a:p>
          <a:p>
            <a:pPr marL="171450" indent="-171450">
              <a:buFontTx/>
              <a:buChar char="-"/>
            </a:pPr>
            <a:r>
              <a:rPr lang="en-CA" smtClean="0"/>
              <a:t>Food manufacturer: https://smartstore.naver.com/tosiltosilrestaurant/notice/detail?id=5000553560</a:t>
            </a:r>
          </a:p>
          <a:p>
            <a:pPr marL="171450" indent="-171450">
              <a:buFontTx/>
              <a:buChar char="-"/>
            </a:pPr>
            <a:endParaRPr lang="en-CA" smtClean="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14</a:t>
            </a:fld>
            <a:endParaRPr lang="en-US"/>
          </a:p>
        </p:txBody>
      </p:sp>
    </p:spTree>
    <p:extLst>
      <p:ext uri="{BB962C8B-B14F-4D97-AF65-F5344CB8AC3E}">
        <p14:creationId xmlns:p14="http://schemas.microsoft.com/office/powerpoint/2010/main" val="3494292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smtClean="0"/>
              <a:t>First incidence in farmed fur animals – previously 2 detections</a:t>
            </a:r>
            <a:r>
              <a:rPr lang="en-CA" baseline="0" smtClean="0"/>
              <a:t> in WILD foxes </a:t>
            </a:r>
          </a:p>
          <a:p>
            <a:pPr marL="171450" indent="-171450">
              <a:buFontTx/>
              <a:buChar char="-"/>
            </a:pPr>
            <a:r>
              <a:rPr lang="en-CA" baseline="0" smtClean="0"/>
              <a:t>With HPAI being added to list of diseases to be combated, </a:t>
            </a:r>
            <a:r>
              <a:rPr lang="en-CA" sz="1200" b="0" i="0" kern="1200" smtClean="0">
                <a:solidFill>
                  <a:schemeClr val="tx1"/>
                </a:solidFill>
                <a:effectLst/>
                <a:latin typeface="+mn-lt"/>
                <a:ea typeface="+mn-ea"/>
                <a:cs typeface="+mn-cs"/>
              </a:rPr>
              <a:t>animal health authorities have the right to take the necessary measures to eradicate the infection and prevent the spread of the disease. Owners will be entitled to receive compensation from the government for killed animals. </a:t>
            </a:r>
          </a:p>
          <a:p>
            <a:pPr marL="171450" indent="-171450">
              <a:buFontTx/>
              <a:buChar char="-"/>
            </a:pPr>
            <a:r>
              <a:rPr lang="en-CA" sz="1200" b="0" i="0" kern="1200" smtClean="0">
                <a:solidFill>
                  <a:schemeClr val="tx1"/>
                </a:solidFill>
                <a:effectLst/>
                <a:latin typeface="+mn-lt"/>
                <a:ea typeface="+mn-ea"/>
                <a:cs typeface="+mn-cs"/>
              </a:rPr>
              <a:t>While the source of infection of these 5 farms remains unclear, authorities are looking at a variety of sources of contamination, including </a:t>
            </a:r>
            <a:r>
              <a:rPr lang="en-CA" sz="1200" b="1" i="0" kern="1200" smtClean="0">
                <a:solidFill>
                  <a:schemeClr val="tx1"/>
                </a:solidFill>
                <a:effectLst/>
                <a:latin typeface="+mn-lt"/>
                <a:ea typeface="+mn-ea"/>
                <a:cs typeface="+mn-cs"/>
              </a:rPr>
              <a:t>feed and feed storage facilities.</a:t>
            </a:r>
            <a:r>
              <a:rPr lang="en-CA" sz="1200" b="0" i="0" kern="1200" smtClean="0">
                <a:solidFill>
                  <a:schemeClr val="tx1"/>
                </a:solidFill>
                <a:effectLst/>
                <a:latin typeface="+mn-lt"/>
                <a:ea typeface="+mn-ea"/>
                <a:cs typeface="+mn-cs"/>
              </a:rPr>
              <a:t> </a:t>
            </a:r>
            <a:endParaRPr lang="en-CA" smtClean="0"/>
          </a:p>
          <a:p>
            <a:r>
              <a:rPr lang="en-CA" smtClean="0"/>
              <a:t>LINKS: </a:t>
            </a:r>
          </a:p>
          <a:p>
            <a:pPr marL="171450" indent="-171450">
              <a:buFontTx/>
              <a:buChar char="-"/>
            </a:pPr>
            <a:r>
              <a:rPr lang="en-CA" baseline="0" smtClean="0"/>
              <a:t>https://www.ecdc.europa.eu/sites/default/files/documents/communicable-disease-threats-report-week-28-2023.pdf</a:t>
            </a:r>
          </a:p>
          <a:p>
            <a:pPr marL="171450" indent="-171450">
              <a:buFontTx/>
              <a:buChar char="-"/>
            </a:pPr>
            <a:r>
              <a:rPr lang="en-CA" smtClean="0"/>
              <a:t>https://wahis.woah.org/#/in-review/5119?reportId=161810&amp;fromPage=event-dashboard-url</a:t>
            </a:r>
          </a:p>
          <a:p>
            <a:pPr marL="171450" indent="-171450">
              <a:buFontTx/>
              <a:buChar char="-"/>
            </a:pPr>
            <a:r>
              <a:rPr lang="en-CA" baseline="0" smtClean="0"/>
              <a:t>https://www.ruokavirasto.fi/elaimet/elainten-terveys-ja-elaintaudit/elaintaudit/ajankohtaista-elaintaudeista/turkistarhan-ketuilla-todettu-lintuinfluenssaa/</a:t>
            </a:r>
          </a:p>
          <a:p>
            <a:pPr marL="171450" indent="-171450">
              <a:buFontTx/>
              <a:buChar char="-"/>
            </a:pPr>
            <a:r>
              <a:rPr lang="en-CA" baseline="0" smtClean="0"/>
              <a:t>https://www.ruokavirasto.fi/elaimet/elainten-terveys-ja-elaintaudit/elaintaudit/ajankohtaista-elaintaudeista/lintuinfluenssaa-myos-neljan-turkistarhan-elaimissa/</a:t>
            </a:r>
          </a:p>
          <a:p>
            <a:pPr marL="171450" indent="-171450">
              <a:buFontTx/>
              <a:buChar char="-"/>
            </a:pPr>
            <a:r>
              <a:rPr lang="en-CA" baseline="0" smtClean="0"/>
              <a:t>https://valtioneuvosto.fi/en/-//1410837/finland-intensifies-measures-to-combat-avian-influenza-at-fur-farms</a:t>
            </a:r>
          </a:p>
          <a:p>
            <a:pPr marL="171450" indent="-171450">
              <a:buFontTx/>
              <a:buChar char="-"/>
            </a:pPr>
            <a:r>
              <a:rPr lang="en-CA" baseline="0" smtClean="0"/>
              <a:t>https://www.ruokavirasto.fi/en/animals/animal-health-and-diseases/animal-diseases/poultry/avian-influenza/avian-influenza-in-finland/</a:t>
            </a:r>
          </a:p>
          <a:p>
            <a:pPr marL="171450" indent="-171450">
              <a:buFontTx/>
              <a:buChar char="-"/>
            </a:pPr>
            <a:r>
              <a:rPr lang="en-CA" baseline="0" smtClean="0"/>
              <a:t>https://afludiary.blogspot.com/</a:t>
            </a:r>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15</a:t>
            </a:fld>
            <a:endParaRPr lang="en-US"/>
          </a:p>
        </p:txBody>
      </p:sp>
    </p:spTree>
    <p:extLst>
      <p:ext uri="{BB962C8B-B14F-4D97-AF65-F5344CB8AC3E}">
        <p14:creationId xmlns:p14="http://schemas.microsoft.com/office/powerpoint/2010/main" val="3866236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mtClean="0"/>
              <a:t>LINKS: </a:t>
            </a:r>
          </a:p>
          <a:p>
            <a:pPr marL="171450" indent="-171450">
              <a:buFontTx/>
              <a:buChar char="-"/>
            </a:pPr>
            <a:r>
              <a:rPr lang="en-CA" baseline="0" smtClean="0"/>
              <a:t>https://www.ecdc.europa.eu/sites/default/files/documents/communicable-disease-threats-report-week-28-2023.pdf</a:t>
            </a:r>
          </a:p>
          <a:p>
            <a:pPr marL="628650" lvl="1" indent="-171450">
              <a:buFontTx/>
              <a:buChar char="-"/>
            </a:pPr>
            <a:r>
              <a:rPr lang="en-CA" smtClean="0"/>
              <a:t>https://www.ruokavirasto.fi/en/animals/animal-health-and-diseases/animal-diseases/poultry/avian-influenza/avian-influenza-in-finland/</a:t>
            </a:r>
          </a:p>
          <a:p>
            <a:pPr marL="1085850" lvl="2" indent="-171450">
              <a:buFontTx/>
              <a:buChar char="-"/>
            </a:pPr>
            <a:r>
              <a:rPr lang="en-CA" smtClean="0"/>
              <a:t>Map</a:t>
            </a:r>
            <a:r>
              <a:rPr lang="en-CA" baseline="0" smtClean="0"/>
              <a:t> taken from this website</a:t>
            </a:r>
          </a:p>
          <a:p>
            <a:pPr marL="628650" lvl="1" indent="-171450">
              <a:buFontTx/>
              <a:buChar char="-"/>
            </a:pPr>
            <a:r>
              <a:rPr lang="en-CA" baseline="0" smtClean="0"/>
              <a:t>https://www.eurosurveillance.org/content/10.2807/1560-7917.ES.2023.28.31.2300400</a:t>
            </a:r>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16</a:t>
            </a:fld>
            <a:endParaRPr lang="en-US"/>
          </a:p>
        </p:txBody>
      </p:sp>
    </p:spTree>
    <p:extLst>
      <p:ext uri="{BB962C8B-B14F-4D97-AF65-F5344CB8AC3E}">
        <p14:creationId xmlns:p14="http://schemas.microsoft.com/office/powerpoint/2010/main" val="3079421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a:t>The Convention on Migratory Species (CMS) and the Food and Agriculture Organization (FAO) co-convened the Scientific Task Force on Avian Influenza and Wild Birds in 2005. It works as a communication and coordination network and continues to review the role of wild birds in the epidemiology of AI and the impact of the disease on wild birds, promoting a balanced opinion based on currently available evidence. Task Force observers include the United Nations Environment Programme, World Health Organisation and World Organisation for Animal Health. Task Force members are displayed here. </a:t>
            </a:r>
            <a:endParaRPr lang="en-CA" sz="1200"/>
          </a:p>
          <a:p>
            <a:endParaRPr lang="en-US"/>
          </a:p>
          <a:p>
            <a:r>
              <a:rPr lang="en-US" sz="1200" b="1"/>
              <a:t>Purpose</a:t>
            </a:r>
          </a:p>
          <a:p>
            <a:r>
              <a:rPr lang="en-US" sz="1200"/>
              <a:t>The purpose of the statement is to inform stakeholders in governments, disease control, wildlife management, site management, conservation and poultry sectors about HPAI viruses in wild birds and appropriate responses. The statement provides firstly a situation update and secondly recommendations and guidance for those responding to the threat of HPAI to wild birds. </a:t>
            </a:r>
          </a:p>
          <a:p>
            <a:endParaRPr lang="en-CA" smtClean="0"/>
          </a:p>
          <a:p>
            <a:endParaRPr lang="en-CA" smtClean="0"/>
          </a:p>
          <a:p>
            <a:r>
              <a:rPr lang="en-CA" smtClean="0"/>
              <a:t>https://www.cms.int/en/publication/h5n1-high-pathogenicity-avian-influenza-wild-birds-unprecedented-conservation-impacts </a:t>
            </a:r>
            <a:endParaRPr lang="en-CA"/>
          </a:p>
        </p:txBody>
      </p:sp>
      <p:sp>
        <p:nvSpPr>
          <p:cNvPr id="4" name="Slide Number Placeholder 3"/>
          <p:cNvSpPr>
            <a:spLocks noGrp="1"/>
          </p:cNvSpPr>
          <p:nvPr>
            <p:ph type="sldNum" sz="quarter" idx="10"/>
          </p:nvPr>
        </p:nvSpPr>
        <p:spPr/>
        <p:txBody>
          <a:bodyPr/>
          <a:lstStyle/>
          <a:p>
            <a:fld id="{86824228-19B0-4BDB-BBFF-58C267890A0F}" type="slidenum">
              <a:rPr lang="en-CA" smtClean="0"/>
              <a:t>18</a:t>
            </a:fld>
            <a:endParaRPr lang="en-CA"/>
          </a:p>
        </p:txBody>
      </p:sp>
    </p:spTree>
    <p:extLst>
      <p:ext uri="{BB962C8B-B14F-4D97-AF65-F5344CB8AC3E}">
        <p14:creationId xmlns:p14="http://schemas.microsoft.com/office/powerpoint/2010/main" val="1267120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b="1" baseline="0" err="1" smtClean="0"/>
              <a:t>SitReps are no longer being distributed</a:t>
            </a:r>
          </a:p>
          <a:p>
            <a:pPr marL="171450" indent="-171450">
              <a:buFontTx/>
              <a:buChar char="-"/>
            </a:pPr>
            <a:r>
              <a:rPr lang="en-CA" altLang="en-US" b="0" baseline="0" smtClean="0"/>
              <a:t>Last PCZ was revoked </a:t>
            </a:r>
          </a:p>
          <a:p>
            <a:pPr marL="171450" indent="-171450">
              <a:buFontTx/>
              <a:buChar char="-"/>
            </a:pPr>
            <a:r>
              <a:rPr lang="en-CA" altLang="en-US" b="0" baseline="0" smtClean="0"/>
              <a:t>No new cases in Canada! </a:t>
            </a:r>
            <a:endParaRPr lang="en-CA" altLang="en-US" baseline="0" smtClean="0"/>
          </a:p>
          <a:p>
            <a:pPr marL="171450" indent="-171450">
              <a:buFontTx/>
              <a:buChar char="-"/>
            </a:pPr>
            <a:endParaRPr lang="en-CA" altLang="en-US" baseline="0" smtClean="0"/>
          </a:p>
        </p:txBody>
      </p:sp>
      <p:sp>
        <p:nvSpPr>
          <p:cNvPr id="4" name="Slide Number Placeholder 3"/>
          <p:cNvSpPr>
            <a:spLocks noGrp="1"/>
          </p:cNvSpPr>
          <p:nvPr>
            <p:ph type="sldNum" sz="quarter" idx="5"/>
          </p:nvPr>
        </p:nvSpPr>
        <p:spPr/>
        <p:txBody>
          <a:bodyPr/>
          <a:lstStyle/>
          <a:p>
            <a:pPr>
              <a:defRPr/>
            </a:pPr>
            <a:fld id="{62B19991-06D8-4D70-B041-72BA1BC64FBF}" type="slidenum">
              <a:rPr lang="en-US" smtClean="0"/>
              <a:pPr>
                <a:defRPr/>
              </a:pPr>
              <a:t>2</a:t>
            </a:fld>
            <a:endParaRPr lang="en-US"/>
          </a:p>
        </p:txBody>
      </p:sp>
    </p:spTree>
    <p:extLst>
      <p:ext uri="{BB962C8B-B14F-4D97-AF65-F5344CB8AC3E}">
        <p14:creationId xmlns:p14="http://schemas.microsoft.com/office/powerpoint/2010/main" val="507701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mtClean="0"/>
              <a:t>The Wild bird migration</a:t>
            </a:r>
            <a:r>
              <a:rPr lang="en-CA" baseline="0" smtClean="0"/>
              <a:t> is well underway with hundreds of millions of birds in flight now.</a:t>
            </a:r>
            <a:endParaRPr lang="en-CA"/>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3</a:t>
            </a:fld>
            <a:endParaRPr lang="en-US"/>
          </a:p>
        </p:txBody>
      </p:sp>
    </p:spTree>
    <p:extLst>
      <p:ext uri="{BB962C8B-B14F-4D97-AF65-F5344CB8AC3E}">
        <p14:creationId xmlns:p14="http://schemas.microsoft.com/office/powerpoint/2010/main" val="576267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mtClean="0"/>
              <a:t>Image from filtering dashboard from Mar 3 – May 31</a:t>
            </a:r>
          </a:p>
        </p:txBody>
      </p:sp>
      <p:sp>
        <p:nvSpPr>
          <p:cNvPr id="4" name="Slide Number Placeholder 3"/>
          <p:cNvSpPr>
            <a:spLocks noGrp="1"/>
          </p:cNvSpPr>
          <p:nvPr>
            <p:ph type="sldNum" sz="quarter" idx="5"/>
          </p:nvPr>
        </p:nvSpPr>
        <p:spPr/>
        <p:txBody>
          <a:bodyPr/>
          <a:lstStyle/>
          <a:p>
            <a:pPr>
              <a:defRPr/>
            </a:pPr>
            <a:fld id="{916E5DAA-5713-4D49-942C-B1DC1E7FA84E}" type="slidenum">
              <a:rPr lang="en-US" smtClean="0"/>
              <a:pPr>
                <a:defRPr/>
              </a:pPr>
              <a:t>4</a:t>
            </a:fld>
            <a:endParaRPr lang="en-US"/>
          </a:p>
        </p:txBody>
      </p:sp>
    </p:spTree>
    <p:extLst>
      <p:ext uri="{BB962C8B-B14F-4D97-AF65-F5344CB8AC3E}">
        <p14:creationId xmlns:p14="http://schemas.microsoft.com/office/powerpoint/2010/main" val="1865839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mtClean="0"/>
              <a:t>Washington: </a:t>
            </a:r>
          </a:p>
          <a:p>
            <a:pPr marL="171450" indent="-171450">
              <a:buFontTx/>
              <a:buChar char="-"/>
            </a:pPr>
            <a:r>
              <a:rPr lang="en-CA" smtClean="0"/>
              <a:t>https://www.seattletimes.com/seattle-news/health/wa-officials-warn-of-bird-flu-outbreak-in-state-park-more-than-1700-dead-birds-removed/</a:t>
            </a:r>
          </a:p>
          <a:p>
            <a:pPr marL="171450" indent="-171450">
              <a:buFontTx/>
              <a:buChar char="-"/>
            </a:pPr>
            <a:r>
              <a:rPr lang="en-CA" smtClean="0"/>
              <a:t>https://wahis.woah.org/#/in-review/4451?reportId=162659&amp;fromPage=event-dashboard-url</a:t>
            </a:r>
          </a:p>
          <a:p>
            <a:pPr marL="171450" indent="-171450">
              <a:buFontTx/>
              <a:buChar char="-"/>
            </a:pPr>
            <a:r>
              <a:rPr lang="en-CA" smtClean="0"/>
              <a:t>https://www.fisheries.noaa.gov/feature-story/highly-pathogenic-avian-influenza-found-seals-marrowstone-island-puget-sound</a:t>
            </a:r>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5</a:t>
            </a:fld>
            <a:endParaRPr lang="en-US"/>
          </a:p>
        </p:txBody>
      </p:sp>
    </p:spTree>
    <p:extLst>
      <p:ext uri="{BB962C8B-B14F-4D97-AF65-F5344CB8AC3E}">
        <p14:creationId xmlns:p14="http://schemas.microsoft.com/office/powerpoint/2010/main" val="2844397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mtClean="0"/>
              <a:t>Washington: </a:t>
            </a:r>
          </a:p>
          <a:p>
            <a:pPr marL="171450" indent="-171450">
              <a:buFontTx/>
              <a:buChar char="-"/>
            </a:pPr>
            <a:r>
              <a:rPr lang="en-CA" smtClean="0"/>
              <a:t>https://www.seattletimes.com/seattle-news/health/wa-officials-warn-of-bird-flu-outbreak-in-state-park-more-than-1700-dead-birds-removed/</a:t>
            </a:r>
          </a:p>
          <a:p>
            <a:pPr marL="171450" indent="-171450">
              <a:buFontTx/>
              <a:buChar char="-"/>
            </a:pPr>
            <a:r>
              <a:rPr lang="en-CA" smtClean="0"/>
              <a:t>https://wahis.woah.org/#/in-review/4451?reportId=162659&amp;fromPage=event-dashboard-url</a:t>
            </a:r>
          </a:p>
          <a:p>
            <a:pPr marL="171450" indent="-171450">
              <a:buFontTx/>
              <a:buChar char="-"/>
            </a:pPr>
            <a:r>
              <a:rPr lang="en-CA" smtClean="0"/>
              <a:t>https://www.fisheries.noaa.gov/feature-story/highly-pathogenic-avian-influenza-found-seals-marrowstone-island-puget-sound</a:t>
            </a:r>
          </a:p>
          <a:p>
            <a:endParaRPr lang="en-CA" smtClean="0"/>
          </a:p>
          <a:p>
            <a:r>
              <a:rPr lang="en-CA" smtClean="0"/>
              <a:t>South Africa: </a:t>
            </a:r>
          </a:p>
          <a:p>
            <a:pPr marL="171450" indent="-171450">
              <a:buFontTx/>
              <a:buChar char="-"/>
            </a:pPr>
            <a:r>
              <a:rPr lang="en-CA" baseline="0" smtClean="0"/>
              <a:t>http://empres-i.fao.org/eipws3g/2/obd?idOutbreak=361464&amp;rss=t</a:t>
            </a:r>
          </a:p>
          <a:p>
            <a:pPr marL="171450" indent="-171450">
              <a:buFontTx/>
              <a:buChar char="-"/>
            </a:pPr>
            <a:endParaRPr lang="en-CA" baseline="0" smtClean="0"/>
          </a:p>
          <a:p>
            <a:pPr marL="171450" indent="-171450">
              <a:buFontTx/>
              <a:buChar char="-"/>
            </a:pPr>
            <a:r>
              <a:rPr lang="en-CA" baseline="0" smtClean="0"/>
              <a:t>Nigeria: http://empres-i.fao.org/eipws3g/2/obd?idOutbreak=361689&amp;rss=t</a:t>
            </a:r>
          </a:p>
          <a:p>
            <a:pPr marL="628650" lvl="1" indent="-171450">
              <a:buFontTx/>
              <a:buChar char="-"/>
            </a:pPr>
            <a:r>
              <a:rPr lang="en-CA" baseline="0" smtClean="0"/>
              <a:t>5098 cases (1878 deaths, 3220 destroyed) </a:t>
            </a:r>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6</a:t>
            </a:fld>
            <a:endParaRPr lang="en-US"/>
          </a:p>
        </p:txBody>
      </p:sp>
    </p:spTree>
    <p:extLst>
      <p:ext uri="{BB962C8B-B14F-4D97-AF65-F5344CB8AC3E}">
        <p14:creationId xmlns:p14="http://schemas.microsoft.com/office/powerpoint/2010/main" val="1208033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en-CA" smtClean="0"/>
              <a:t>Wild bird reports have been ongoing, and almost 38% greater numbers than reported in first 9 months of 2022</a:t>
            </a:r>
          </a:p>
          <a:p>
            <a:endParaRPr lang="en-CA"/>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7</a:t>
            </a:fld>
            <a:endParaRPr lang="en-US"/>
          </a:p>
        </p:txBody>
      </p:sp>
    </p:spTree>
    <p:extLst>
      <p:ext uri="{BB962C8B-B14F-4D97-AF65-F5344CB8AC3E}">
        <p14:creationId xmlns:p14="http://schemas.microsoft.com/office/powerpoint/2010/main" val="1916716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smtClean="0">
              <a:solidFill>
                <a:schemeClr val="tx1"/>
              </a:solidFill>
              <a:effectLst/>
              <a:latin typeface="+mn-lt"/>
              <a:ea typeface="+mn-ea"/>
              <a:cs typeface="+mn-cs"/>
            </a:endParaRPr>
          </a:p>
          <a:p>
            <a:pPr lvl="0"/>
            <a:r>
              <a:rPr lang="en-CA" sz="1200" kern="1200" smtClean="0">
                <a:solidFill>
                  <a:schemeClr val="tx1"/>
                </a:solidFill>
                <a:effectLst/>
                <a:latin typeface="+mn-lt"/>
                <a:ea typeface="+mn-ea"/>
                <a:cs typeface="+mn-cs"/>
              </a:rPr>
              <a:t>A(H5N1) virus continues  to circulate  in breeding  colonies of  black-headed  gulls, affecting now also juvenile birds that have hatched and are fledging, resulting in high mortality. At the same time, as predicted in the last report ,the host range has been expanded to other gulls and terns, including Mediterranean gulls, black-legged kittiwakes,  common  terns  and  sandwich  terns . During  this  reporting  period, compared to the situation observed in 2022, seabird species were not only found along coastlines but also in land. The increasing number of wild bird species involved in the A(H5) epidemic may alter the pattern of virus spread.</a:t>
            </a:r>
          </a:p>
          <a:p>
            <a:pPr lvl="0"/>
            <a:endParaRPr lang="en-US" sz="1200" kern="1200" smtClean="0">
              <a:solidFill>
                <a:schemeClr val="tx1"/>
              </a:solidFill>
              <a:effectLst/>
              <a:latin typeface="+mn-lt"/>
              <a:ea typeface="+mn-ea"/>
              <a:cs typeface="+mn-cs"/>
            </a:endParaRPr>
          </a:p>
          <a:p>
            <a:endParaRPr lang="en-CA"/>
          </a:p>
        </p:txBody>
      </p:sp>
      <p:sp>
        <p:nvSpPr>
          <p:cNvPr id="4" name="Slide Number Placeholder 3"/>
          <p:cNvSpPr>
            <a:spLocks noGrp="1"/>
          </p:cNvSpPr>
          <p:nvPr>
            <p:ph type="sldNum" sz="quarter" idx="10"/>
          </p:nvPr>
        </p:nvSpPr>
        <p:spPr/>
        <p:txBody>
          <a:bodyPr/>
          <a:lstStyle/>
          <a:p>
            <a:fld id="{9662094C-1496-489D-B497-1131CF2A6BE1}" type="slidenum">
              <a:rPr lang="en-CA" smtClean="0"/>
              <a:t>8</a:t>
            </a:fld>
            <a:endParaRPr lang="en-CA"/>
          </a:p>
        </p:txBody>
      </p:sp>
    </p:spTree>
    <p:extLst>
      <p:ext uri="{BB962C8B-B14F-4D97-AF65-F5344CB8AC3E}">
        <p14:creationId xmlns:p14="http://schemas.microsoft.com/office/powerpoint/2010/main" val="3334145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662094C-1496-489D-B497-1131CF2A6BE1}" type="slidenum">
              <a:rPr lang="en-CA" smtClean="0"/>
              <a:t>9</a:t>
            </a:fld>
            <a:endParaRPr lang="en-CA"/>
          </a:p>
        </p:txBody>
      </p:sp>
    </p:spTree>
    <p:extLst>
      <p:ext uri="{BB962C8B-B14F-4D97-AF65-F5344CB8AC3E}">
        <p14:creationId xmlns:p14="http://schemas.microsoft.com/office/powerpoint/2010/main" val="3038164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801270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75220897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ct val="0"/>
              </a:spcBef>
              <a:spcAft>
                <a:spcPct val="0"/>
              </a:spcAft>
              <a:defRPr sz="1200">
                <a:solidFill>
                  <a:schemeClr val="tx1">
                    <a:tint val="75000"/>
                  </a:schemeClr>
                </a:solidFill>
                <a:latin typeface="+mn-lt"/>
              </a:defRPr>
            </a:lvl1pPr>
          </a:lstStyle>
          <a:p>
            <a:pPr>
              <a:defRPr/>
            </a:pPr>
            <a:fld id="{5195B727-CB92-4FD5-AF0D-B54F541D4673}" type="datetime1">
              <a:rPr lang="en-US"/>
              <a:pPr>
                <a:defRPr/>
              </a:pPr>
              <a:t>10/12/2023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ct val="0"/>
              </a:spcBef>
              <a:spcAft>
                <a:spcPct val="0"/>
              </a:spcAft>
              <a:defRPr sz="1200">
                <a:solidFill>
                  <a:schemeClr val="tx1">
                    <a:tint val="75000"/>
                  </a:schemeClr>
                </a:solidFill>
                <a:latin typeface="+mn-lt"/>
              </a:defRPr>
            </a:lvl1pPr>
          </a:lstStyle>
          <a:p>
            <a:pPr>
              <a:defRPr/>
            </a:pPr>
            <a:fld id="{90D9DBF5-9739-45F5-BA36-F9FB46B79E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ransition/>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hyperlink" Target="https://www.francebleu.fr/infos/agriculture-peche/grippe-aviaire-le-groupe-landais-maisadour-pret-a-vacciner-les-canards-des-le-1er-octobre-4366884"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en.yna.co.kr/view/AEN20230804002000320"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ruokavirasto.fi/elaimet/elainten-terveys-ja-elaintaudit/elaintaudit/ajankohtaista-elaintaudeista/ruokavirasto-maaraa-kaikki-elaimet-lopetettavaksi-lintuinfluenssatartunnan-saaneilta-turkistarhoilta/"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hyperlink" Target="https://www.mdpi.com/1999-4915/15/9/1836" TargetMode="External"/><Relationship Id="rId3" Type="http://schemas.openxmlformats.org/officeDocument/2006/relationships/hyperlink" Target="https://www.eurosurveillance.org/content/10.2807/1560-7917.ES.2023.28.31.2300400" TargetMode="External"/><Relationship Id="rId7" Type="http://schemas.openxmlformats.org/officeDocument/2006/relationships/hyperlink" Target="https://www.offlu.org/wp-content/uploads/2023/08/OFFLU-statement-HPAI-wildlife-South-America-20230823.pdf" TargetMode="External"/><Relationship Id="rId2" Type="http://schemas.openxmlformats.org/officeDocument/2006/relationships/hyperlink" Target="https://www.sciencedirect.com/science/article/pii/S1045105623000325?via%3Dihub" TargetMode="External"/><Relationship Id="rId1" Type="http://schemas.openxmlformats.org/officeDocument/2006/relationships/slideLayout" Target="../slideLayouts/slideLayout5.xml"/><Relationship Id="rId6" Type="http://schemas.openxmlformats.org/officeDocument/2006/relationships/hyperlink" Target="https://wwwnc.cdc.gov/eid/article/29/10/23-0536_article#:~:text=In%20summer%202022%2C%20highly%20pathogenic,limiting%20outbreak%20with%20low%20mortality." TargetMode="External"/><Relationship Id="rId5" Type="http://schemas.openxmlformats.org/officeDocument/2006/relationships/hyperlink" Target="https://pubmed.ncbi.nlm.nih.gov/37572517/" TargetMode="External"/><Relationship Id="rId4" Type="http://schemas.openxmlformats.org/officeDocument/2006/relationships/hyperlink" Target="https://www.frontiersin.org/articles/10.3389/fvets.2023.1207289/ful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hyperlink" Target="https://inspection.canada.ca/animal-health/terrestrial-animals/diseases/reportable/avian-influenza/response-to-detections-of-highly-pathogenic-avian-/eng/1640207916497/1640207916934"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cfia-ncr.maps.arcgis.com/apps/dashboards/89c779e98cdf492c899df23e1c38fdbc"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www.cwhc-rcsf.ca/avian_influenza_testing_results.ph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fisheries.noaa.gov/feature-story/highly-pathogenic-avian-influenza-found-seals-marrowstone-island-puget-sound"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s://www.seattletimes.com/seattle-news/health/wa-officials-warn-of-bird-flu-outbreak-in-state-park-more-than-1700-dead-birds-remov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efsa.onlinelibrary.wiley.com/doi/epdf/10.2903/j.efsa.2023.8191"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ct val="0"/>
              </a:spcAft>
              <a:defRPr/>
            </a:pPr>
            <a:r>
              <a:rPr lang="fr-CA" sz="2800" dirty="0" smtClean="0"/>
              <a:t>Communauté des maladies émergentes et zoonotiques</a:t>
            </a:r>
            <a:br>
              <a:rPr lang="fr-CA" sz="2800" dirty="0" smtClean="0"/>
            </a:br>
            <a:r>
              <a:rPr lang="fr-CA" sz="2000" i="1" dirty="0" smtClean="0"/>
              <a:t>Identification des risques émergents par l’intelligence collective</a:t>
            </a:r>
            <a:endParaRPr lang="fr-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fr-CA" altLang="en-US" smtClean="0"/>
              <a:t>CMEZ – Point du </a:t>
            </a:r>
            <a:r>
              <a:rPr lang="fr-CA" altLang="en-US" dirty="0" smtClean="0"/>
              <a:t>réseau avicole </a:t>
            </a:r>
            <a:r>
              <a:rPr lang="fr-CA" altLang="en-US" smtClean="0"/>
              <a:t>du SCSSA</a:t>
            </a:r>
            <a:endParaRPr lang="fr-CA" altLang="en-US" dirty="0" smtClean="0"/>
          </a:p>
          <a:p>
            <a:pPr eaLnBrk="1" hangingPunct="1"/>
            <a:r>
              <a:rPr lang="fr-CA" altLang="en-US" dirty="0" smtClean="0"/>
              <a:t>15 septembre 2023</a:t>
            </a:r>
            <a:endParaRPr lang="fr-CA" altLang="en-US" dirty="0"/>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fr-CA" altLang="en-US" sz="1200" smtClean="0">
                <a:solidFill>
                  <a:srgbClr val="898989"/>
                </a:solidFill>
              </a:rPr>
              <a:pPr fontAlgn="base">
                <a:lnSpc>
                  <a:spcPct val="100000"/>
                </a:lnSpc>
                <a:spcBef>
                  <a:spcPct val="0"/>
                </a:spcBef>
                <a:spcAft>
                  <a:spcPct val="0"/>
                </a:spcAft>
                <a:buFontTx/>
                <a:buNone/>
              </a:pPr>
              <a:t>1</a:t>
            </a:fld>
            <a:endParaRPr lang="fr-CA" altLang="en-US" sz="1200" dirty="0">
              <a:solidFill>
                <a:srgbClr val="898989"/>
              </a:solidFill>
            </a:endParaRPr>
          </a:p>
        </p:txBody>
      </p:sp>
      <p:sp>
        <p:nvSpPr>
          <p:cNvPr id="14341" name="TextBox 4"/>
          <p:cNvSpPr txBox="1">
            <a:spLocks noChangeArrowheads="1"/>
          </p:cNvSpPr>
          <p:nvPr/>
        </p:nvSpPr>
        <p:spPr bwMode="auto">
          <a:xfrm>
            <a:off x="9380538" y="5749925"/>
            <a:ext cx="2812315" cy="646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CA" altLang="en-US" sz="3600" b="1" dirty="0" smtClean="0">
                <a:solidFill>
                  <a:srgbClr val="FFFFFF"/>
                </a:solidFill>
                <a:hlinkClick r:id="rId3"/>
              </a:rPr>
              <a:t>www.cezd.ca</a:t>
            </a:r>
            <a:r>
              <a:rPr lang="fr-CA" altLang="en-US" sz="3600" dirty="0" smtClean="0">
                <a:solidFill>
                  <a:srgbClr val="FFFFFF"/>
                </a:solidFill>
              </a:rPr>
              <a:t> </a:t>
            </a:r>
            <a:endParaRPr lang="fr-CA" altLang="en-US" sz="3600" dirty="0">
              <a:solidFill>
                <a:srgbClr val="FFFFFF"/>
              </a:solidFill>
            </a:endParaRPr>
          </a:p>
        </p:txBody>
      </p:sp>
    </p:spTree>
    <p:extLst>
      <p:ext uri="{BB962C8B-B14F-4D97-AF65-F5344CB8AC3E}">
        <p14:creationId xmlns:p14="http://schemas.microsoft.com/office/powerpoint/2010/main" val="2862453356"/>
      </p:ext>
    </p:extLst>
  </p:cSld>
  <p:clrMapOvr>
    <a:masterClrMapping/>
  </p:clrMapOvr>
  <p:transition spd="slow" advTm="2644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France : Canards domestiques</a:t>
            </a:r>
            <a:endParaRPr lang="fr-CA" dirty="0"/>
          </a:p>
        </p:txBody>
      </p:sp>
      <p:sp>
        <p:nvSpPr>
          <p:cNvPr id="3" name="Content Placeholder 2"/>
          <p:cNvSpPr>
            <a:spLocks noGrp="1"/>
          </p:cNvSpPr>
          <p:nvPr>
            <p:ph sz="half" idx="1"/>
          </p:nvPr>
        </p:nvSpPr>
        <p:spPr>
          <a:xfrm>
            <a:off x="972827" y="1690688"/>
            <a:ext cx="5248863" cy="4019550"/>
          </a:xfrm>
        </p:spPr>
        <p:txBody>
          <a:bodyPr/>
          <a:lstStyle/>
          <a:p>
            <a:r>
              <a:rPr lang="fr-CA" dirty="0" smtClean="0"/>
              <a:t>Les canards domestiques ont représenté une grande partie des cas détectés en Europe en 2023</a:t>
            </a:r>
          </a:p>
          <a:p>
            <a:r>
              <a:rPr lang="fr-CA" dirty="0" smtClean="0"/>
              <a:t>La France a eu la plus grande proportion de ces cas</a:t>
            </a:r>
          </a:p>
          <a:p>
            <a:r>
              <a:rPr lang="fr-CA" dirty="0" smtClean="0"/>
              <a:t>Le virus n’a pas été introduit indépendamment par des oiseaux sauvages</a:t>
            </a:r>
          </a:p>
          <a:p>
            <a:r>
              <a:rPr lang="fr-CA" dirty="0" smtClean="0"/>
              <a:t>Le génotypage indique qu’il a été propagé de ferme en ferme </a:t>
            </a:r>
          </a:p>
        </p:txBody>
      </p:sp>
      <p:sp>
        <p:nvSpPr>
          <p:cNvPr id="5" name="Slide Number Placeholder 4"/>
          <p:cNvSpPr>
            <a:spLocks noGrp="1"/>
          </p:cNvSpPr>
          <p:nvPr>
            <p:ph type="sldNum" sz="quarter" idx="10"/>
          </p:nvPr>
        </p:nvSpPr>
        <p:spPr/>
        <p:txBody>
          <a:bodyPr/>
          <a:lstStyle/>
          <a:p>
            <a:pPr>
              <a:defRPr/>
            </a:pPr>
            <a:fld id="{222C2B47-41F2-42A5-AA41-34CCD9669551}" type="slidenum">
              <a:rPr lang="fr-CA" smtClean="0"/>
              <a:pPr>
                <a:defRPr/>
              </a:pPr>
              <a:t>10</a:t>
            </a:fld>
            <a:endParaRPr lang="fr-CA"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1832" y="1626397"/>
            <a:ext cx="713088" cy="71308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5160" y="1158516"/>
            <a:ext cx="1488077" cy="148807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1907" y="4382029"/>
            <a:ext cx="1539205" cy="153920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6813" y="3248225"/>
            <a:ext cx="1577454" cy="157745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34267" y="4761968"/>
            <a:ext cx="1159266" cy="1159266"/>
          </a:xfrm>
          <a:prstGeom prst="rect">
            <a:avLst/>
          </a:prstGeom>
        </p:spPr>
      </p:pic>
      <p:cxnSp>
        <p:nvCxnSpPr>
          <p:cNvPr id="11" name="Straight Arrow Connector 10"/>
          <p:cNvCxnSpPr/>
          <p:nvPr/>
        </p:nvCxnSpPr>
        <p:spPr>
          <a:xfrm flipV="1">
            <a:off x="8168640" y="4382029"/>
            <a:ext cx="488173" cy="350520"/>
          </a:xfrm>
          <a:prstGeom prst="straightConnector1">
            <a:avLst/>
          </a:prstGeom>
          <a:ln w="2857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Arrow Connector 11"/>
          <p:cNvCxnSpPr/>
          <p:nvPr/>
        </p:nvCxnSpPr>
        <p:spPr>
          <a:xfrm>
            <a:off x="10209968" y="4522469"/>
            <a:ext cx="451401" cy="379939"/>
          </a:xfrm>
          <a:prstGeom prst="straightConnector1">
            <a:avLst/>
          </a:prstGeom>
          <a:ln w="25400">
            <a:headEnd type="arrow" w="lg" len="med"/>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8785045" y="5509241"/>
            <a:ext cx="1320990"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892248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3200" dirty="0" smtClean="0">
                <a:hlinkClick r:id="rId2"/>
              </a:rPr>
              <a:t>Grippe aviaire : le groupe landais </a:t>
            </a:r>
            <a:r>
              <a:rPr lang="fr-CA" sz="3200" dirty="0" err="1" smtClean="0">
                <a:hlinkClick r:id="rId2"/>
              </a:rPr>
              <a:t>Maïsadour</a:t>
            </a:r>
            <a:r>
              <a:rPr lang="fr-CA" sz="3200" dirty="0" smtClean="0">
                <a:hlinkClick r:id="rId2"/>
              </a:rPr>
              <a:t> prêt à vacciner les canards dès le 1</a:t>
            </a:r>
            <a:r>
              <a:rPr lang="fr-CA" sz="3200" baseline="30000" dirty="0" smtClean="0">
                <a:hlinkClick r:id="rId2"/>
              </a:rPr>
              <a:t>er</a:t>
            </a:r>
            <a:r>
              <a:rPr lang="fr-CA" sz="3200" dirty="0" smtClean="0">
                <a:hlinkClick r:id="rId2"/>
              </a:rPr>
              <a:t> octobre (francebleu.fr)</a:t>
            </a:r>
            <a:endParaRPr lang="fr-CA" sz="3200" dirty="0"/>
          </a:p>
        </p:txBody>
      </p:sp>
      <p:sp>
        <p:nvSpPr>
          <p:cNvPr id="3" name="Content Placeholder 2"/>
          <p:cNvSpPr>
            <a:spLocks noGrp="1"/>
          </p:cNvSpPr>
          <p:nvPr>
            <p:ph sz="half" idx="1"/>
          </p:nvPr>
        </p:nvSpPr>
        <p:spPr/>
        <p:txBody>
          <a:bodyPr/>
          <a:lstStyle/>
          <a:p>
            <a:r>
              <a:rPr lang="fr-CA" dirty="0" smtClean="0"/>
              <a:t>La vaccination des canards de chair est obligatoire</a:t>
            </a:r>
          </a:p>
          <a:p>
            <a:r>
              <a:rPr lang="fr-CA" dirty="0" smtClean="0"/>
              <a:t>Il est prévu de vacciner entre 60 000 et 80 000 canards par semaine à partir du 1</a:t>
            </a:r>
            <a:r>
              <a:rPr lang="fr-CA" baseline="30000" dirty="0" smtClean="0"/>
              <a:t>er</a:t>
            </a:r>
            <a:r>
              <a:rPr lang="fr-CA" dirty="0" smtClean="0"/>
              <a:t> octobre 2023</a:t>
            </a:r>
          </a:p>
          <a:p>
            <a:r>
              <a:rPr lang="fr-CA" dirty="0" smtClean="0"/>
              <a:t>L’État français a commandé 80 millions de doses au laboratoire allemand </a:t>
            </a:r>
            <a:r>
              <a:rPr lang="fr-CA" dirty="0" err="1" smtClean="0"/>
              <a:t>Boehringer</a:t>
            </a:r>
            <a:r>
              <a:rPr lang="fr-CA" dirty="0" smtClean="0"/>
              <a:t> </a:t>
            </a:r>
            <a:r>
              <a:rPr lang="fr-CA" dirty="0" err="1" smtClean="0"/>
              <a:t>Ingheleim</a:t>
            </a:r>
            <a:endParaRPr lang="fr-CA" dirty="0" smtClean="0"/>
          </a:p>
        </p:txBody>
      </p:sp>
      <p:sp>
        <p:nvSpPr>
          <p:cNvPr id="4" name="Content Placeholder 3"/>
          <p:cNvSpPr>
            <a:spLocks noGrp="1"/>
          </p:cNvSpPr>
          <p:nvPr>
            <p:ph sz="half" idx="2"/>
          </p:nvPr>
        </p:nvSpPr>
        <p:spPr/>
        <p:txBody>
          <a:bodyPr/>
          <a:lstStyle/>
          <a:p>
            <a:r>
              <a:rPr lang="fr-CA" dirty="0" smtClean="0"/>
              <a:t>La première dose sera administrée sur des canetons de 10 jours</a:t>
            </a:r>
          </a:p>
          <a:p>
            <a:r>
              <a:rPr lang="fr-CA" dirty="0" smtClean="0"/>
              <a:t>La seconde sera injectée 18 jours plus tard </a:t>
            </a:r>
          </a:p>
          <a:p>
            <a:r>
              <a:rPr lang="fr-CA" dirty="0" smtClean="0"/>
              <a:t>L’objectif est de vacciner entre 800 et 1 000 animaux par heure</a:t>
            </a:r>
            <a:endParaRPr lang="fr-CA" dirty="0"/>
          </a:p>
        </p:txBody>
      </p:sp>
      <p:sp>
        <p:nvSpPr>
          <p:cNvPr id="5" name="Slide Number Placeholder 4"/>
          <p:cNvSpPr>
            <a:spLocks noGrp="1"/>
          </p:cNvSpPr>
          <p:nvPr>
            <p:ph type="sldNum" sz="quarter" idx="10"/>
          </p:nvPr>
        </p:nvSpPr>
        <p:spPr/>
        <p:txBody>
          <a:bodyPr/>
          <a:lstStyle/>
          <a:p>
            <a:pPr>
              <a:defRPr/>
            </a:pPr>
            <a:fld id="{222C2B47-41F2-42A5-AA41-34CCD9669551}" type="slidenum">
              <a:rPr lang="fr-CA" smtClean="0"/>
              <a:pPr>
                <a:defRPr/>
              </a:pPr>
              <a:t>11</a:t>
            </a:fld>
            <a:endParaRPr lang="fr-CA" dirty="0"/>
          </a:p>
        </p:txBody>
      </p:sp>
    </p:spTree>
    <p:extLst>
      <p:ext uri="{BB962C8B-B14F-4D97-AF65-F5344CB8AC3E}">
        <p14:creationId xmlns:p14="http://schemas.microsoft.com/office/powerpoint/2010/main" val="375548085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042" y="232535"/>
            <a:ext cx="5487127" cy="1325563"/>
          </a:xfrm>
        </p:spPr>
        <p:txBody>
          <a:bodyPr/>
          <a:lstStyle/>
          <a:p>
            <a:r>
              <a:rPr lang="fr-CA" dirty="0" smtClean="0"/>
              <a:t>Pologne : L’IAHP chez des chats domestiques</a:t>
            </a:r>
            <a:endParaRPr lang="fr-CA" dirty="0"/>
          </a:p>
        </p:txBody>
      </p:sp>
      <p:sp>
        <p:nvSpPr>
          <p:cNvPr id="3" name="Content Placeholder 2"/>
          <p:cNvSpPr>
            <a:spLocks noGrp="1"/>
          </p:cNvSpPr>
          <p:nvPr>
            <p:ph sz="half" idx="1"/>
          </p:nvPr>
        </p:nvSpPr>
        <p:spPr>
          <a:xfrm>
            <a:off x="234042" y="1946366"/>
            <a:ext cx="4958443" cy="4049485"/>
          </a:xfrm>
        </p:spPr>
        <p:txBody>
          <a:bodyPr>
            <a:normAutofit fontScale="97500" lnSpcReduction="10000"/>
          </a:bodyPr>
          <a:lstStyle/>
          <a:p>
            <a:r>
              <a:rPr lang="fr-CA" dirty="0" smtClean="0"/>
              <a:t>Juin – Décès de chats domestiques dans des ménages </a:t>
            </a:r>
            <a:r>
              <a:rPr lang="fr-CA" smtClean="0"/>
              <a:t>un peu partout </a:t>
            </a:r>
            <a:r>
              <a:rPr lang="fr-CA" dirty="0" smtClean="0"/>
              <a:t>en Pologne</a:t>
            </a:r>
          </a:p>
          <a:p>
            <a:r>
              <a:rPr lang="fr-CA" dirty="0" smtClean="0"/>
              <a:t>&gt; 70 cas suspectés</a:t>
            </a:r>
          </a:p>
          <a:p>
            <a:r>
              <a:rPr lang="fr-CA" dirty="0" smtClean="0"/>
              <a:t>H5N1 confirmée chez 29 chats sur 46 et 1 caracal testés</a:t>
            </a:r>
          </a:p>
          <a:p>
            <a:r>
              <a:rPr lang="fr-CA" dirty="0" smtClean="0"/>
              <a:t>Signes cliniques : symptômes neurologiques et respiratoires, y compris convulsions et respiration difficile</a:t>
            </a:r>
          </a:p>
          <a:p>
            <a:endParaRPr lang="fr-CA" dirty="0"/>
          </a:p>
        </p:txBody>
      </p:sp>
      <p:sp>
        <p:nvSpPr>
          <p:cNvPr id="4" name="Content Placeholder 3"/>
          <p:cNvSpPr>
            <a:spLocks noGrp="1"/>
          </p:cNvSpPr>
          <p:nvPr>
            <p:ph sz="half" idx="2"/>
          </p:nvPr>
        </p:nvSpPr>
        <p:spPr>
          <a:xfrm>
            <a:off x="6294664" y="1691028"/>
            <a:ext cx="5181600" cy="5093493"/>
          </a:xfrm>
        </p:spPr>
        <p:txBody>
          <a:bodyPr>
            <a:normAutofit/>
          </a:bodyPr>
          <a:lstStyle/>
          <a:p>
            <a:pPr lvl="1"/>
            <a:endParaRPr lang="fr-CA" dirty="0" smtClean="0"/>
          </a:p>
          <a:p>
            <a:endParaRPr lang="fr-CA" dirty="0"/>
          </a:p>
        </p:txBody>
      </p:sp>
      <p:sp>
        <p:nvSpPr>
          <p:cNvPr id="5" name="Slide Number Placeholder 4"/>
          <p:cNvSpPr>
            <a:spLocks noGrp="1"/>
          </p:cNvSpPr>
          <p:nvPr>
            <p:ph type="sldNum" sz="quarter" idx="10"/>
          </p:nvPr>
        </p:nvSpPr>
        <p:spPr/>
        <p:txBody>
          <a:bodyPr/>
          <a:lstStyle/>
          <a:p>
            <a:pPr>
              <a:defRPr/>
            </a:pPr>
            <a:fld id="{222C2B47-41F2-42A5-AA41-34CCD9669551}" type="slidenum">
              <a:rPr lang="fr-CA" smtClean="0"/>
              <a:pPr>
                <a:defRPr/>
              </a:pPr>
              <a:t>12</a:t>
            </a:fld>
            <a:endParaRPr lang="fr-CA" dirty="0"/>
          </a:p>
        </p:txBody>
      </p:sp>
      <p:pic>
        <p:nvPicPr>
          <p:cNvPr id="6" name="Picture 5"/>
          <p:cNvPicPr>
            <a:picLocks noChangeAspect="1"/>
          </p:cNvPicPr>
          <p:nvPr/>
        </p:nvPicPr>
        <p:blipFill>
          <a:blip r:embed="rId3"/>
          <a:stretch>
            <a:fillRect/>
          </a:stretch>
        </p:blipFill>
        <p:spPr>
          <a:xfrm>
            <a:off x="5721169" y="190046"/>
            <a:ext cx="6328589" cy="65314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5519326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Pologne : Virus H5N1 chez les chats</a:t>
            </a:r>
            <a:endParaRPr lang="fr-CA" dirty="0"/>
          </a:p>
        </p:txBody>
      </p:sp>
      <p:sp>
        <p:nvSpPr>
          <p:cNvPr id="3" name="Content Placeholder 2"/>
          <p:cNvSpPr>
            <a:spLocks noGrp="1"/>
          </p:cNvSpPr>
          <p:nvPr>
            <p:ph sz="half" idx="1"/>
          </p:nvPr>
        </p:nvSpPr>
        <p:spPr>
          <a:xfrm>
            <a:off x="6019800" y="1690688"/>
            <a:ext cx="5181600" cy="4351338"/>
          </a:xfrm>
        </p:spPr>
        <p:txBody>
          <a:bodyPr/>
          <a:lstStyle/>
          <a:p>
            <a:r>
              <a:rPr lang="fr-CA" dirty="0" smtClean="0"/>
              <a:t>Même génotype que pour les oiseaux sauvages et la volaille</a:t>
            </a:r>
          </a:p>
          <a:p>
            <a:pPr lvl="1"/>
            <a:r>
              <a:rPr lang="fr-CA" dirty="0" smtClean="0"/>
              <a:t>très apparentés </a:t>
            </a:r>
          </a:p>
          <a:p>
            <a:r>
              <a:rPr lang="fr-CA" dirty="0" smtClean="0"/>
              <a:t>Source commune suspectée – pas encore identifiée </a:t>
            </a:r>
          </a:p>
          <a:p>
            <a:r>
              <a:rPr lang="fr-CA" dirty="0" smtClean="0"/>
              <a:t>Les 70 personnes identifiées comme étant des contacts étroits sont toutes asymptomatiques</a:t>
            </a:r>
          </a:p>
          <a:p>
            <a:pPr lvl="1"/>
            <a:endParaRPr lang="fr-CA" dirty="0"/>
          </a:p>
        </p:txBody>
      </p:sp>
      <p:sp>
        <p:nvSpPr>
          <p:cNvPr id="4" name="Content Placeholder 3"/>
          <p:cNvSpPr>
            <a:spLocks noGrp="1"/>
          </p:cNvSpPr>
          <p:nvPr>
            <p:ph sz="half" idx="2"/>
          </p:nvPr>
        </p:nvSpPr>
        <p:spPr>
          <a:xfrm>
            <a:off x="607423" y="1690688"/>
            <a:ext cx="5181600" cy="4351338"/>
          </a:xfrm>
        </p:spPr>
        <p:txBody>
          <a:bodyPr/>
          <a:lstStyle/>
          <a:p>
            <a:r>
              <a:rPr lang="fr-CA" dirty="0" smtClean="0"/>
              <a:t>Tous les chats n’avaient pas accès à l’extérieur </a:t>
            </a:r>
          </a:p>
          <a:p>
            <a:r>
              <a:rPr lang="fr-CA" dirty="0" smtClean="0"/>
              <a:t>La cause? L’enquête se poursuit</a:t>
            </a:r>
          </a:p>
          <a:p>
            <a:r>
              <a:rPr lang="fr-CA" dirty="0" smtClean="0"/>
              <a:t>Le poulet cru? </a:t>
            </a:r>
          </a:p>
          <a:p>
            <a:pPr lvl="1"/>
            <a:r>
              <a:rPr lang="fr-CA" dirty="0" smtClean="0"/>
              <a:t>Le poulet cru dans l’alimentation est impliqué, mais son rôle n’est pas prouvé </a:t>
            </a:r>
          </a:p>
          <a:p>
            <a:pPr lvl="1"/>
            <a:r>
              <a:rPr lang="fr-CA" dirty="0" smtClean="0"/>
              <a:t>Sur 5 échantillons d’aliments testés, 1 était positif pour le virus infectieux (</a:t>
            </a:r>
            <a:r>
              <a:rPr lang="fr-CA" i="1" dirty="0" smtClean="0"/>
              <a:t>BNO News </a:t>
            </a:r>
            <a:r>
              <a:rPr lang="fr-CA" dirty="0" smtClean="0"/>
              <a:t>– une source fiable?)</a:t>
            </a:r>
          </a:p>
          <a:p>
            <a:endParaRPr lang="fr-CA" dirty="0" smtClean="0"/>
          </a:p>
          <a:p>
            <a:endParaRPr lang="fr-CA" dirty="0"/>
          </a:p>
        </p:txBody>
      </p:sp>
      <p:sp>
        <p:nvSpPr>
          <p:cNvPr id="5" name="Slide Number Placeholder 4"/>
          <p:cNvSpPr>
            <a:spLocks noGrp="1"/>
          </p:cNvSpPr>
          <p:nvPr>
            <p:ph type="sldNum" sz="quarter" idx="10"/>
          </p:nvPr>
        </p:nvSpPr>
        <p:spPr/>
        <p:txBody>
          <a:bodyPr/>
          <a:lstStyle/>
          <a:p>
            <a:pPr>
              <a:defRPr/>
            </a:pPr>
            <a:fld id="{222C2B47-41F2-42A5-AA41-34CCD9669551}" type="slidenum">
              <a:rPr lang="fr-CA" smtClean="0"/>
              <a:pPr>
                <a:defRPr/>
              </a:pPr>
              <a:t>13</a:t>
            </a:fld>
            <a:endParaRPr lang="fr-CA" dirty="0"/>
          </a:p>
        </p:txBody>
      </p:sp>
    </p:spTree>
    <p:extLst>
      <p:ext uri="{BB962C8B-B14F-4D97-AF65-F5344CB8AC3E}">
        <p14:creationId xmlns:p14="http://schemas.microsoft.com/office/powerpoint/2010/main" val="261177264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2360"/>
            <a:ext cx="10515600" cy="1325563"/>
          </a:xfrm>
        </p:spPr>
        <p:txBody>
          <a:bodyPr/>
          <a:lstStyle/>
          <a:p>
            <a:r>
              <a:rPr lang="fr-CA" dirty="0" smtClean="0"/>
              <a:t>Corée du Sud : L’IAHP H5N1 chez des chats</a:t>
            </a:r>
            <a:endParaRPr lang="fr-CA" dirty="0"/>
          </a:p>
        </p:txBody>
      </p:sp>
      <p:sp>
        <p:nvSpPr>
          <p:cNvPr id="3" name="Content Placeholder 2"/>
          <p:cNvSpPr>
            <a:spLocks noGrp="1"/>
          </p:cNvSpPr>
          <p:nvPr>
            <p:ph sz="half" idx="1"/>
          </p:nvPr>
        </p:nvSpPr>
        <p:spPr>
          <a:xfrm>
            <a:off x="1113184" y="1502229"/>
            <a:ext cx="9422296" cy="4650576"/>
          </a:xfrm>
        </p:spPr>
        <p:txBody>
          <a:bodyPr>
            <a:normAutofit fontScale="92500" lnSpcReduction="10000"/>
          </a:bodyPr>
          <a:lstStyle/>
          <a:p>
            <a:r>
              <a:rPr lang="fr-CA" dirty="0" smtClean="0"/>
              <a:t>La souche H5N1 a été confirmée chez 5 chats dans deux refuges différents à Séoul</a:t>
            </a:r>
          </a:p>
          <a:p>
            <a:pPr marL="0" indent="0">
              <a:buNone/>
            </a:pPr>
            <a:endParaRPr lang="fr-CA" dirty="0" smtClean="0"/>
          </a:p>
          <a:p>
            <a:r>
              <a:rPr lang="fr-CA" dirty="0" smtClean="0"/>
              <a:t>Dans le premier refuge, 38 chats sont morts en un mois, et </a:t>
            </a:r>
            <a:r>
              <a:rPr lang="fr-CA" smtClean="0"/>
              <a:t>l’IAHP </a:t>
            </a:r>
            <a:r>
              <a:rPr lang="fr-CA" smtClean="0"/>
              <a:t>H5N1 </a:t>
            </a:r>
            <a:r>
              <a:rPr lang="fr-CA" dirty="0" smtClean="0"/>
              <a:t>a été confirmée dans 2 cas </a:t>
            </a:r>
          </a:p>
          <a:p>
            <a:pPr marL="0" indent="0">
              <a:buNone/>
            </a:pPr>
            <a:endParaRPr lang="fr-CA" dirty="0" smtClean="0"/>
          </a:p>
          <a:p>
            <a:r>
              <a:rPr lang="fr-CA" dirty="0" smtClean="0"/>
              <a:t>Une recherche de contacts humains a été effectuée; les contacts identifiés jusqu’à maintenant sont asymptomatiques</a:t>
            </a:r>
          </a:p>
          <a:p>
            <a:endParaRPr lang="fr-CA" dirty="0"/>
          </a:p>
          <a:p>
            <a:r>
              <a:rPr lang="fr-CA" dirty="0" smtClean="0"/>
              <a:t>Il a été déterminé que des </a:t>
            </a:r>
            <a:r>
              <a:rPr lang="fr-CA" dirty="0">
                <a:hlinkClick r:id="rId3"/>
              </a:rPr>
              <a:t>aliments pour animaux de </a:t>
            </a:r>
            <a:r>
              <a:rPr lang="fr-CA" dirty="0" smtClean="0">
                <a:hlinkClick r:id="rId3"/>
              </a:rPr>
              <a:t>compagnie</a:t>
            </a:r>
            <a:r>
              <a:rPr lang="fr-CA" dirty="0" smtClean="0"/>
              <a:t> sont la source probable de l’éclosion</a:t>
            </a:r>
          </a:p>
        </p:txBody>
      </p:sp>
      <p:sp>
        <p:nvSpPr>
          <p:cNvPr id="5" name="Slide Number Placeholder 4"/>
          <p:cNvSpPr>
            <a:spLocks noGrp="1"/>
          </p:cNvSpPr>
          <p:nvPr>
            <p:ph type="sldNum" sz="quarter" idx="10"/>
          </p:nvPr>
        </p:nvSpPr>
        <p:spPr/>
        <p:txBody>
          <a:bodyPr/>
          <a:lstStyle/>
          <a:p>
            <a:pPr>
              <a:defRPr/>
            </a:pPr>
            <a:fld id="{222C2B47-41F2-42A5-AA41-34CCD9669551}" type="slidenum">
              <a:rPr lang="fr-CA" smtClean="0"/>
              <a:pPr>
                <a:defRPr/>
              </a:pPr>
              <a:t>14</a:t>
            </a:fld>
            <a:endParaRPr lang="fr-CA" dirty="0"/>
          </a:p>
        </p:txBody>
      </p:sp>
    </p:spTree>
    <p:extLst>
      <p:ext uri="{BB962C8B-B14F-4D97-AF65-F5344CB8AC3E}">
        <p14:creationId xmlns:p14="http://schemas.microsoft.com/office/powerpoint/2010/main" val="125365841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416"/>
            <a:ext cx="8067369" cy="1325563"/>
          </a:xfrm>
        </p:spPr>
        <p:txBody>
          <a:bodyPr/>
          <a:lstStyle/>
          <a:p>
            <a:r>
              <a:rPr lang="fr-CA" dirty="0" smtClean="0"/>
              <a:t>Finlande : L’IAHP dans des fermes d’élevage d’animaux à fourrure</a:t>
            </a:r>
            <a:endParaRPr lang="fr-CA" dirty="0"/>
          </a:p>
        </p:txBody>
      </p:sp>
      <p:sp>
        <p:nvSpPr>
          <p:cNvPr id="3" name="Content Placeholder 2"/>
          <p:cNvSpPr>
            <a:spLocks noGrp="1"/>
          </p:cNvSpPr>
          <p:nvPr>
            <p:ph sz="half" idx="1"/>
          </p:nvPr>
        </p:nvSpPr>
        <p:spPr>
          <a:xfrm>
            <a:off x="838200" y="1357979"/>
            <a:ext cx="6496090" cy="5363496"/>
          </a:xfrm>
        </p:spPr>
        <p:txBody>
          <a:bodyPr>
            <a:normAutofit fontScale="90000" lnSpcReduction="10000"/>
          </a:bodyPr>
          <a:lstStyle/>
          <a:p>
            <a:r>
              <a:rPr lang="fr-CA" dirty="0" smtClean="0"/>
              <a:t>Contexte :</a:t>
            </a:r>
          </a:p>
          <a:p>
            <a:pPr lvl="1"/>
            <a:r>
              <a:rPr lang="fr-CA" dirty="0" smtClean="0"/>
              <a:t>&gt; 500 fermes d’élevage d’animaux à fourrure, la plupart dans l’Ouest du pays</a:t>
            </a:r>
          </a:p>
          <a:p>
            <a:pPr lvl="1"/>
            <a:r>
              <a:rPr lang="fr-CA" dirty="0" smtClean="0"/>
              <a:t>Espèces élevées : vison d’Amérique, renard arctique (bleu), renard roux (argenté), renards de races croisées, chien viverrin, martre </a:t>
            </a:r>
          </a:p>
          <a:p>
            <a:pPr lvl="1"/>
            <a:r>
              <a:rPr lang="fr-CA" dirty="0" smtClean="0"/>
              <a:t>Les fermes ont habituellement un toit et sont sans murs fermés</a:t>
            </a:r>
          </a:p>
          <a:p>
            <a:r>
              <a:rPr lang="fr-CA" dirty="0" smtClean="0"/>
              <a:t>13 juillet : l’autorité alimentaire finlandaise a déclaré la détection de l’IA chez des renards dans des fermes d’élevage d’animaux à fourrure</a:t>
            </a:r>
          </a:p>
          <a:p>
            <a:pPr lvl="1"/>
            <a:endParaRPr lang="fr-CA" dirty="0" smtClean="0"/>
          </a:p>
          <a:p>
            <a:r>
              <a:rPr lang="fr-CA" dirty="0" smtClean="0"/>
              <a:t>26 fermes d’élevage d’animaux à fourrure</a:t>
            </a:r>
          </a:p>
          <a:p>
            <a:pPr lvl="1"/>
            <a:r>
              <a:rPr lang="fr-CA" dirty="0" smtClean="0"/>
              <a:t>La taille des fermes touchées varie entre 600 et 50 000 animaux </a:t>
            </a:r>
          </a:p>
          <a:p>
            <a:pPr lvl="1"/>
            <a:endParaRPr lang="fr-CA" dirty="0" smtClean="0"/>
          </a:p>
          <a:p>
            <a:endParaRPr lang="fr-CA" dirty="0" smtClean="0"/>
          </a:p>
        </p:txBody>
      </p:sp>
      <p:sp>
        <p:nvSpPr>
          <p:cNvPr id="4" name="Content Placeholder 3"/>
          <p:cNvSpPr>
            <a:spLocks noGrp="1"/>
          </p:cNvSpPr>
          <p:nvPr>
            <p:ph sz="half" idx="2"/>
          </p:nvPr>
        </p:nvSpPr>
        <p:spPr/>
        <p:txBody>
          <a:bodyPr/>
          <a:lstStyle/>
          <a:p>
            <a:endParaRPr lang="fr-CA" dirty="0" smtClean="0"/>
          </a:p>
          <a:p>
            <a:endParaRPr lang="fr-CA" dirty="0"/>
          </a:p>
        </p:txBody>
      </p:sp>
      <p:sp>
        <p:nvSpPr>
          <p:cNvPr id="5" name="Slide Number Placeholder 4"/>
          <p:cNvSpPr>
            <a:spLocks noGrp="1"/>
          </p:cNvSpPr>
          <p:nvPr>
            <p:ph type="sldNum" sz="quarter" idx="10"/>
          </p:nvPr>
        </p:nvSpPr>
        <p:spPr/>
        <p:txBody>
          <a:bodyPr/>
          <a:lstStyle/>
          <a:p>
            <a:pPr>
              <a:defRPr/>
            </a:pPr>
            <a:fld id="{222C2B47-41F2-42A5-AA41-34CCD9669551}" type="slidenum">
              <a:rPr lang="fr-CA" smtClean="0"/>
              <a:pPr>
                <a:defRPr/>
              </a:pPr>
              <a:t>15</a:t>
            </a:fld>
            <a:endParaRPr lang="fr-CA" dirty="0"/>
          </a:p>
        </p:txBody>
      </p:sp>
      <p:pic>
        <p:nvPicPr>
          <p:cNvPr id="6" name="Content Placeholder 5"/>
          <p:cNvPicPr>
            <a:picLocks noChangeAspect="1"/>
          </p:cNvPicPr>
          <p:nvPr/>
        </p:nvPicPr>
        <p:blipFill>
          <a:blip r:embed="rId3"/>
          <a:stretch>
            <a:fillRect/>
          </a:stretch>
        </p:blipFill>
        <p:spPr bwMode="auto">
          <a:xfrm>
            <a:off x="8067369" y="32416"/>
            <a:ext cx="4019510" cy="682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58872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416"/>
            <a:ext cx="8067369" cy="1325563"/>
          </a:xfrm>
        </p:spPr>
        <p:txBody>
          <a:bodyPr/>
          <a:lstStyle/>
          <a:p>
            <a:r>
              <a:rPr lang="fr-CA" dirty="0" smtClean="0"/>
              <a:t>Finlande : L’IAHP dans des fermes d’élevage d’animaux à fourrure</a:t>
            </a:r>
            <a:endParaRPr lang="fr-CA" dirty="0"/>
          </a:p>
        </p:txBody>
      </p:sp>
      <p:sp>
        <p:nvSpPr>
          <p:cNvPr id="3" name="Content Placeholder 2"/>
          <p:cNvSpPr>
            <a:spLocks noGrp="1"/>
          </p:cNvSpPr>
          <p:nvPr>
            <p:ph sz="half" idx="1"/>
          </p:nvPr>
        </p:nvSpPr>
        <p:spPr>
          <a:xfrm>
            <a:off x="838200" y="1357979"/>
            <a:ext cx="6355814" cy="5363496"/>
          </a:xfrm>
        </p:spPr>
        <p:txBody>
          <a:bodyPr>
            <a:normAutofit fontScale="97500" lnSpcReduction="10000"/>
          </a:bodyPr>
          <a:lstStyle/>
          <a:p>
            <a:r>
              <a:rPr lang="fr-CA" dirty="0" smtClean="0"/>
              <a:t>Le génotype BB a été confirmé dans ces fermes d’élevage d’animaux à fourrure </a:t>
            </a:r>
          </a:p>
          <a:p>
            <a:r>
              <a:rPr lang="fr-CA" dirty="0" smtClean="0"/>
              <a:t>On soupçonne qu’il a été introduit par des oiseaux sauvages</a:t>
            </a:r>
            <a:r>
              <a:rPr lang="fr-CA" smtClean="0"/>
              <a:t>, puis </a:t>
            </a:r>
            <a:r>
              <a:rPr lang="fr-CA" dirty="0" smtClean="0"/>
              <a:t>transmis entre les animaux à fourrure </a:t>
            </a:r>
          </a:p>
          <a:p>
            <a:pPr lvl="1"/>
            <a:r>
              <a:rPr lang="fr-CA" dirty="0" smtClean="0"/>
              <a:t>Détection chez des mammifères sauvages : renard et loutre dans l’Ouest de la Finlande (premières détections chez des mammifères sauvages en 2023 au pays) </a:t>
            </a:r>
          </a:p>
          <a:p>
            <a:r>
              <a:rPr lang="fr-CA" dirty="0" smtClean="0">
                <a:hlinkClick r:id="rId3"/>
              </a:rPr>
              <a:t>L’autorité alimentaire finlandaise ordonne l’euthanasie de tous les animaux des fermes d’élevage d’animaux à fourrure infectées par l’influenza aviaire – Autorité alimentaire finlandaise (ruokavirasto.fi)</a:t>
            </a:r>
            <a:endParaRPr lang="fr-CA" dirty="0" smtClean="0"/>
          </a:p>
        </p:txBody>
      </p:sp>
      <p:sp>
        <p:nvSpPr>
          <p:cNvPr id="4" name="Content Placeholder 3"/>
          <p:cNvSpPr>
            <a:spLocks noGrp="1"/>
          </p:cNvSpPr>
          <p:nvPr>
            <p:ph sz="half" idx="2"/>
          </p:nvPr>
        </p:nvSpPr>
        <p:spPr/>
        <p:txBody>
          <a:bodyPr/>
          <a:lstStyle/>
          <a:p>
            <a:endParaRPr lang="fr-CA" dirty="0" smtClean="0"/>
          </a:p>
          <a:p>
            <a:endParaRPr lang="fr-CA" dirty="0"/>
          </a:p>
        </p:txBody>
      </p:sp>
      <p:sp>
        <p:nvSpPr>
          <p:cNvPr id="5" name="Slide Number Placeholder 4"/>
          <p:cNvSpPr>
            <a:spLocks noGrp="1"/>
          </p:cNvSpPr>
          <p:nvPr>
            <p:ph type="sldNum" sz="quarter" idx="10"/>
          </p:nvPr>
        </p:nvSpPr>
        <p:spPr/>
        <p:txBody>
          <a:bodyPr/>
          <a:lstStyle/>
          <a:p>
            <a:pPr>
              <a:defRPr/>
            </a:pPr>
            <a:fld id="{222C2B47-41F2-42A5-AA41-34CCD9669551}" type="slidenum">
              <a:rPr lang="fr-CA" smtClean="0"/>
              <a:pPr>
                <a:defRPr/>
              </a:pPr>
              <a:t>16</a:t>
            </a:fld>
            <a:endParaRPr lang="fr-CA" dirty="0"/>
          </a:p>
        </p:txBody>
      </p:sp>
      <p:pic>
        <p:nvPicPr>
          <p:cNvPr id="6" name="Content Placeholder 5"/>
          <p:cNvPicPr>
            <a:picLocks noChangeAspect="1"/>
          </p:cNvPicPr>
          <p:nvPr/>
        </p:nvPicPr>
        <p:blipFill>
          <a:blip r:embed="rId4"/>
          <a:stretch>
            <a:fillRect/>
          </a:stretch>
        </p:blipFill>
        <p:spPr bwMode="auto">
          <a:xfrm>
            <a:off x="8067369" y="32416"/>
            <a:ext cx="4019510" cy="682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568939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CA" dirty="0" smtClean="0"/>
              <a:t>Résultats d’études scientifiques</a:t>
            </a:r>
            <a:endParaRPr lang="fr-CA" dirty="0"/>
          </a:p>
        </p:txBody>
      </p:sp>
      <p:sp>
        <p:nvSpPr>
          <p:cNvPr id="5" name="Text Placeholder 4"/>
          <p:cNvSpPr>
            <a:spLocks noGrp="1"/>
          </p:cNvSpPr>
          <p:nvPr>
            <p:ph type="body" sz="quarter" idx="13"/>
          </p:nvPr>
        </p:nvSpPr>
        <p:spPr>
          <a:xfrm>
            <a:off x="838200" y="1690688"/>
            <a:ext cx="10515600" cy="4014788"/>
          </a:xfrm>
        </p:spPr>
        <p:txBody>
          <a:bodyPr/>
          <a:lstStyle/>
          <a:p>
            <a:r>
              <a:rPr lang="en-US" sz="1800" dirty="0">
                <a:hlinkClick r:id="rId2"/>
              </a:rPr>
              <a:t>Epidemiology-driven approaches to surveillance in HPAI-vaccinated poultry flocks aiming to demonstrate freedom from circulating HPAIV </a:t>
            </a:r>
            <a:r>
              <a:rPr lang="en-US" sz="1800" dirty="0" smtClean="0">
                <a:hlinkClick r:id="rId2"/>
              </a:rPr>
              <a:t>– </a:t>
            </a:r>
            <a:r>
              <a:rPr lang="en-US" sz="1800" dirty="0" err="1" smtClean="0">
                <a:hlinkClick r:id="rId2"/>
              </a:rPr>
              <a:t>ScienceDirect</a:t>
            </a:r>
            <a:endParaRPr lang="en-US" sz="1800" dirty="0" smtClean="0"/>
          </a:p>
          <a:p>
            <a:r>
              <a:rPr lang="en-US" sz="1800" dirty="0" err="1">
                <a:hlinkClick r:id="rId3"/>
              </a:rPr>
              <a:t>Eurosurveillance</a:t>
            </a:r>
            <a:r>
              <a:rPr lang="en-US" sz="1800" dirty="0">
                <a:hlinkClick r:id="rId3"/>
              </a:rPr>
              <a:t> | Highly pathogenic avian influenza A(H5N1) virus infection on multiple fur farms in the </a:t>
            </a:r>
            <a:r>
              <a:rPr lang="en-US" sz="1800" dirty="0" smtClean="0">
                <a:hlinkClick r:id="rId3"/>
              </a:rPr>
              <a:t>South </a:t>
            </a:r>
            <a:r>
              <a:rPr lang="en-US" sz="1800" dirty="0">
                <a:hlinkClick r:id="rId3"/>
              </a:rPr>
              <a:t>and Central Ostrobothnia regions of Finland, July </a:t>
            </a:r>
            <a:r>
              <a:rPr lang="en-US" sz="1800" dirty="0" smtClean="0">
                <a:hlinkClick r:id="rId3"/>
              </a:rPr>
              <a:t>2023</a:t>
            </a:r>
            <a:endParaRPr lang="en-US" sz="1800" dirty="0" smtClean="0"/>
          </a:p>
          <a:p>
            <a:r>
              <a:rPr lang="en-US" sz="1800" dirty="0">
                <a:hlinkClick r:id="rId4"/>
              </a:rPr>
              <a:t>Frontiers | Age is a determinant factor in the susceptibility of domestic ducks to H5 clade 2.3.2.1c and 2.3.4.4e high pathogenicity avian influenza viruses (frontiersin.org</a:t>
            </a:r>
            <a:r>
              <a:rPr lang="en-US" sz="1800" dirty="0" smtClean="0">
                <a:hlinkClick r:id="rId4"/>
              </a:rPr>
              <a:t>)</a:t>
            </a:r>
            <a:endParaRPr lang="en-US" sz="1800" dirty="0" smtClean="0"/>
          </a:p>
          <a:p>
            <a:r>
              <a:rPr lang="en-US" sz="1800" dirty="0">
                <a:hlinkClick r:id="rId5"/>
              </a:rPr>
              <a:t>H5N1 highly pathogenic avian influenza clade 2.3.4.4b in wild and domestic birds: Introductions into the United States </a:t>
            </a:r>
            <a:r>
              <a:rPr lang="en-US" sz="1800" dirty="0" smtClean="0">
                <a:hlinkClick r:id="rId5"/>
              </a:rPr>
              <a:t>and </a:t>
            </a:r>
            <a:r>
              <a:rPr lang="en-US" sz="1800" dirty="0" err="1">
                <a:hlinkClick r:id="rId5"/>
              </a:rPr>
              <a:t>reassortments</a:t>
            </a:r>
            <a:r>
              <a:rPr lang="en-US" sz="1800" dirty="0">
                <a:hlinkClick r:id="rId5"/>
              </a:rPr>
              <a:t>, December 2021-April 2022 - PubMed (nih.gov</a:t>
            </a:r>
            <a:r>
              <a:rPr lang="en-US" sz="1800" dirty="0" smtClean="0">
                <a:hlinkClick r:id="rId5"/>
              </a:rPr>
              <a:t>)</a:t>
            </a:r>
            <a:endParaRPr lang="en-US" sz="1800" dirty="0" smtClean="0"/>
          </a:p>
          <a:p>
            <a:r>
              <a:rPr lang="fr-CA" sz="1800" dirty="0" smtClean="0">
                <a:hlinkClick r:id="rId6"/>
              </a:rPr>
              <a:t>Publication anticipée </a:t>
            </a:r>
            <a:r>
              <a:rPr lang="en-US" sz="1800" dirty="0" smtClean="0">
                <a:hlinkClick r:id="rId6"/>
              </a:rPr>
              <a:t>- </a:t>
            </a:r>
            <a:r>
              <a:rPr lang="en-US" sz="1800" dirty="0">
                <a:hlinkClick r:id="rId6"/>
              </a:rPr>
              <a:t>Limited outbreak of highly pathogenic influenza A(H5N1) in herring gull colony, Canada, 2022, Emerging Infectious Diseases Journal, </a:t>
            </a:r>
            <a:r>
              <a:rPr lang="fr-CA" sz="1800" dirty="0" smtClean="0">
                <a:hlinkClick r:id="rId6"/>
              </a:rPr>
              <a:t>vol. 29, n</a:t>
            </a:r>
            <a:r>
              <a:rPr lang="fr-CA" sz="1800" baseline="30000" dirty="0" smtClean="0">
                <a:hlinkClick r:id="rId6"/>
              </a:rPr>
              <a:t>o</a:t>
            </a:r>
            <a:r>
              <a:rPr lang="fr-CA" sz="1800" dirty="0" smtClean="0">
                <a:hlinkClick r:id="rId6"/>
              </a:rPr>
              <a:t> 10 (octobre 2023) </a:t>
            </a:r>
            <a:r>
              <a:rPr lang="en-US" sz="1800" dirty="0" smtClean="0">
                <a:hlinkClick r:id="rId6"/>
              </a:rPr>
              <a:t>– </a:t>
            </a:r>
            <a:r>
              <a:rPr lang="en-US" sz="1800" dirty="0">
                <a:hlinkClick r:id="rId6"/>
              </a:rPr>
              <a:t>CDC</a:t>
            </a:r>
            <a:endParaRPr lang="en-US" sz="1800" dirty="0" smtClean="0"/>
          </a:p>
          <a:p>
            <a:r>
              <a:rPr lang="en-CA" sz="1800" dirty="0">
                <a:hlinkClick r:id="rId7"/>
              </a:rPr>
              <a:t>https://</a:t>
            </a:r>
            <a:r>
              <a:rPr lang="en-CA" sz="1800" dirty="0" smtClean="0">
                <a:hlinkClick r:id="rId7"/>
              </a:rPr>
              <a:t>www.offlu.org/wp-content/uploads/2023/08/OFFLU-statement-HPAI-wildlife-South-America-20230823.pdf</a:t>
            </a:r>
            <a:r>
              <a:rPr lang="en-CA" sz="1800" dirty="0" smtClean="0"/>
              <a:t> </a:t>
            </a:r>
          </a:p>
          <a:p>
            <a:r>
              <a:rPr lang="en-US" sz="1800" dirty="0">
                <a:hlinkClick r:id="rId8"/>
              </a:rPr>
              <a:t>Viruses | </a:t>
            </a:r>
            <a:r>
              <a:rPr lang="fr-CA" sz="1800" dirty="0" smtClean="0">
                <a:hlinkClick r:id="rId8"/>
              </a:rPr>
              <a:t>Texte intégral gratuit </a:t>
            </a:r>
            <a:r>
              <a:rPr lang="en-US" sz="1800" dirty="0" smtClean="0">
                <a:hlinkClick r:id="rId8"/>
              </a:rPr>
              <a:t>| </a:t>
            </a:r>
            <a:r>
              <a:rPr lang="en-US" sz="1800" dirty="0">
                <a:hlinkClick r:id="rId8"/>
              </a:rPr>
              <a:t>Recurring trans-Atlantic incursion of clade 2.3.4.4b H5N1 viruses by long distance migratory birds from Northern Europe to Canada in 2022/2023 (mdpi.com) </a:t>
            </a:r>
            <a:endParaRPr lang="en-CA" sz="1800" dirty="0"/>
          </a:p>
        </p:txBody>
      </p:sp>
    </p:spTree>
    <p:extLst>
      <p:ext uri="{BB962C8B-B14F-4D97-AF65-F5344CB8AC3E}">
        <p14:creationId xmlns:p14="http://schemas.microsoft.com/office/powerpoint/2010/main" val="216693969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61676"/>
            <a:ext cx="9144000" cy="1126511"/>
          </a:xfrm>
        </p:spPr>
        <p:txBody>
          <a:bodyPr>
            <a:noAutofit/>
          </a:bodyPr>
          <a:lstStyle/>
          <a:p>
            <a:r>
              <a:rPr lang="fr-CA" sz="2900" dirty="0" smtClean="0"/>
              <a:t>DÉCLARATION DU GROUPE D’ÉTUDE SCIENTIFIQUE SUR LA GRIPPE AVIAIRE ET LES OISEAUX SAUVAGES - JUILLET 2023</a:t>
            </a:r>
            <a:endParaRPr lang="fr-CA" sz="29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t="13774" r="51535" b="15270"/>
          <a:stretch>
            <a:fillRect/>
          </a:stretch>
        </p:blipFill>
        <p:spPr>
          <a:xfrm>
            <a:off x="3988035" y="103091"/>
            <a:ext cx="4215931" cy="1151467"/>
          </a:xfrm>
          <a:prstGeom prst="rect">
            <a:avLst/>
          </a:prstGeom>
        </p:spPr>
      </p:pic>
      <p:sp>
        <p:nvSpPr>
          <p:cNvPr id="5" name="Rectangle 4"/>
          <p:cNvSpPr/>
          <p:nvPr/>
        </p:nvSpPr>
        <p:spPr>
          <a:xfrm>
            <a:off x="3048000" y="2595305"/>
            <a:ext cx="6096000" cy="584775"/>
          </a:xfrm>
          <a:prstGeom prst="rect">
            <a:avLst/>
          </a:prstGeom>
        </p:spPr>
        <p:txBody>
          <a:bodyPr>
            <a:spAutoFit/>
          </a:bodyPr>
          <a:lstStyle/>
          <a:p>
            <a:pPr algn="ctr"/>
            <a:r>
              <a:rPr lang="fr-CA" sz="1600" dirty="0" smtClean="0">
                <a:solidFill>
                  <a:schemeClr val="bg1"/>
                </a:solidFill>
              </a:rPr>
              <a:t>Influenza aviaire H5N1 de haute pathogénicité chez les oiseaux sauvages – Effets sans précédent sur la conservation et besoins urgents</a:t>
            </a:r>
            <a:endParaRPr lang="fr-CA" sz="1600" dirty="0">
              <a:solidFill>
                <a:schemeClr val="bg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rcRect l="83" t="10310"/>
          <a:stretch>
            <a:fillRect/>
          </a:stretch>
        </p:blipFill>
        <p:spPr>
          <a:xfrm>
            <a:off x="338789" y="3041225"/>
            <a:ext cx="2709211" cy="340773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4144" y="3673412"/>
            <a:ext cx="5283712" cy="2973307"/>
          </a:xfrm>
          <a:prstGeom prst="rect">
            <a:avLst/>
          </a:prstGeom>
        </p:spPr>
      </p:pic>
      <p:sp>
        <p:nvSpPr>
          <p:cNvPr id="10" name="Rectangle 9"/>
          <p:cNvSpPr/>
          <p:nvPr/>
        </p:nvSpPr>
        <p:spPr>
          <a:xfrm>
            <a:off x="8893386" y="3673412"/>
            <a:ext cx="3020907" cy="2446824"/>
          </a:xfrm>
          <a:prstGeom prst="rect">
            <a:avLst/>
          </a:prstGeom>
        </p:spPr>
        <p:txBody>
          <a:bodyPr wrap="square">
            <a:spAutoFit/>
          </a:bodyPr>
          <a:lstStyle/>
          <a:p>
            <a:r>
              <a:rPr lang="fr-CA" sz="1700" dirty="0" smtClean="0">
                <a:solidFill>
                  <a:schemeClr val="bg1"/>
                </a:solidFill>
              </a:rPr>
              <a:t>Le </a:t>
            </a:r>
            <a:r>
              <a:rPr lang="fr-CA" sz="1700" b="1" dirty="0" smtClean="0">
                <a:solidFill>
                  <a:schemeClr val="bg1"/>
                </a:solidFill>
              </a:rPr>
              <a:t>but</a:t>
            </a:r>
            <a:r>
              <a:rPr lang="fr-CA" sz="1700" dirty="0" smtClean="0">
                <a:solidFill>
                  <a:schemeClr val="bg1"/>
                </a:solidFill>
              </a:rPr>
              <a:t> est d’informer les parties prenantes (gouvernements, contrôle sanitaire, gestion de la faune, gestion des sites, conservation et secteurs avicoles) de la présence des virus de l’IAHP chez les oiseaux sauvages et des interventions qui s’imposent. </a:t>
            </a:r>
            <a:endParaRPr lang="fr-CA" sz="1700" dirty="0">
              <a:solidFill>
                <a:schemeClr val="bg1"/>
              </a:solidFill>
            </a:endParaRPr>
          </a:p>
        </p:txBody>
      </p:sp>
    </p:spTree>
    <p:extLst>
      <p:ext uri="{BB962C8B-B14F-4D97-AF65-F5344CB8AC3E}">
        <p14:creationId xmlns:p14="http://schemas.microsoft.com/office/powerpoint/2010/main" val="200790471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a:xfrm>
            <a:off x="838200" y="-36118"/>
            <a:ext cx="10515600" cy="690562"/>
          </a:xfrm>
        </p:spPr>
        <p:txBody>
          <a:bodyPr/>
          <a:lstStyle/>
          <a:p>
            <a:pPr>
              <a:defRPr/>
            </a:pPr>
            <a:r>
              <a:rPr lang="fr-CA" sz="2600" dirty="0" smtClean="0"/>
              <a:t>Détections de l’IAHP au Canada chez les oiseaux domestiques à la fin août</a:t>
            </a:r>
            <a:endParaRPr lang="fr-CA" sz="2600" dirty="0"/>
          </a:p>
        </p:txBody>
      </p:sp>
      <p:sp>
        <p:nvSpPr>
          <p:cNvPr id="26627" name="Text Placeholder 21"/>
          <p:cNvSpPr>
            <a:spLocks noGrp="1"/>
          </p:cNvSpPr>
          <p:nvPr>
            <p:ph type="body" idx="1"/>
          </p:nvPr>
        </p:nvSpPr>
        <p:spPr>
          <a:xfrm>
            <a:off x="470190" y="407300"/>
            <a:ext cx="11441948" cy="494287"/>
          </a:xfrm>
        </p:spPr>
        <p:txBody>
          <a:bodyPr/>
          <a:lstStyle/>
          <a:p>
            <a:r>
              <a:rPr lang="fr-CA" altLang="en-US" sz="2000" dirty="0" smtClean="0"/>
              <a:t>Détections canadiennes </a:t>
            </a:r>
            <a:r>
              <a:rPr lang="fr-CA" altLang="en-US" sz="2000" smtClean="0"/>
              <a:t>chez les </a:t>
            </a:r>
            <a:r>
              <a:rPr lang="fr-CA" altLang="en-US" sz="2000" dirty="0" smtClean="0"/>
              <a:t>oiseaux domestiques, </a:t>
            </a:r>
            <a:r>
              <a:rPr lang="fr-CA" altLang="en-US" sz="2000" dirty="0" smtClean="0">
                <a:hlinkClick r:id="rId3"/>
              </a:rPr>
              <a:t>site Web de l’ACIA</a:t>
            </a:r>
            <a:r>
              <a:rPr lang="fr-CA" altLang="en-US" sz="2000" dirty="0" smtClean="0"/>
              <a:t> </a:t>
            </a:r>
            <a:endParaRPr lang="fr-CA" altLang="en-US" sz="2000" dirty="0"/>
          </a:p>
        </p:txBody>
      </p:sp>
      <p:sp>
        <p:nvSpPr>
          <p:cNvPr id="5" name="Slide Number Placeholder 4"/>
          <p:cNvSpPr>
            <a:spLocks noGrp="1"/>
          </p:cNvSpPr>
          <p:nvPr>
            <p:ph type="sldNum" sz="quarter" idx="10"/>
          </p:nvPr>
        </p:nvSpPr>
        <p:spPr>
          <a:xfrm>
            <a:off x="8610600" y="6382354"/>
            <a:ext cx="2743200" cy="365125"/>
          </a:xfrm>
        </p:spPr>
        <p:txBody>
          <a:bodyPr/>
          <a:lstStyle/>
          <a:p>
            <a:pPr>
              <a:defRPr/>
            </a:pPr>
            <a:fld id="{3F8BD875-5045-4CD8-9E8A-3FBF3B893FF4}" type="slidenum">
              <a:rPr lang="fr-CA" smtClean="0"/>
              <a:pPr>
                <a:defRPr/>
              </a:pPr>
              <a:t>2</a:t>
            </a:fld>
            <a:endParaRPr lang="fr-CA" dirty="0"/>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2437461952"/>
              </p:ext>
            </p:extLst>
          </p:nvPr>
        </p:nvGraphicFramePr>
        <p:xfrm>
          <a:off x="470190" y="1017874"/>
          <a:ext cx="11022513" cy="5411240"/>
        </p:xfrm>
        <a:graphic>
          <a:graphicData uri="http://schemas.openxmlformats.org/drawingml/2006/table">
            <a:tbl>
              <a:tblPr firstRow="1" bandRow="1">
                <a:tableStyleId>{5C22544A-7EE6-4342-B048-85BDC9FD1C3A}</a:tableStyleId>
              </a:tblPr>
              <a:tblGrid>
                <a:gridCol w="1602423">
                  <a:extLst>
                    <a:ext uri="{9D8B030D-6E8A-4147-A177-3AD203B41FA5}">
                      <a16:colId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xmlns="" val="2223790918"/>
                    </a:ext>
                  </a:extLst>
                </a:gridCol>
                <a:gridCol w="2556537">
                  <a:extLst>
                    <a:ext uri="{9D8B030D-6E8A-4147-A177-3AD203B41FA5}">
                      <a16:colId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xmlns="" val="237867245"/>
                    </a:ext>
                  </a:extLst>
                </a:gridCol>
                <a:gridCol w="1639675">
                  <a:extLst>
                    <a:ext uri="{9D8B030D-6E8A-4147-A177-3AD203B41FA5}">
                      <a16:colId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xmlns="" val="355555549"/>
                    </a:ext>
                  </a:extLst>
                </a:gridCol>
                <a:gridCol w="1442301">
                  <a:extLst>
                    <a:ext uri="{9D8B030D-6E8A-4147-A177-3AD203B41FA5}">
                      <a16:colId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xmlns="" val="2560264360"/>
                    </a:ext>
                  </a:extLst>
                </a:gridCol>
                <a:gridCol w="3781577">
                  <a:extLst>
                    <a:ext uri="{9D8B030D-6E8A-4147-A177-3AD203B41FA5}">
                      <a16:colId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xmlns="" val="1806305320"/>
                    </a:ext>
                  </a:extLst>
                </a:gridCol>
              </a:tblGrid>
              <a:tr h="345550">
                <a:tc>
                  <a:txBody>
                    <a:bodyPr/>
                    <a:lstStyle/>
                    <a:p>
                      <a:r>
                        <a:rPr lang="fr-CA" sz="1500" noProof="0" dirty="0" smtClean="0"/>
                        <a:t>Province</a:t>
                      </a:r>
                      <a:endParaRPr lang="fr-CA" sz="1500" noProof="0" dirty="0"/>
                    </a:p>
                  </a:txBody>
                  <a:tcPr/>
                </a:tc>
                <a:tc>
                  <a:txBody>
                    <a:bodyPr/>
                    <a:lstStyle/>
                    <a:p>
                      <a:r>
                        <a:rPr lang="fr-CA" sz="1500" noProof="0" dirty="0" smtClean="0"/>
                        <a:t>Nouveaux cas depuis le 24 mai 2023</a:t>
                      </a:r>
                      <a:endParaRPr lang="fr-CA" sz="1500" noProof="0" dirty="0"/>
                    </a:p>
                  </a:txBody>
                  <a:tcPr/>
                </a:tc>
                <a:tc>
                  <a:txBody>
                    <a:bodyPr/>
                    <a:lstStyle/>
                    <a:p>
                      <a:r>
                        <a:rPr lang="fr-CA" sz="1500" noProof="0" dirty="0" smtClean="0"/>
                        <a:t>Commerciaux</a:t>
                      </a:r>
                    </a:p>
                    <a:p>
                      <a:r>
                        <a:rPr lang="fr-CA" sz="1500" noProof="0" dirty="0" smtClean="0"/>
                        <a:t>Petits troupeaux</a:t>
                      </a:r>
                      <a:endParaRPr lang="fr-CA" sz="1500" noProof="0" dirty="0"/>
                    </a:p>
                  </a:txBody>
                  <a:tcPr/>
                </a:tc>
                <a:tc>
                  <a:txBody>
                    <a:bodyPr/>
                    <a:lstStyle/>
                    <a:p>
                      <a:r>
                        <a:rPr lang="fr-CA" sz="1500" noProof="0" dirty="0" smtClean="0"/>
                        <a:t>Aviaires</a:t>
                      </a:r>
                    </a:p>
                    <a:p>
                      <a:r>
                        <a:rPr lang="fr-CA" sz="1500" noProof="0" dirty="0" smtClean="0"/>
                        <a:t>Non aviaires</a:t>
                      </a:r>
                      <a:endParaRPr lang="fr-CA" sz="1500" noProof="0" dirty="0"/>
                    </a:p>
                  </a:txBody>
                  <a:tcPr/>
                </a:tc>
                <a:tc>
                  <a:txBody>
                    <a:bodyPr/>
                    <a:lstStyle/>
                    <a:p>
                      <a:r>
                        <a:rPr lang="fr-CA" sz="1500" noProof="0" dirty="0" smtClean="0"/>
                        <a:t>Rapports de situation au 28 juillet 2023</a:t>
                      </a:r>
                      <a:endParaRPr lang="fr-CA" sz="1500" noProof="0" dirty="0"/>
                    </a:p>
                  </a:txBody>
                  <a:tcPr/>
                </a:tc>
                <a:extLst>
                  <a:ext uri="{0D108BD9-81ED-4DB2-BD59-A6C34878D82A}">
                    <a16:rowId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xmlns="" val="1506121925"/>
                  </a:ext>
                </a:extLst>
              </a:tr>
              <a:tr h="493674">
                <a:tc>
                  <a:txBody>
                    <a:bodyPr/>
                    <a:lstStyle/>
                    <a:p>
                      <a:r>
                        <a:rPr lang="fr-CA" sz="1300" b="0" noProof="0" dirty="0" smtClean="0">
                          <a:solidFill>
                            <a:schemeClr val="tx1"/>
                          </a:solidFill>
                        </a:rPr>
                        <a:t>Colombie-Britannique</a:t>
                      </a:r>
                      <a:endParaRPr lang="fr-CA" sz="1300" b="0" noProof="0" dirty="0">
                        <a:solidFill>
                          <a:schemeClr val="tx1"/>
                        </a:solidFill>
                      </a:endParaRPr>
                    </a:p>
                  </a:txBody>
                  <a:tcPr/>
                </a:tc>
                <a:tc>
                  <a:txBody>
                    <a:bodyPr/>
                    <a:lstStyle/>
                    <a:p>
                      <a:r>
                        <a:rPr lang="fr-CA" sz="1300" b="0" baseline="0" noProof="0" dirty="0" smtClean="0">
                          <a:solidFill>
                            <a:schemeClr val="tx1"/>
                          </a:solidFill>
                        </a:rPr>
                        <a:t>Aucun nouveau cas </a:t>
                      </a:r>
                    </a:p>
                  </a:txBody>
                  <a:tcPr/>
                </a:tc>
                <a:tc>
                  <a:txBody>
                    <a:bodyPr/>
                    <a:lstStyle/>
                    <a:p>
                      <a:r>
                        <a:rPr lang="fr-CA" sz="1300" noProof="0" dirty="0" smtClean="0">
                          <a:solidFill>
                            <a:schemeClr val="tx1"/>
                          </a:solidFill>
                        </a:rPr>
                        <a:t>Commerciaux – 78 </a:t>
                      </a:r>
                    </a:p>
                    <a:p>
                      <a:r>
                        <a:rPr lang="fr-CA" sz="1300" noProof="0" dirty="0" smtClean="0">
                          <a:solidFill>
                            <a:schemeClr val="tx1"/>
                          </a:solidFill>
                        </a:rPr>
                        <a:t>Petits troupeaux – 26</a:t>
                      </a:r>
                    </a:p>
                  </a:txBody>
                  <a:tcPr/>
                </a:tc>
                <a:tc>
                  <a:txBody>
                    <a:bodyPr/>
                    <a:lstStyle/>
                    <a:p>
                      <a:r>
                        <a:rPr lang="fr-CA" sz="1300" noProof="0" dirty="0" smtClean="0">
                          <a:solidFill>
                            <a:schemeClr val="tx1"/>
                          </a:solidFill>
                        </a:rPr>
                        <a:t>Aviaires – 95</a:t>
                      </a:r>
                    </a:p>
                    <a:p>
                      <a:r>
                        <a:rPr lang="fr-CA" sz="1300" noProof="0" dirty="0" smtClean="0">
                          <a:solidFill>
                            <a:schemeClr val="tx1"/>
                          </a:solidFill>
                        </a:rPr>
                        <a:t>Non aviaires – 9 </a:t>
                      </a:r>
                    </a:p>
                    <a:p>
                      <a:endParaRPr lang="fr-CA" sz="1300" noProof="0" dirty="0">
                        <a:solidFill>
                          <a:schemeClr val="tx1"/>
                        </a:solidFill>
                      </a:endParaRPr>
                    </a:p>
                  </a:txBody>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fr-CA" sz="1300" b="1" baseline="0" noProof="0" dirty="0" smtClean="0">
                        <a:solidFill>
                          <a:srgbClr val="7030A0"/>
                        </a:solidFill>
                      </a:endParaRPr>
                    </a:p>
                  </a:txBody>
                  <a:tcPr/>
                </a:tc>
                <a:extLst>
                  <a:ext uri="{0D108BD9-81ED-4DB2-BD59-A6C34878D82A}">
                    <a16:rowId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xmlns="" val="4098189362"/>
                  </a:ext>
                </a:extLst>
              </a:tr>
              <a:tr h="465834">
                <a:tc>
                  <a:txBody>
                    <a:bodyPr/>
                    <a:lstStyle/>
                    <a:p>
                      <a:r>
                        <a:rPr lang="fr-CA" sz="1300" b="0" noProof="0" dirty="0" smtClean="0">
                          <a:solidFill>
                            <a:schemeClr val="tx1"/>
                          </a:solidFill>
                        </a:rPr>
                        <a:t>Alberta</a:t>
                      </a:r>
                      <a:endParaRPr lang="fr-CA" sz="1300" b="0" noProof="0" dirty="0">
                        <a:solidFill>
                          <a:schemeClr val="tx1"/>
                        </a:solidFill>
                      </a:endParaRPr>
                    </a:p>
                  </a:txBody>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sz="1300" b="0" baseline="0" noProof="0" dirty="0" smtClean="0">
                          <a:solidFill>
                            <a:srgbClr val="FF0000"/>
                          </a:solidFill>
                        </a:rPr>
                        <a:t>1 cas à confirmer</a:t>
                      </a:r>
                    </a:p>
                  </a:txBody>
                  <a:tcPr/>
                </a:tc>
                <a:tc>
                  <a:txBody>
                    <a:bodyPr/>
                    <a:lstStyle/>
                    <a:p>
                      <a:r>
                        <a:rPr lang="fr-CA" sz="1300" noProof="0" dirty="0" smtClean="0">
                          <a:solidFill>
                            <a:schemeClr val="tx1"/>
                          </a:solidFill>
                        </a:rPr>
                        <a:t>Commerciaux – 38</a:t>
                      </a:r>
                    </a:p>
                    <a:p>
                      <a:r>
                        <a:rPr lang="fr-CA" sz="1300" noProof="0" dirty="0" smtClean="0">
                          <a:solidFill>
                            <a:schemeClr val="tx1"/>
                          </a:solidFill>
                        </a:rPr>
                        <a:t>Petits troupeaux – 23</a:t>
                      </a:r>
                    </a:p>
                  </a:txBody>
                  <a:tcPr/>
                </a:tc>
                <a:tc>
                  <a:txBody>
                    <a:bodyPr/>
                    <a:lstStyle/>
                    <a:p>
                      <a:r>
                        <a:rPr lang="fr-CA" sz="1300" noProof="0" dirty="0" smtClean="0">
                          <a:solidFill>
                            <a:schemeClr val="tx1"/>
                          </a:solidFill>
                        </a:rPr>
                        <a:t>Aviaires – 44</a:t>
                      </a:r>
                    </a:p>
                    <a:p>
                      <a:r>
                        <a:rPr lang="fr-CA" sz="1300" noProof="0" dirty="0" smtClean="0">
                          <a:solidFill>
                            <a:schemeClr val="tx1"/>
                          </a:solidFill>
                        </a:rPr>
                        <a:t>Non aviaires – 17</a:t>
                      </a:r>
                    </a:p>
                  </a:txBody>
                  <a:tcPr/>
                </a:tc>
                <a:tc>
                  <a:txBody>
                    <a:bodyPr/>
                    <a:lstStyle/>
                    <a:p>
                      <a:endParaRPr lang="fr-CA" sz="1300" b="1" noProof="0" dirty="0" smtClean="0">
                        <a:solidFill>
                          <a:srgbClr val="7030A0"/>
                        </a:solidFill>
                      </a:endParaRPr>
                    </a:p>
                  </a:txBody>
                  <a:tcPr/>
                </a:tc>
                <a:extLst>
                  <a:ext uri="{0D108BD9-81ED-4DB2-BD59-A6C34878D82A}">
                    <a16:rowId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xmlns="" val="112962917"/>
                  </a:ext>
                </a:extLst>
              </a:tr>
              <a:tr h="380282">
                <a:tc>
                  <a:txBody>
                    <a:bodyPr/>
                    <a:lstStyle/>
                    <a:p>
                      <a:r>
                        <a:rPr lang="fr-CA" sz="1300" b="0" noProof="0" dirty="0" smtClean="0">
                          <a:solidFill>
                            <a:schemeClr val="tx1"/>
                          </a:solidFill>
                        </a:rPr>
                        <a:t>Saskatchewan</a:t>
                      </a:r>
                      <a:endParaRPr lang="fr-CA" sz="1300" b="0" noProof="0" dirty="0">
                        <a:solidFill>
                          <a:schemeClr val="tx1"/>
                        </a:solidFill>
                      </a:endParaRPr>
                    </a:p>
                  </a:txBody>
                  <a:tcPr/>
                </a:tc>
                <a:tc>
                  <a:txBody>
                    <a:bodyPr/>
                    <a:lstStyle/>
                    <a:p>
                      <a:r>
                        <a:rPr lang="fr-CA" sz="1300" b="0" noProof="0" dirty="0" smtClean="0">
                          <a:solidFill>
                            <a:schemeClr val="tx1"/>
                          </a:solidFill>
                        </a:rPr>
                        <a:t>Aucun nouveau cas</a:t>
                      </a:r>
                    </a:p>
                  </a:txBody>
                  <a:tcPr/>
                </a:tc>
                <a:tc>
                  <a:txBody>
                    <a:bodyPr/>
                    <a:lstStyle/>
                    <a:p>
                      <a:r>
                        <a:rPr lang="fr-CA" sz="1300" noProof="0" dirty="0" smtClean="0">
                          <a:solidFill>
                            <a:schemeClr val="tx1"/>
                          </a:solidFill>
                        </a:rPr>
                        <a:t>Commerciaux – 16</a:t>
                      </a:r>
                    </a:p>
                    <a:p>
                      <a:r>
                        <a:rPr lang="fr-CA" sz="1300" noProof="0" dirty="0" smtClean="0">
                          <a:solidFill>
                            <a:schemeClr val="tx1"/>
                          </a:solidFill>
                        </a:rPr>
                        <a:t>Petits troupeaux – 16</a:t>
                      </a:r>
                    </a:p>
                  </a:txBody>
                  <a:tcPr/>
                </a:tc>
                <a:tc>
                  <a:txBody>
                    <a:bodyPr/>
                    <a:lstStyle/>
                    <a:p>
                      <a:r>
                        <a:rPr lang="fr-CA" sz="1300" noProof="0" dirty="0" smtClean="0">
                          <a:solidFill>
                            <a:schemeClr val="tx1"/>
                          </a:solidFill>
                        </a:rPr>
                        <a:t>Aviaires – 26 </a:t>
                      </a:r>
                    </a:p>
                    <a:p>
                      <a:r>
                        <a:rPr lang="fr-CA" sz="1300" noProof="0" dirty="0" smtClean="0">
                          <a:solidFill>
                            <a:schemeClr val="tx1"/>
                          </a:solidFill>
                        </a:rPr>
                        <a:t>Non aviaires – 6 </a:t>
                      </a:r>
                    </a:p>
                  </a:txBody>
                  <a:tcPr/>
                </a:tc>
                <a:tc>
                  <a:txBody>
                    <a:bodyPr/>
                    <a:lstStyle/>
                    <a:p>
                      <a:endParaRPr lang="fr-CA" sz="1300" b="1" baseline="0" noProof="0" dirty="0" smtClean="0">
                        <a:solidFill>
                          <a:srgbClr val="7030A0"/>
                        </a:solidFill>
                      </a:endParaRPr>
                    </a:p>
                  </a:txBody>
                  <a:tcPr/>
                </a:tc>
                <a:extLst>
                  <a:ext uri="{0D108BD9-81ED-4DB2-BD59-A6C34878D82A}">
                    <a16:rowId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xmlns="" val="34185500"/>
                  </a:ext>
                </a:extLst>
              </a:tr>
              <a:tr h="252474">
                <a:tc>
                  <a:txBody>
                    <a:bodyPr/>
                    <a:lstStyle/>
                    <a:p>
                      <a:r>
                        <a:rPr lang="fr-CA" sz="1300" b="0" noProof="0" dirty="0" smtClean="0">
                          <a:solidFill>
                            <a:schemeClr val="tx1"/>
                          </a:solidFill>
                        </a:rPr>
                        <a:t>Manitoba</a:t>
                      </a:r>
                      <a:endParaRPr lang="fr-CA" sz="1300" b="0" noProof="0" dirty="0">
                        <a:solidFill>
                          <a:schemeClr val="tx1"/>
                        </a:solidFill>
                      </a:endParaRPr>
                    </a:p>
                  </a:txBody>
                  <a:tcPr/>
                </a:tc>
                <a:tc>
                  <a:txBody>
                    <a:bodyPr/>
                    <a:lstStyle/>
                    <a:p>
                      <a:r>
                        <a:rPr lang="fr-CA" sz="1300" b="0" baseline="0" noProof="0" dirty="0" smtClean="0">
                          <a:solidFill>
                            <a:schemeClr val="tx1"/>
                          </a:solidFill>
                        </a:rPr>
                        <a:t>Aucun nouveau cas</a:t>
                      </a:r>
                    </a:p>
                  </a:txBody>
                  <a:tcPr/>
                </a:tc>
                <a:tc>
                  <a:txBody>
                    <a:bodyPr/>
                    <a:lstStyle/>
                    <a:p>
                      <a:r>
                        <a:rPr lang="fr-CA" sz="1300" noProof="0" dirty="0" smtClean="0">
                          <a:solidFill>
                            <a:schemeClr val="tx1"/>
                          </a:solidFill>
                        </a:rPr>
                        <a:t>Commerciaux – 17 </a:t>
                      </a:r>
                    </a:p>
                    <a:p>
                      <a:r>
                        <a:rPr lang="fr-CA" sz="1300" noProof="0" dirty="0" smtClean="0">
                          <a:solidFill>
                            <a:schemeClr val="tx1"/>
                          </a:solidFill>
                        </a:rPr>
                        <a:t>Petits troupeaux – 4</a:t>
                      </a:r>
                    </a:p>
                  </a:txBody>
                  <a:tcPr/>
                </a:tc>
                <a:tc>
                  <a:txBody>
                    <a:bodyPr/>
                    <a:lstStyle/>
                    <a:p>
                      <a:r>
                        <a:rPr lang="fr-CA" sz="1300" noProof="0" dirty="0" smtClean="0">
                          <a:solidFill>
                            <a:schemeClr val="tx1"/>
                          </a:solidFill>
                        </a:rPr>
                        <a:t>Aviaires – 17 </a:t>
                      </a:r>
                    </a:p>
                    <a:p>
                      <a:r>
                        <a:rPr lang="fr-CA" sz="1300" noProof="0" dirty="0" smtClean="0">
                          <a:solidFill>
                            <a:schemeClr val="tx1"/>
                          </a:solidFill>
                        </a:rPr>
                        <a:t>Non aviaires – 4</a:t>
                      </a:r>
                    </a:p>
                  </a:txBody>
                  <a:tcPr/>
                </a:tc>
                <a:tc>
                  <a:txBody>
                    <a:bodyPr/>
                    <a:lstStyle/>
                    <a:p>
                      <a:endParaRPr lang="fr-CA" sz="1300" b="1" baseline="0" noProof="0" dirty="0" smtClean="0">
                        <a:solidFill>
                          <a:srgbClr val="7030A0"/>
                        </a:solidFill>
                      </a:endParaRPr>
                    </a:p>
                  </a:txBody>
                  <a:tcPr/>
                </a:tc>
                <a:extLst>
                  <a:ext uri="{0D108BD9-81ED-4DB2-BD59-A6C34878D82A}">
                    <a16:rowId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xmlns="" val="3397516739"/>
                  </a:ext>
                </a:extLst>
              </a:tr>
              <a:tr h="460119">
                <a:tc>
                  <a:txBody>
                    <a:bodyPr/>
                    <a:lstStyle/>
                    <a:p>
                      <a:r>
                        <a:rPr lang="fr-CA" sz="1300" b="0" noProof="0" dirty="0" smtClean="0">
                          <a:solidFill>
                            <a:schemeClr val="tx1"/>
                          </a:solidFill>
                        </a:rPr>
                        <a:t>Ontario</a:t>
                      </a:r>
                      <a:endParaRPr lang="fr-CA" sz="1300" b="0" noProof="0" dirty="0">
                        <a:solidFill>
                          <a:schemeClr val="tx1"/>
                        </a:solidFill>
                      </a:endParaRPr>
                    </a:p>
                  </a:txBody>
                  <a:tcPr/>
                </a:tc>
                <a:tc>
                  <a:txBody>
                    <a:bodyPr/>
                    <a:lstStyle/>
                    <a:p>
                      <a:r>
                        <a:rPr lang="fr-CA" sz="1300" b="0" baseline="0" noProof="0" dirty="0" smtClean="0">
                          <a:solidFill>
                            <a:schemeClr val="tx1"/>
                          </a:solidFill>
                        </a:rPr>
                        <a:t>Aucun nouveau cas</a:t>
                      </a:r>
                      <a:endParaRPr lang="fr-CA" sz="1300" b="0" noProof="0" dirty="0" smtClean="0">
                        <a:solidFill>
                          <a:schemeClr val="tx1"/>
                        </a:solidFill>
                      </a:endParaRPr>
                    </a:p>
                  </a:txBody>
                  <a:tcPr/>
                </a:tc>
                <a:tc>
                  <a:txBody>
                    <a:bodyPr/>
                    <a:lstStyle/>
                    <a:p>
                      <a:pPr algn="l" rtl="0" fontAlgn="base"/>
                      <a:r>
                        <a:rPr lang="fr-CA" sz="1300" b="0" i="0" noProof="0" dirty="0" smtClean="0">
                          <a:solidFill>
                            <a:schemeClr val="tx1"/>
                          </a:solidFill>
                          <a:effectLst/>
                          <a:latin typeface="Calibri" panose="020F0502020204030204" pitchFamily="34" charset="0"/>
                        </a:rPr>
                        <a:t>Commerciaux – 32</a:t>
                      </a:r>
                      <a:endParaRPr lang="fr-CA" sz="1300" b="0" i="0" noProof="0" dirty="0" smtClean="0">
                        <a:solidFill>
                          <a:schemeClr val="tx1"/>
                        </a:solidFill>
                        <a:effectLst/>
                        <a:latin typeface="Segoe UI" panose="020B0502040204020203" pitchFamily="34" charset="0"/>
                      </a:endParaRPr>
                    </a:p>
                    <a:p>
                      <a:pPr algn="l" rtl="0" fontAlgn="base"/>
                      <a:r>
                        <a:rPr lang="fr-CA" sz="1300" b="0" i="0" noProof="0" dirty="0" smtClean="0">
                          <a:solidFill>
                            <a:schemeClr val="tx1"/>
                          </a:solidFill>
                          <a:effectLst/>
                          <a:latin typeface="Calibri" panose="020F0502020204030204" pitchFamily="34" charset="0"/>
                        </a:rPr>
                        <a:t>Petits troupeaux – 15</a:t>
                      </a:r>
                      <a:endParaRPr lang="fr-CA" sz="1300" b="0" i="0" noProof="0" dirty="0" smtClean="0">
                        <a:solidFill>
                          <a:schemeClr val="tx1"/>
                        </a:solidFill>
                        <a:effectLst/>
                        <a:latin typeface="Segoe UI" panose="020B0502040204020203" pitchFamily="34" charset="0"/>
                      </a:endParaRPr>
                    </a:p>
                  </a:txBody>
                  <a:tcPr/>
                </a:tc>
                <a:tc>
                  <a:txBody>
                    <a:bodyPr/>
                    <a:lstStyle/>
                    <a:p>
                      <a:pPr algn="l" rtl="0" fontAlgn="base"/>
                      <a:r>
                        <a:rPr lang="fr-CA" sz="1300" b="0" i="0" noProof="0" dirty="0" smtClean="0">
                          <a:solidFill>
                            <a:schemeClr val="tx1"/>
                          </a:solidFill>
                          <a:effectLst/>
                          <a:latin typeface="+mn-lt"/>
                        </a:rPr>
                        <a:t>Aviaires – 42</a:t>
                      </a:r>
                    </a:p>
                    <a:p>
                      <a:pPr algn="l" rtl="0" fontAlgn="base"/>
                      <a:r>
                        <a:rPr lang="fr-CA" sz="1300" b="0" i="0" noProof="0" dirty="0" smtClean="0">
                          <a:solidFill>
                            <a:schemeClr val="tx1"/>
                          </a:solidFill>
                          <a:effectLst/>
                          <a:latin typeface="+mn-lt"/>
                        </a:rPr>
                        <a:t>Non aviaires – 5</a:t>
                      </a:r>
                    </a:p>
                  </a:txBody>
                  <a:tcPr/>
                </a:tc>
                <a:tc>
                  <a:txBody>
                    <a:bodyPr/>
                    <a:lstStyle/>
                    <a:p>
                      <a:endParaRPr lang="fr-CA" sz="1300" b="1" noProof="0" dirty="0" smtClean="0">
                        <a:solidFill>
                          <a:srgbClr val="7030A0"/>
                        </a:solidFill>
                      </a:endParaRPr>
                    </a:p>
                  </a:txBody>
                  <a:tcPr/>
                </a:tc>
                <a:extLst>
                  <a:ext uri="{0D108BD9-81ED-4DB2-BD59-A6C34878D82A}">
                    <a16:rowId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xmlns="" val="3072833778"/>
                  </a:ext>
                </a:extLst>
              </a:tr>
              <a:tr h="460119">
                <a:tc>
                  <a:txBody>
                    <a:bodyPr/>
                    <a:lstStyle/>
                    <a:p>
                      <a:r>
                        <a:rPr lang="fr-CA" sz="1300" b="0" noProof="0" dirty="0" smtClean="0">
                          <a:solidFill>
                            <a:schemeClr val="tx1"/>
                          </a:solidFill>
                        </a:rPr>
                        <a:t>Québec</a:t>
                      </a:r>
                      <a:endParaRPr lang="fr-CA" sz="1300" b="0" noProof="0" dirty="0">
                        <a:solidFill>
                          <a:schemeClr val="tx1"/>
                        </a:solidFill>
                      </a:endParaRPr>
                    </a:p>
                  </a:txBody>
                  <a:tcPr/>
                </a:tc>
                <a:tc>
                  <a:txBody>
                    <a:bodyPr/>
                    <a:lstStyle/>
                    <a:p>
                      <a:r>
                        <a:rPr lang="fr-CA" sz="1300" b="0" baseline="0" noProof="0" dirty="0" smtClean="0">
                          <a:solidFill>
                            <a:schemeClr val="tx1"/>
                          </a:solidFill>
                        </a:rPr>
                        <a:t>Aucun nouveau cas</a:t>
                      </a:r>
                    </a:p>
                  </a:txBody>
                  <a:tcPr/>
                </a:tc>
                <a:tc>
                  <a:txBody>
                    <a:bodyPr/>
                    <a:lstStyle/>
                    <a:p>
                      <a:pPr algn="l" rtl="0" fontAlgn="base"/>
                      <a:r>
                        <a:rPr lang="fr-CA" sz="1300" b="0" i="0" noProof="0" dirty="0" smtClean="0">
                          <a:solidFill>
                            <a:schemeClr val="tx1"/>
                          </a:solidFill>
                          <a:effectLst/>
                          <a:latin typeface="Calibri" panose="020F0502020204030204" pitchFamily="34" charset="0"/>
                        </a:rPr>
                        <a:t>Commerciaux – 39</a:t>
                      </a:r>
                      <a:endParaRPr lang="fr-CA" sz="1300" b="0" i="0" noProof="0" dirty="0" smtClean="0">
                        <a:solidFill>
                          <a:schemeClr val="tx1"/>
                        </a:solidFill>
                        <a:effectLst/>
                        <a:latin typeface="Segoe UI" panose="020B0502040204020203" pitchFamily="34" charset="0"/>
                      </a:endParaRPr>
                    </a:p>
                    <a:p>
                      <a:pPr algn="l" rtl="0" fontAlgn="base"/>
                      <a:r>
                        <a:rPr lang="fr-CA" sz="1300" b="0" i="0" noProof="0" dirty="0" smtClean="0">
                          <a:solidFill>
                            <a:schemeClr val="tx1"/>
                          </a:solidFill>
                          <a:effectLst/>
                          <a:latin typeface="Calibri" panose="020F0502020204030204" pitchFamily="34" charset="0"/>
                        </a:rPr>
                        <a:t>Petits troupeaux – 8</a:t>
                      </a:r>
                      <a:endParaRPr lang="fr-CA" sz="1300" b="0" i="0" noProof="0" dirty="0" smtClean="0">
                        <a:solidFill>
                          <a:schemeClr val="tx1"/>
                        </a:solidFill>
                        <a:effectLst/>
                        <a:latin typeface="Segoe UI" panose="020B0502040204020203" pitchFamily="34" charset="0"/>
                      </a:endParaRPr>
                    </a:p>
                  </a:txBody>
                  <a:tcPr/>
                </a:tc>
                <a:tc>
                  <a:txBody>
                    <a:bodyPr/>
                    <a:lstStyle/>
                    <a:p>
                      <a:pPr algn="l" rtl="0" fontAlgn="base"/>
                      <a:r>
                        <a:rPr lang="fr-CA" sz="1300" b="0" i="0" noProof="0" dirty="0" smtClean="0">
                          <a:solidFill>
                            <a:schemeClr val="tx1"/>
                          </a:solidFill>
                          <a:effectLst/>
                          <a:latin typeface="Calibri" panose="020F0502020204030204" pitchFamily="34" charset="0"/>
                        </a:rPr>
                        <a:t>Aviaires – 44</a:t>
                      </a:r>
                      <a:endParaRPr lang="fr-CA" sz="1300" b="0" i="0" noProof="0" dirty="0" smtClean="0">
                        <a:solidFill>
                          <a:schemeClr val="tx1"/>
                        </a:solidFill>
                        <a:effectLst/>
                        <a:latin typeface="Segoe UI" panose="020B0502040204020203" pitchFamily="34" charset="0"/>
                      </a:endParaRPr>
                    </a:p>
                    <a:p>
                      <a:pPr algn="l" rtl="0" fontAlgn="base"/>
                      <a:r>
                        <a:rPr lang="fr-CA" sz="1300" b="0" i="0" noProof="0" dirty="0" smtClean="0">
                          <a:solidFill>
                            <a:schemeClr val="tx1"/>
                          </a:solidFill>
                          <a:effectLst/>
                          <a:latin typeface="Calibri" panose="020F0502020204030204" pitchFamily="34" charset="0"/>
                        </a:rPr>
                        <a:t>Non aviaires – 3</a:t>
                      </a:r>
                      <a:endParaRPr lang="fr-CA" sz="1300" b="0" i="0" noProof="0" dirty="0" smtClean="0">
                        <a:solidFill>
                          <a:schemeClr val="tx1"/>
                        </a:solidFill>
                        <a:effectLst/>
                        <a:latin typeface="Segoe UI" panose="020B0502040204020203" pitchFamily="34" charset="0"/>
                      </a:endParaRPr>
                    </a:p>
                  </a:txBody>
                  <a:tcPr/>
                </a:tc>
                <a:tc>
                  <a:txBody>
                    <a:bodyPr/>
                    <a:lstStyle/>
                    <a:p>
                      <a:endParaRPr lang="fr-CA" sz="1300" b="1" noProof="0" dirty="0" smtClean="0">
                        <a:solidFill>
                          <a:srgbClr val="7030A0"/>
                        </a:solidFill>
                      </a:endParaRPr>
                    </a:p>
                  </a:txBody>
                  <a:tcPr/>
                </a:tc>
                <a:extLst>
                  <a:ext uri="{0D108BD9-81ED-4DB2-BD59-A6C34878D82A}">
                    <a16:rowId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xmlns="" val="1277042554"/>
                  </a:ext>
                </a:extLst>
              </a:tr>
              <a:tr h="462152">
                <a:tc>
                  <a:txBody>
                    <a:bodyPr/>
                    <a:lstStyle/>
                    <a:p>
                      <a:r>
                        <a:rPr lang="fr-CA" sz="1300" b="0" noProof="0" dirty="0" smtClean="0">
                          <a:solidFill>
                            <a:schemeClr val="tx1"/>
                          </a:solidFill>
                        </a:rPr>
                        <a:t>Nouveau-Brunswick</a:t>
                      </a:r>
                      <a:endParaRPr lang="fr-CA" sz="1300" b="0" noProof="0" dirty="0">
                        <a:solidFill>
                          <a:schemeClr val="tx1"/>
                        </a:solidFill>
                      </a:endParaRPr>
                    </a:p>
                  </a:txBody>
                  <a:tcPr/>
                </a:tc>
                <a:tc>
                  <a:txBody>
                    <a:bodyPr/>
                    <a:lstStyle/>
                    <a:p>
                      <a:r>
                        <a:rPr lang="fr-CA" sz="1300" b="0" baseline="0" noProof="0" dirty="0" smtClean="0">
                          <a:solidFill>
                            <a:schemeClr val="tx1"/>
                          </a:solidFill>
                        </a:rPr>
                        <a:t>Aucun nouveau cas</a:t>
                      </a:r>
                    </a:p>
                  </a:txBody>
                  <a:tcPr/>
                </a:tc>
                <a:tc>
                  <a:txBody>
                    <a:bodyPr/>
                    <a:lstStyle/>
                    <a:p>
                      <a:r>
                        <a:rPr lang="fr-CA" sz="1300" noProof="0" dirty="0" smtClean="0">
                          <a:solidFill>
                            <a:schemeClr val="tx1"/>
                          </a:solidFill>
                        </a:rPr>
                        <a:t>Commerciaux – 0</a:t>
                      </a:r>
                    </a:p>
                    <a:p>
                      <a:r>
                        <a:rPr lang="fr-CA" sz="1300" noProof="0" dirty="0" smtClean="0">
                          <a:solidFill>
                            <a:schemeClr val="tx1"/>
                          </a:solidFill>
                        </a:rPr>
                        <a:t>Petits troupeaux – 2</a:t>
                      </a:r>
                      <a:endParaRPr lang="fr-CA" sz="1300" noProof="0" dirty="0">
                        <a:solidFill>
                          <a:schemeClr val="tx1"/>
                        </a:solidFill>
                      </a:endParaRPr>
                    </a:p>
                  </a:txBody>
                  <a:tcPr/>
                </a:tc>
                <a:tc>
                  <a:txBody>
                    <a:bodyPr/>
                    <a:lstStyle/>
                    <a:p>
                      <a:r>
                        <a:rPr lang="fr-CA" sz="1300" noProof="0" dirty="0" smtClean="0">
                          <a:solidFill>
                            <a:schemeClr val="tx1"/>
                          </a:solidFill>
                        </a:rPr>
                        <a:t>Aviaires – 1</a:t>
                      </a:r>
                    </a:p>
                    <a:p>
                      <a:r>
                        <a:rPr lang="fr-CA" sz="1300" noProof="0" dirty="0" smtClean="0">
                          <a:solidFill>
                            <a:schemeClr val="tx1"/>
                          </a:solidFill>
                        </a:rPr>
                        <a:t>Non aviaires 1</a:t>
                      </a:r>
                      <a:endParaRPr lang="fr-CA" sz="1300" noProof="0" dirty="0">
                        <a:solidFill>
                          <a:schemeClr val="tx1"/>
                        </a:solidFill>
                      </a:endParaRPr>
                    </a:p>
                  </a:txBody>
                  <a:tcPr/>
                </a:tc>
                <a:tc>
                  <a:txBody>
                    <a:bodyPr/>
                    <a:lstStyle/>
                    <a:p>
                      <a:pPr marL="0" indent="0">
                        <a:buFont typeface="Arial" panose="020B0604020202020204" pitchFamily="34" charset="0"/>
                        <a:buNone/>
                      </a:pPr>
                      <a:endParaRPr lang="fr-CA" sz="1300" b="1" noProof="0" dirty="0">
                        <a:solidFill>
                          <a:srgbClr val="7030A0"/>
                        </a:solidFill>
                      </a:endParaRPr>
                    </a:p>
                  </a:txBody>
                  <a:tcPr/>
                </a:tc>
                <a:extLst>
                  <a:ext uri="{0D108BD9-81ED-4DB2-BD59-A6C34878D82A}">
                    <a16:rowId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xmlns="" val="2013318037"/>
                  </a:ext>
                </a:extLst>
              </a:tr>
              <a:tr h="591035">
                <a:tc>
                  <a:txBody>
                    <a:bodyPr/>
                    <a:lstStyle/>
                    <a:p>
                      <a:r>
                        <a:rPr lang="fr-CA" sz="1300" b="0" noProof="0" dirty="0" smtClean="0">
                          <a:solidFill>
                            <a:schemeClr val="tx1"/>
                          </a:solidFill>
                          <a:latin typeface="+mn-lt"/>
                        </a:rPr>
                        <a:t>Nouvelle-Écosse</a:t>
                      </a:r>
                      <a:endParaRPr lang="fr-CA" sz="1300" b="0" noProof="0" dirty="0">
                        <a:solidFill>
                          <a:schemeClr val="tx1"/>
                        </a:solidFill>
                        <a:latin typeface="+mn-lt"/>
                      </a:endParaRPr>
                    </a:p>
                  </a:txBody>
                  <a:tcPr/>
                </a:tc>
                <a:tc>
                  <a:txBody>
                    <a:bodyPr/>
                    <a:lstStyle/>
                    <a:p>
                      <a:r>
                        <a:rPr lang="fr-CA" sz="1300" b="0" noProof="0" dirty="0" smtClean="0">
                          <a:solidFill>
                            <a:schemeClr val="tx1"/>
                          </a:solidFill>
                          <a:latin typeface="+mn-lt"/>
                        </a:rPr>
                        <a:t>Aucun nouveau cas</a:t>
                      </a:r>
                      <a:endParaRPr lang="fr-CA" sz="1300" b="0" noProof="0" dirty="0">
                        <a:solidFill>
                          <a:schemeClr val="tx1"/>
                        </a:solidFill>
                        <a:latin typeface="+mn-lt"/>
                      </a:endParaRPr>
                    </a:p>
                  </a:txBody>
                  <a:tcPr/>
                </a:tc>
                <a:tc>
                  <a:txBody>
                    <a:bodyPr/>
                    <a:lstStyle/>
                    <a:p>
                      <a:pPr algn="l" rtl="0" fontAlgn="base"/>
                      <a:r>
                        <a:rPr lang="fr-CA" sz="1300" b="0" i="0" noProof="0" dirty="0" smtClean="0">
                          <a:solidFill>
                            <a:srgbClr val="000000"/>
                          </a:solidFill>
                          <a:effectLst/>
                          <a:latin typeface="+mn-lt"/>
                        </a:rPr>
                        <a:t>Commerciaux – 2 </a:t>
                      </a:r>
                    </a:p>
                    <a:p>
                      <a:pPr algn="l" rtl="0" fontAlgn="base"/>
                      <a:r>
                        <a:rPr lang="fr-CA" sz="1300" b="0" i="0" noProof="0" dirty="0" smtClean="0">
                          <a:solidFill>
                            <a:srgbClr val="000000"/>
                          </a:solidFill>
                          <a:effectLst/>
                          <a:latin typeface="+mn-lt"/>
                        </a:rPr>
                        <a:t>Petits troupeaux – 4</a:t>
                      </a:r>
                    </a:p>
                  </a:txBody>
                  <a:tcPr/>
                </a:tc>
                <a:tc>
                  <a:txBody>
                    <a:bodyPr/>
                    <a:lstStyle/>
                    <a:p>
                      <a:pPr algn="l" rtl="0" fontAlgn="base"/>
                      <a:r>
                        <a:rPr lang="fr-CA" sz="1300" b="0" i="0" noProof="0" dirty="0" smtClean="0">
                          <a:solidFill>
                            <a:srgbClr val="000000"/>
                          </a:solidFill>
                          <a:effectLst/>
                          <a:latin typeface="+mn-lt"/>
                        </a:rPr>
                        <a:t>Aviaires – 3</a:t>
                      </a:r>
                    </a:p>
                    <a:p>
                      <a:pPr algn="l" rtl="0" fontAlgn="base"/>
                      <a:r>
                        <a:rPr lang="fr-CA" sz="1300" b="0" i="0" noProof="0" dirty="0" smtClean="0">
                          <a:solidFill>
                            <a:srgbClr val="000000"/>
                          </a:solidFill>
                          <a:effectLst/>
                          <a:latin typeface="+mn-lt"/>
                        </a:rPr>
                        <a:t>Non aviaires – 3 </a:t>
                      </a:r>
                    </a:p>
                  </a:txBody>
                  <a:tcPr/>
                </a:tc>
                <a:tc>
                  <a:txBody>
                    <a:bodyPr/>
                    <a:lstStyle/>
                    <a:p>
                      <a:endParaRPr lang="fr-CA" sz="1300" b="1" noProof="0" dirty="0">
                        <a:solidFill>
                          <a:srgbClr val="7030A0"/>
                        </a:solidFill>
                        <a:latin typeface="+mn-lt"/>
                      </a:endParaRPr>
                    </a:p>
                  </a:txBody>
                  <a:tcPr/>
                </a:tc>
                <a:extLst>
                  <a:ext uri="{0D108BD9-81ED-4DB2-BD59-A6C34878D82A}">
                    <a16:rowId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xmlns="" val="765392087"/>
                  </a:ext>
                </a:extLst>
              </a:tr>
              <a:tr h="659685">
                <a:tc>
                  <a:txBody>
                    <a:bodyPr/>
                    <a:lstStyle/>
                    <a:p>
                      <a:r>
                        <a:rPr lang="fr-CA" sz="1300" b="1" noProof="0" dirty="0" smtClean="0">
                          <a:solidFill>
                            <a:srgbClr val="7030A0"/>
                          </a:solidFill>
                        </a:rPr>
                        <a:t>Totaux</a:t>
                      </a:r>
                      <a:endParaRPr lang="fr-CA" sz="1300" b="1" noProof="0" dirty="0">
                        <a:solidFill>
                          <a:srgbClr val="7030A0"/>
                        </a:solidFill>
                      </a:endParaRPr>
                    </a:p>
                  </a:txBody>
                  <a:tcPr/>
                </a:tc>
                <a:tc>
                  <a:txBody>
                    <a:bodyPr/>
                    <a:lstStyle/>
                    <a:p>
                      <a:pPr marL="0" indent="0">
                        <a:buFont typeface="Arial" panose="020B0604020202020204" pitchFamily="34" charset="0"/>
                        <a:buNone/>
                      </a:pPr>
                      <a:r>
                        <a:rPr lang="fr-CA" sz="1300" b="1" baseline="0" noProof="0" dirty="0" smtClean="0">
                          <a:solidFill>
                            <a:srgbClr val="7030A0"/>
                          </a:solidFill>
                        </a:rPr>
                        <a:t>Aucun nouveau cas! </a:t>
                      </a:r>
                    </a:p>
                  </a:txBody>
                  <a:tcPr/>
                </a:tc>
                <a:tc>
                  <a:txBody>
                    <a:bodyPr/>
                    <a:lstStyle/>
                    <a:p>
                      <a:r>
                        <a:rPr lang="fr-CA" sz="1300" b="1" noProof="0" dirty="0" smtClean="0">
                          <a:solidFill>
                            <a:srgbClr val="7030A0"/>
                          </a:solidFill>
                        </a:rPr>
                        <a:t>Commerciaux 222</a:t>
                      </a:r>
                    </a:p>
                    <a:p>
                      <a:r>
                        <a:rPr lang="fr-CA" sz="1300" b="1" noProof="0" dirty="0" smtClean="0">
                          <a:solidFill>
                            <a:srgbClr val="7030A0"/>
                          </a:solidFill>
                        </a:rPr>
                        <a:t>Petits troupeaux 100</a:t>
                      </a:r>
                      <a:endParaRPr lang="fr-CA" sz="1300" b="1" noProof="0" dirty="0">
                        <a:solidFill>
                          <a:srgbClr val="7030A0"/>
                        </a:solidFill>
                      </a:endParaRPr>
                    </a:p>
                  </a:txBody>
                  <a:tcPr/>
                </a:tc>
                <a:tc>
                  <a:txBody>
                    <a:bodyPr/>
                    <a:lstStyle/>
                    <a:p>
                      <a:r>
                        <a:rPr lang="fr-CA" sz="1300" b="1" noProof="0" dirty="0" smtClean="0">
                          <a:solidFill>
                            <a:srgbClr val="7030A0"/>
                          </a:solidFill>
                        </a:rPr>
                        <a:t>Aviaires 272</a:t>
                      </a:r>
                    </a:p>
                    <a:p>
                      <a:r>
                        <a:rPr lang="fr-CA" sz="1300" b="1" noProof="0" dirty="0" smtClean="0">
                          <a:solidFill>
                            <a:srgbClr val="7030A0"/>
                          </a:solidFill>
                        </a:rPr>
                        <a:t>Non aviaires 50</a:t>
                      </a:r>
                      <a:endParaRPr lang="fr-CA" sz="1300" b="1" noProof="0" dirty="0">
                        <a:solidFill>
                          <a:srgbClr val="7030A0"/>
                        </a:solidFill>
                      </a:endParaRPr>
                    </a:p>
                  </a:txBody>
                  <a:tcPr/>
                </a:tc>
                <a:tc>
                  <a:txBody>
                    <a:bodyPr/>
                    <a:lstStyle/>
                    <a:p>
                      <a:pPr marL="0" indent="0">
                        <a:buFont typeface="Arial" panose="020B0604020202020204" pitchFamily="34" charset="0"/>
                        <a:buNone/>
                      </a:pPr>
                      <a:endParaRPr lang="fr-CA" sz="1300" b="0" noProof="0" dirty="0">
                        <a:solidFill>
                          <a:schemeClr val="tx1"/>
                        </a:solidFill>
                      </a:endParaRPr>
                    </a:p>
                  </a:txBody>
                  <a:tcPr/>
                </a:tc>
                <a:extLst>
                  <a:ext uri="{0D108BD9-81ED-4DB2-BD59-A6C34878D82A}">
                    <a16:rowId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xmlns="" val="2688761878"/>
                  </a:ext>
                </a:extLst>
              </a:tr>
            </a:tbl>
          </a:graphicData>
        </a:graphic>
      </p:graphicFrame>
    </p:spTree>
    <p:extLst>
      <p:ext uri="{BB962C8B-B14F-4D97-AF65-F5344CB8AC3E}">
        <p14:creationId xmlns:p14="http://schemas.microsoft.com/office/powerpoint/2010/main" val="286650259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2325" y="160337"/>
            <a:ext cx="10515600" cy="780567"/>
          </a:xfrm>
        </p:spPr>
        <p:txBody>
          <a:bodyPr/>
          <a:lstStyle/>
          <a:p>
            <a:r>
              <a:rPr lang="fr-CA" dirty="0" smtClean="0"/>
              <a:t>Migration des oiseaux sauvages</a:t>
            </a:r>
            <a:endParaRPr lang="fr-CA" dirty="0"/>
          </a:p>
        </p:txBody>
      </p:sp>
      <p:pic>
        <p:nvPicPr>
          <p:cNvPr id="10" name="Picture 9"/>
          <p:cNvPicPr>
            <a:picLocks noChangeAspect="1"/>
          </p:cNvPicPr>
          <p:nvPr/>
        </p:nvPicPr>
        <p:blipFill>
          <a:blip r:embed="rId3"/>
          <a:stretch>
            <a:fillRect/>
          </a:stretch>
        </p:blipFill>
        <p:spPr>
          <a:xfrm>
            <a:off x="1577171" y="940904"/>
            <a:ext cx="9212493" cy="5347251"/>
          </a:xfrm>
          <a:prstGeom prst="rect">
            <a:avLst/>
          </a:prstGeom>
        </p:spPr>
      </p:pic>
      <p:sp>
        <p:nvSpPr>
          <p:cNvPr id="8" name="AutoShape 2" descr="https://cac-powerpoint.officeapps.live.com/pods/GetClipboardImage.ashx?Id=b81cb0cd-b8bd-426c-8488-4e6551d60f7c&amp;DC=GCA1&amp;pkey=d5b88816-edda-4ca8-85de-9e812b691fcc&amp;wdwaccluster=GCA1"/>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dirty="0"/>
          </a:p>
        </p:txBody>
      </p:sp>
      <p:sp>
        <p:nvSpPr>
          <p:cNvPr id="9" name="AutoShape 4" descr="https://cac-powerpoint.officeapps.live.com/pods/GetClipboardImage.ashx?Id=5233e83e-bd93-40ec-bc3c-8a9b49972252&amp;DC=GCA1&amp;pkey=029faeeb-6d43-4bf9-be00-bdcc49b4bafa&amp;wdwaccluster=GCA1"/>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dirty="0"/>
          </a:p>
        </p:txBody>
      </p:sp>
    </p:spTree>
    <p:extLst>
      <p:ext uri="{BB962C8B-B14F-4D97-AF65-F5344CB8AC3E}">
        <p14:creationId xmlns:p14="http://schemas.microsoft.com/office/powerpoint/2010/main" val="202957979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838200" y="365126"/>
            <a:ext cx="10515600" cy="336624"/>
          </a:xfrm>
        </p:spPr>
        <p:txBody>
          <a:bodyPr/>
          <a:lstStyle/>
          <a:p>
            <a:pPr algn="ctr">
              <a:defRPr/>
            </a:pPr>
            <a:r>
              <a:rPr lang="fr-CA" sz="4000" dirty="0" smtClean="0"/>
              <a:t>Influenza aviaire H5N1 chez les oiseaux sauvages</a:t>
            </a:r>
            <a:endParaRPr lang="fr-CA" sz="4000" dirty="0"/>
          </a:p>
        </p:txBody>
      </p:sp>
      <p:sp>
        <p:nvSpPr>
          <p:cNvPr id="8" name="Content Placeholder 7"/>
          <p:cNvSpPr>
            <a:spLocks noGrp="1"/>
          </p:cNvSpPr>
          <p:nvPr>
            <p:ph sz="half" idx="2"/>
          </p:nvPr>
        </p:nvSpPr>
        <p:spPr>
          <a:xfrm>
            <a:off x="8432816" y="1379370"/>
            <a:ext cx="3460247" cy="3917946"/>
          </a:xfrm>
        </p:spPr>
        <p:txBody>
          <a:bodyPr/>
          <a:lstStyle/>
          <a:p>
            <a:r>
              <a:rPr lang="fr-CA" sz="2400" dirty="0" smtClean="0"/>
              <a:t>Tableau de bord avec filtre du 2 juin au 13 sept. 2023</a:t>
            </a:r>
          </a:p>
          <a:p>
            <a:r>
              <a:rPr lang="fr-CA" sz="2400" dirty="0" smtClean="0"/>
              <a:t>La plupart des cas suspectés et positifs pour H5</a:t>
            </a:r>
          </a:p>
          <a:p>
            <a:r>
              <a:rPr lang="fr-CA" sz="2400" dirty="0" smtClean="0"/>
              <a:t>Ontario : cormoran, lignée entièrement eurasienne H5N1</a:t>
            </a:r>
          </a:p>
          <a:p>
            <a:r>
              <a:rPr lang="fr-CA" sz="2400" dirty="0" smtClean="0"/>
              <a:t>Nouvelle-Écosse : sterne pierregarin, lignée entièrement eurasienne H5N5</a:t>
            </a:r>
          </a:p>
        </p:txBody>
      </p:sp>
      <p:sp>
        <p:nvSpPr>
          <p:cNvPr id="4" name="Slide Number Placeholder 3"/>
          <p:cNvSpPr>
            <a:spLocks noGrp="1"/>
          </p:cNvSpPr>
          <p:nvPr>
            <p:ph type="sldNum" sz="quarter" idx="10"/>
          </p:nvPr>
        </p:nvSpPr>
        <p:spPr/>
        <p:txBody>
          <a:bodyPr/>
          <a:lstStyle/>
          <a:p>
            <a:pPr>
              <a:defRPr/>
            </a:pPr>
            <a:fld id="{236BBB5A-3629-4845-BA75-5D2D0B1227C3}" type="slidenum">
              <a:rPr lang="fr-CA" smtClean="0"/>
              <a:pPr>
                <a:defRPr/>
              </a:pPr>
              <a:t>4</a:t>
            </a:fld>
            <a:endParaRPr lang="fr-CA" dirty="0"/>
          </a:p>
        </p:txBody>
      </p:sp>
      <p:sp>
        <p:nvSpPr>
          <p:cNvPr id="2" name="TextBox 1"/>
          <p:cNvSpPr txBox="1"/>
          <p:nvPr/>
        </p:nvSpPr>
        <p:spPr>
          <a:xfrm>
            <a:off x="1829384" y="6053600"/>
            <a:ext cx="4496001" cy="400110"/>
          </a:xfrm>
          <a:prstGeom prst="rect">
            <a:avLst/>
          </a:prstGeom>
          <a:noFill/>
        </p:spPr>
        <p:txBody>
          <a:bodyPr wrap="square" rtlCol="0">
            <a:spAutoFit/>
          </a:bodyPr>
          <a:lstStyle/>
          <a:p>
            <a:r>
              <a:rPr lang="fr-CA" sz="2000" dirty="0" smtClean="0">
                <a:hlinkClick r:id="rId3"/>
              </a:rPr>
              <a:t>Tableau de bord sur les oiseaux sauvages </a:t>
            </a:r>
            <a:endParaRPr lang="fr-CA" sz="2000" dirty="0"/>
          </a:p>
        </p:txBody>
      </p:sp>
      <p:sp>
        <p:nvSpPr>
          <p:cNvPr id="7" name="TextBox 6"/>
          <p:cNvSpPr txBox="1"/>
          <p:nvPr/>
        </p:nvSpPr>
        <p:spPr>
          <a:xfrm>
            <a:off x="1007210" y="6068417"/>
            <a:ext cx="649600" cy="369418"/>
          </a:xfrm>
          <a:prstGeom prst="rect">
            <a:avLst/>
          </a:prstGeom>
          <a:noFill/>
        </p:spPr>
        <p:txBody>
          <a:bodyPr wrap="none" rtlCol="0">
            <a:spAutoFit/>
          </a:bodyPr>
          <a:lstStyle/>
          <a:p>
            <a:r>
              <a:rPr lang="fr-CA" b="1" dirty="0" smtClean="0">
                <a:hlinkClick r:id="rId4"/>
              </a:rPr>
              <a:t>RCSF</a:t>
            </a:r>
            <a:endParaRPr lang="fr-CA" b="1" dirty="0"/>
          </a:p>
        </p:txBody>
      </p:sp>
      <p:pic>
        <p:nvPicPr>
          <p:cNvPr id="5" name="Content Placeholder 4"/>
          <p:cNvPicPr>
            <a:picLocks noGrp="1" noChangeAspect="1"/>
          </p:cNvPicPr>
          <p:nvPr>
            <p:ph sz="half" idx="1"/>
          </p:nvPr>
        </p:nvPicPr>
        <p:blipFill>
          <a:blip r:embed="rId5"/>
          <a:stretch>
            <a:fillRect/>
          </a:stretch>
        </p:blipFill>
        <p:spPr>
          <a:xfrm>
            <a:off x="339307" y="1031965"/>
            <a:ext cx="8006737" cy="4794069"/>
          </a:xfrm>
          <a:prstGeom prst="rect">
            <a:avLst/>
          </a:prstGeom>
        </p:spPr>
      </p:pic>
    </p:spTree>
    <p:extLst>
      <p:ext uri="{BB962C8B-B14F-4D97-AF65-F5344CB8AC3E}">
        <p14:creationId xmlns:p14="http://schemas.microsoft.com/office/powerpoint/2010/main" val="161103133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États-Unis : Détections de l’IAHP chez les oiseaux domestiques</a:t>
            </a:r>
            <a:endParaRPr lang="fr-CA" dirty="0"/>
          </a:p>
        </p:txBody>
      </p:sp>
      <p:sp>
        <p:nvSpPr>
          <p:cNvPr id="3" name="Content Placeholder 2"/>
          <p:cNvSpPr>
            <a:spLocks noGrp="1"/>
          </p:cNvSpPr>
          <p:nvPr>
            <p:ph sz="half" idx="1"/>
          </p:nvPr>
        </p:nvSpPr>
        <p:spPr>
          <a:xfrm>
            <a:off x="838200" y="1825625"/>
            <a:ext cx="4804317" cy="4351338"/>
          </a:xfrm>
        </p:spPr>
        <p:txBody>
          <a:bodyPr>
            <a:normAutofit/>
          </a:bodyPr>
          <a:lstStyle/>
          <a:p>
            <a:r>
              <a:rPr lang="fr-CA" dirty="0" smtClean="0"/>
              <a:t>Aucune détection chez les oiseaux domestiques au cours des 30 derniers jours</a:t>
            </a:r>
          </a:p>
          <a:p>
            <a:r>
              <a:rPr lang="fr-CA" dirty="0" smtClean="0"/>
              <a:t>Les dernières remontent à la fin juillet et au mois d’août dans un marché d’oiseaux </a:t>
            </a:r>
            <a:r>
              <a:rPr lang="fr-CA" smtClean="0"/>
              <a:t>vivants de </a:t>
            </a:r>
            <a:r>
              <a:rPr lang="fr-CA" dirty="0" smtClean="0"/>
              <a:t>l’État de New York</a:t>
            </a:r>
          </a:p>
          <a:p>
            <a:pPr lvl="1"/>
            <a:endParaRPr lang="fr-CA" dirty="0" smtClean="0"/>
          </a:p>
          <a:p>
            <a:pPr lvl="1"/>
            <a:endParaRPr lang="fr-CA" dirty="0" smtClean="0"/>
          </a:p>
        </p:txBody>
      </p:sp>
      <p:pic>
        <p:nvPicPr>
          <p:cNvPr id="7" name="Content Placeholder 6"/>
          <p:cNvPicPr>
            <a:picLocks noGrp="1" noChangeAspect="1"/>
          </p:cNvPicPr>
          <p:nvPr>
            <p:ph sz="half" idx="2"/>
          </p:nvPr>
        </p:nvPicPr>
        <p:blipFill>
          <a:blip r:embed="rId3"/>
          <a:stretch>
            <a:fillRect/>
          </a:stretch>
        </p:blipFill>
        <p:spPr>
          <a:xfrm>
            <a:off x="5785624" y="1758156"/>
            <a:ext cx="6166803" cy="4486275"/>
          </a:xfrm>
          <a:prstGeom prst="rect">
            <a:avLst/>
          </a:prstGeom>
        </p:spPr>
      </p:pic>
      <p:sp>
        <p:nvSpPr>
          <p:cNvPr id="5" name="Slide Number Placeholder 4"/>
          <p:cNvSpPr>
            <a:spLocks noGrp="1"/>
          </p:cNvSpPr>
          <p:nvPr>
            <p:ph type="sldNum" sz="quarter" idx="10"/>
          </p:nvPr>
        </p:nvSpPr>
        <p:spPr/>
        <p:txBody>
          <a:bodyPr/>
          <a:lstStyle/>
          <a:p>
            <a:pPr>
              <a:defRPr/>
            </a:pPr>
            <a:fld id="{222C2B47-41F2-42A5-AA41-34CCD9669551}" type="slidenum">
              <a:rPr lang="fr-CA" smtClean="0"/>
              <a:pPr>
                <a:defRPr/>
              </a:pPr>
              <a:t>5</a:t>
            </a:fld>
            <a:endParaRPr lang="fr-CA" dirty="0"/>
          </a:p>
        </p:txBody>
      </p:sp>
    </p:spTree>
    <p:extLst>
      <p:ext uri="{BB962C8B-B14F-4D97-AF65-F5344CB8AC3E}">
        <p14:creationId xmlns:p14="http://schemas.microsoft.com/office/powerpoint/2010/main" val="173920793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fr-CA" sz="4000" dirty="0" smtClean="0"/>
              <a:t>États-Unis : Détections chez les oiseaux sauvages</a:t>
            </a:r>
            <a:endParaRPr lang="fr-CA" sz="4000" dirty="0"/>
          </a:p>
        </p:txBody>
      </p:sp>
      <p:sp>
        <p:nvSpPr>
          <p:cNvPr id="3" name="Content Placeholder 2"/>
          <p:cNvSpPr>
            <a:spLocks noGrp="1"/>
          </p:cNvSpPr>
          <p:nvPr>
            <p:ph sz="half" idx="1"/>
          </p:nvPr>
        </p:nvSpPr>
        <p:spPr>
          <a:xfrm>
            <a:off x="-1" y="1135476"/>
            <a:ext cx="6502401" cy="5585999"/>
          </a:xfrm>
        </p:spPr>
        <p:txBody>
          <a:bodyPr>
            <a:normAutofit fontScale="92500" lnSpcReduction="10000"/>
          </a:bodyPr>
          <a:lstStyle/>
          <a:p>
            <a:pPr marL="457200" lvl="1" indent="0">
              <a:buNone/>
            </a:pPr>
            <a:endParaRPr lang="fr-CA" dirty="0" smtClean="0"/>
          </a:p>
          <a:p>
            <a:pPr lvl="1"/>
            <a:endParaRPr lang="fr-CA" dirty="0" smtClean="0"/>
          </a:p>
          <a:p>
            <a:pPr lvl="1"/>
            <a:endParaRPr lang="fr-CA" dirty="0" smtClean="0"/>
          </a:p>
          <a:p>
            <a:pPr lvl="1"/>
            <a:endParaRPr lang="fr-CA" dirty="0" smtClean="0"/>
          </a:p>
        </p:txBody>
      </p:sp>
      <p:sp>
        <p:nvSpPr>
          <p:cNvPr id="4" name="Content Placeholder 3"/>
          <p:cNvSpPr>
            <a:spLocks noGrp="1"/>
          </p:cNvSpPr>
          <p:nvPr>
            <p:ph sz="half" idx="2"/>
          </p:nvPr>
        </p:nvSpPr>
        <p:spPr>
          <a:xfrm>
            <a:off x="6604000" y="1135476"/>
            <a:ext cx="5500318" cy="5124450"/>
          </a:xfrm>
        </p:spPr>
        <p:txBody>
          <a:bodyPr>
            <a:normAutofit fontScale="92500" lnSpcReduction="10000"/>
          </a:bodyPr>
          <a:lstStyle/>
          <a:p>
            <a:r>
              <a:rPr lang="fr-CA" dirty="0" smtClean="0">
                <a:hlinkClick r:id="rId3"/>
              </a:rPr>
              <a:t>L’influenza aviaire hautement pathogène trouvée chez des phoques de l’île de </a:t>
            </a:r>
            <a:r>
              <a:rPr lang="fr-CA" dirty="0" err="1" smtClean="0">
                <a:hlinkClick r:id="rId3"/>
              </a:rPr>
              <a:t>Marrowstone</a:t>
            </a:r>
            <a:r>
              <a:rPr lang="fr-CA" dirty="0" smtClean="0">
                <a:hlinkClick r:id="rId3"/>
              </a:rPr>
              <a:t> à Puget Sound | NOAA </a:t>
            </a:r>
            <a:r>
              <a:rPr lang="fr-CA" dirty="0" err="1" smtClean="0">
                <a:hlinkClick r:id="rId3"/>
              </a:rPr>
              <a:t>Fisheries</a:t>
            </a:r>
            <a:endParaRPr lang="fr-CA" dirty="0" smtClean="0"/>
          </a:p>
          <a:p>
            <a:pPr lvl="1"/>
            <a:r>
              <a:rPr lang="fr-CA" dirty="0" smtClean="0"/>
              <a:t>3 phoques de Puget Sound (WA) étaient positifs pour l’IAHP H5N1</a:t>
            </a:r>
          </a:p>
          <a:p>
            <a:pPr lvl="1"/>
            <a:r>
              <a:rPr lang="fr-CA" dirty="0" smtClean="0"/>
              <a:t>Trouvés échoués sur l’île de </a:t>
            </a:r>
            <a:r>
              <a:rPr lang="fr-CA" dirty="0" err="1" smtClean="0"/>
              <a:t>Marrowstone</a:t>
            </a:r>
            <a:r>
              <a:rPr lang="fr-CA" dirty="0" smtClean="0"/>
              <a:t> en août </a:t>
            </a:r>
          </a:p>
          <a:p>
            <a:pPr lvl="1"/>
            <a:r>
              <a:rPr lang="fr-CA" dirty="0" smtClean="0"/>
              <a:t>Première incidence de l’IAHP chez des mammifères marins sur la côte Ouest des États-Unis </a:t>
            </a:r>
          </a:p>
          <a:p>
            <a:pPr marL="0" indent="0">
              <a:buNone/>
            </a:pPr>
            <a:r>
              <a:rPr lang="fr-CA" dirty="0" smtClean="0">
                <a:hlinkClick r:id="rId4"/>
              </a:rPr>
              <a:t>Plus de 1 700 sternes caspiennes et goélands ont </a:t>
            </a:r>
            <a:r>
              <a:rPr lang="fr-CA" smtClean="0">
                <a:hlinkClick r:id="rId4"/>
              </a:rPr>
              <a:t>été évacués </a:t>
            </a:r>
            <a:r>
              <a:rPr lang="fr-CA" dirty="0" smtClean="0">
                <a:hlinkClick r:id="rId4"/>
              </a:rPr>
              <a:t>de Rat Island (réserve faunique de l’État de Washington)</a:t>
            </a:r>
            <a:endParaRPr lang="fr-CA" dirty="0" smtClean="0"/>
          </a:p>
          <a:p>
            <a:pPr marL="0" indent="0">
              <a:buNone/>
            </a:pPr>
            <a:endParaRPr lang="fr-CA" dirty="0"/>
          </a:p>
        </p:txBody>
      </p:sp>
      <p:sp>
        <p:nvSpPr>
          <p:cNvPr id="5" name="Slide Number Placeholder 4"/>
          <p:cNvSpPr>
            <a:spLocks noGrp="1"/>
          </p:cNvSpPr>
          <p:nvPr>
            <p:ph type="sldNum" sz="quarter" idx="10"/>
          </p:nvPr>
        </p:nvSpPr>
        <p:spPr/>
        <p:txBody>
          <a:bodyPr/>
          <a:lstStyle/>
          <a:p>
            <a:pPr>
              <a:defRPr/>
            </a:pPr>
            <a:fld id="{222C2B47-41F2-42A5-AA41-34CCD9669551}" type="slidenum">
              <a:rPr lang="fr-CA" smtClean="0"/>
              <a:pPr>
                <a:defRPr/>
              </a:pPr>
              <a:t>6</a:t>
            </a:fld>
            <a:endParaRPr lang="fr-CA" dirty="0"/>
          </a:p>
        </p:txBody>
      </p:sp>
      <p:pic>
        <p:nvPicPr>
          <p:cNvPr id="6" name="Picture 5"/>
          <p:cNvPicPr>
            <a:picLocks noChangeAspect="1"/>
          </p:cNvPicPr>
          <p:nvPr/>
        </p:nvPicPr>
        <p:blipFill>
          <a:blip r:embed="rId5"/>
          <a:stretch>
            <a:fillRect/>
          </a:stretch>
        </p:blipFill>
        <p:spPr>
          <a:xfrm>
            <a:off x="244475" y="1204325"/>
            <a:ext cx="6257925" cy="5448300"/>
          </a:xfrm>
          <a:prstGeom prst="rect">
            <a:avLst/>
          </a:prstGeom>
        </p:spPr>
      </p:pic>
    </p:spTree>
    <p:extLst>
      <p:ext uri="{BB962C8B-B14F-4D97-AF65-F5344CB8AC3E}">
        <p14:creationId xmlns:p14="http://schemas.microsoft.com/office/powerpoint/2010/main" val="263445475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36823"/>
          </a:xfrm>
        </p:spPr>
        <p:txBody>
          <a:bodyPr/>
          <a:lstStyle/>
          <a:p>
            <a:r>
              <a:rPr lang="fr-CA" dirty="0" smtClean="0"/>
              <a:t>L’IAHP chez les oiseaux sauvages en Europe</a:t>
            </a:r>
            <a:endParaRPr lang="fr-CA" dirty="0"/>
          </a:p>
        </p:txBody>
      </p:sp>
      <p:sp>
        <p:nvSpPr>
          <p:cNvPr id="3" name="Text Placeholder 2"/>
          <p:cNvSpPr>
            <a:spLocks noGrp="1"/>
          </p:cNvSpPr>
          <p:nvPr>
            <p:ph type="body" sz="quarter" idx="13"/>
          </p:nvPr>
        </p:nvSpPr>
        <p:spPr/>
        <p:txBody>
          <a:bodyPr/>
          <a:lstStyle/>
          <a:p>
            <a:endParaRPr lang="fr-CA" dirty="0"/>
          </a:p>
        </p:txBody>
      </p:sp>
      <p:sp>
        <p:nvSpPr>
          <p:cNvPr id="4" name="Slide Number Placeholder 3"/>
          <p:cNvSpPr>
            <a:spLocks noGrp="1"/>
          </p:cNvSpPr>
          <p:nvPr>
            <p:ph type="sldNum" sz="quarter" idx="14"/>
          </p:nvPr>
        </p:nvSpPr>
        <p:spPr/>
        <p:txBody>
          <a:bodyPr/>
          <a:lstStyle/>
          <a:p>
            <a:pPr>
              <a:defRPr/>
            </a:pPr>
            <a:fld id="{A5F12CC5-A507-4028-B3C9-257C8E707382}" type="slidenum">
              <a:rPr lang="fr-CA" smtClean="0"/>
              <a:pPr>
                <a:defRPr/>
              </a:pPr>
              <a:t>7</a:t>
            </a:fld>
            <a:endParaRPr lang="fr-CA" dirty="0"/>
          </a:p>
        </p:txBody>
      </p:sp>
      <p:pic>
        <p:nvPicPr>
          <p:cNvPr id="5" name="Content Placeholder 10"/>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581439" y="1136823"/>
            <a:ext cx="11029121" cy="52876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529482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3600" b="1" dirty="0" smtClean="0"/>
              <a:t>Réassortiment du virus de l’IAHP en Europe</a:t>
            </a:r>
            <a:endParaRPr lang="fr-CA" sz="3600" b="1" dirty="0"/>
          </a:p>
        </p:txBody>
      </p:sp>
      <p:sp>
        <p:nvSpPr>
          <p:cNvPr id="7" name="Content Placeholder 6"/>
          <p:cNvSpPr>
            <a:spLocks noGrp="1"/>
          </p:cNvSpPr>
          <p:nvPr>
            <p:ph sz="half" idx="1"/>
          </p:nvPr>
        </p:nvSpPr>
        <p:spPr>
          <a:xfrm>
            <a:off x="838200" y="1540042"/>
            <a:ext cx="5181600" cy="4636921"/>
          </a:xfrm>
        </p:spPr>
        <p:txBody>
          <a:bodyPr>
            <a:normAutofit fontScale="97500" lnSpcReduction="10000"/>
          </a:bodyPr>
          <a:lstStyle/>
          <a:p>
            <a:pPr marL="0" indent="0">
              <a:buNone/>
            </a:pPr>
            <a:endParaRPr lang="fr-CA" dirty="0" smtClean="0"/>
          </a:p>
          <a:p>
            <a:r>
              <a:rPr lang="fr-CA" dirty="0" smtClean="0"/>
              <a:t>Le génotype « BB » a émergé en 2023 – recombinant avec H13</a:t>
            </a:r>
          </a:p>
          <a:p>
            <a:pPr lvl="1"/>
            <a:r>
              <a:rPr lang="fr-CA" dirty="0" smtClean="0"/>
              <a:t>Dès mai-juin, 90 % de « BB »</a:t>
            </a:r>
          </a:p>
          <a:p>
            <a:pPr lvl="1"/>
            <a:endParaRPr lang="fr-CA" dirty="0" smtClean="0"/>
          </a:p>
          <a:p>
            <a:r>
              <a:rPr lang="fr-CA" dirty="0" smtClean="0"/>
              <a:t>Le génotype BB est maintenant dominant</a:t>
            </a:r>
          </a:p>
          <a:p>
            <a:pPr lvl="1"/>
            <a:r>
              <a:rPr lang="fr-CA" dirty="0" smtClean="0"/>
              <a:t>Chez les oiseaux sauvages et d’élevage</a:t>
            </a:r>
          </a:p>
          <a:p>
            <a:pPr lvl="1"/>
            <a:r>
              <a:rPr lang="fr-CA" dirty="0" smtClean="0"/>
              <a:t>Chez les renards et visons d’élevage</a:t>
            </a:r>
          </a:p>
          <a:p>
            <a:pPr lvl="1"/>
            <a:r>
              <a:rPr lang="fr-CA" dirty="0" smtClean="0"/>
              <a:t>Les oiseaux de mer sont touchés à l’intérieur des terres en plus des </a:t>
            </a:r>
            <a:r>
              <a:rPr lang="fr-CA" smtClean="0"/>
              <a:t>zones côtières</a:t>
            </a:r>
            <a:endParaRPr lang="fr-CA" dirty="0" smtClean="0"/>
          </a:p>
          <a:p>
            <a:pPr marL="457200" lvl="1" indent="0">
              <a:buNone/>
            </a:pPr>
            <a:endParaRPr lang="fr-CA" dirty="0"/>
          </a:p>
        </p:txBody>
      </p:sp>
      <p:sp>
        <p:nvSpPr>
          <p:cNvPr id="13" name="Content Placeholder 12"/>
          <p:cNvSpPr>
            <a:spLocks noGrp="1"/>
          </p:cNvSpPr>
          <p:nvPr>
            <p:ph sz="half" idx="2"/>
          </p:nvPr>
        </p:nvSpPr>
        <p:spPr>
          <a:xfrm>
            <a:off x="6096000" y="2557462"/>
            <a:ext cx="5634789" cy="3333917"/>
          </a:xfrm>
        </p:spPr>
        <p:txBody>
          <a:bodyPr>
            <a:normAutofit fontScale="97500" lnSpcReduction="10000"/>
          </a:bodyPr>
          <a:lstStyle/>
          <a:p>
            <a:pPr marL="457200" lvl="1" indent="0">
              <a:buNone/>
            </a:pPr>
            <a:endParaRPr lang="fr-CA" dirty="0" smtClean="0"/>
          </a:p>
          <a:p>
            <a:r>
              <a:rPr lang="fr-CA" dirty="0" smtClean="0"/>
              <a:t>Le nombre croissant d’espèces d’oiseaux sauvages impliquées dans l’épidémie de A(H5) pourrait modifier le schéma de propagation du virus.</a:t>
            </a:r>
          </a:p>
          <a:p>
            <a:endParaRPr lang="fr-CA" dirty="0"/>
          </a:p>
        </p:txBody>
      </p:sp>
      <p:sp>
        <p:nvSpPr>
          <p:cNvPr id="3" name="Rectangle 2"/>
          <p:cNvSpPr/>
          <p:nvPr/>
        </p:nvSpPr>
        <p:spPr>
          <a:xfrm>
            <a:off x="771029" y="6176963"/>
            <a:ext cx="5353539" cy="369418"/>
          </a:xfrm>
          <a:prstGeom prst="rect">
            <a:avLst/>
          </a:prstGeom>
        </p:spPr>
        <p:txBody>
          <a:bodyPr wrap="none">
            <a:spAutoFit/>
          </a:bodyPr>
          <a:lstStyle/>
          <a:p>
            <a:r>
              <a:rPr lang="fr-CA" dirty="0" err="1" smtClean="0">
                <a:hlinkClick r:id="rId3"/>
              </a:rPr>
              <a:t>Avian</a:t>
            </a:r>
            <a:r>
              <a:rPr lang="fr-CA" dirty="0" smtClean="0">
                <a:hlinkClick r:id="rId3"/>
              </a:rPr>
              <a:t> Influenza </a:t>
            </a:r>
            <a:r>
              <a:rPr lang="fr-CA" dirty="0" err="1" smtClean="0">
                <a:hlinkClick r:id="rId3"/>
              </a:rPr>
              <a:t>Overview</a:t>
            </a:r>
            <a:r>
              <a:rPr lang="fr-CA" dirty="0" smtClean="0">
                <a:hlinkClick r:id="rId3"/>
              </a:rPr>
              <a:t> April – </a:t>
            </a:r>
            <a:r>
              <a:rPr lang="fr-CA" dirty="0" err="1" smtClean="0">
                <a:hlinkClick r:id="rId3"/>
              </a:rPr>
              <a:t>June</a:t>
            </a:r>
            <a:r>
              <a:rPr lang="fr-CA" dirty="0" smtClean="0">
                <a:hlinkClick r:id="rId3"/>
              </a:rPr>
              <a:t> 2023 (wiley.com)</a:t>
            </a:r>
            <a:endParaRPr lang="fr-CA" dirty="0"/>
          </a:p>
        </p:txBody>
      </p:sp>
    </p:spTree>
    <p:extLst>
      <p:ext uri="{BB962C8B-B14F-4D97-AF65-F5344CB8AC3E}">
        <p14:creationId xmlns:p14="http://schemas.microsoft.com/office/powerpoint/2010/main" val="196325966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xmlns="" id="{E3625B12-23D9-6B3C-02E9-16FAB297087E}"/>
              </a:ext>
            </a:extLst>
          </p:cNvPr>
          <p:cNvSpPr>
            <a:spLocks noGrp="1"/>
          </p:cNvSpPr>
          <p:nvPr>
            <p:ph type="title"/>
          </p:nvPr>
        </p:nvSpPr>
        <p:spPr/>
        <p:txBody>
          <a:bodyPr>
            <a:normAutofit/>
          </a:bodyPr>
          <a:lstStyle/>
          <a:p>
            <a:r>
              <a:rPr lang="fr-CA" sz="3600" b="1" dirty="0" smtClean="0"/>
              <a:t>IAHP : Oiseaux domestiques en Europe</a:t>
            </a:r>
            <a:endParaRPr lang="fr-CA" sz="3600" b="1" dirty="0"/>
          </a:p>
        </p:txBody>
      </p:sp>
      <p:sp>
        <p:nvSpPr>
          <p:cNvPr id="3" name="Espace réservé du contenu 2">
            <a:extLst>
              <a:ext uri="{FF2B5EF4-FFF2-40B4-BE49-F238E27FC236}">
                <a16:creationId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xmlns="" id="{AF295A54-14D3-448E-BD70-979CBB703E95}"/>
              </a:ext>
            </a:extLst>
          </p:cNvPr>
          <p:cNvSpPr>
            <a:spLocks noGrp="1"/>
          </p:cNvSpPr>
          <p:nvPr>
            <p:ph sz="half" idx="1"/>
          </p:nvPr>
        </p:nvSpPr>
        <p:spPr>
          <a:xfrm>
            <a:off x="308758" y="2018805"/>
            <a:ext cx="4536619" cy="4158158"/>
          </a:xfrm>
        </p:spPr>
        <p:txBody>
          <a:bodyPr>
            <a:normAutofit/>
          </a:bodyPr>
          <a:lstStyle/>
          <a:p>
            <a:pPr marL="0" indent="0">
              <a:lnSpc>
                <a:spcPct val="100000"/>
              </a:lnSpc>
              <a:spcBef>
                <a:spcPct val="0"/>
              </a:spcBef>
              <a:buNone/>
              <a:defRPr/>
            </a:pPr>
            <a:r>
              <a:rPr lang="fr-CA" dirty="0" smtClean="0"/>
              <a:t>Neuf premiers mois de 2023 :</a:t>
            </a:r>
          </a:p>
          <a:p>
            <a:pPr>
              <a:lnSpc>
                <a:spcPct val="100000"/>
              </a:lnSpc>
              <a:spcBef>
                <a:spcPct val="0"/>
              </a:spcBef>
              <a:defRPr/>
            </a:pPr>
            <a:r>
              <a:rPr lang="fr-CA" dirty="0" smtClean="0"/>
              <a:t>Même nombre de pays ayant signalé des cas domestiques (24)</a:t>
            </a:r>
          </a:p>
          <a:p>
            <a:pPr>
              <a:lnSpc>
                <a:spcPct val="100000"/>
              </a:lnSpc>
              <a:spcBef>
                <a:spcPct val="0"/>
              </a:spcBef>
              <a:defRPr/>
            </a:pPr>
            <a:r>
              <a:rPr lang="fr-CA" dirty="0" smtClean="0"/>
              <a:t>Baisse marquée des cas en général (de 1 863 à 480)</a:t>
            </a:r>
          </a:p>
          <a:p>
            <a:pPr>
              <a:lnSpc>
                <a:spcPct val="100000"/>
              </a:lnSpc>
              <a:spcBef>
                <a:spcPct val="0"/>
              </a:spcBef>
              <a:defRPr/>
            </a:pPr>
            <a:endParaRPr lang="fr-CA" dirty="0" smtClean="0"/>
          </a:p>
          <a:p>
            <a:pPr>
              <a:lnSpc>
                <a:spcPct val="100000"/>
              </a:lnSpc>
              <a:spcBef>
                <a:spcPct val="0"/>
              </a:spcBef>
              <a:defRPr/>
            </a:pPr>
            <a:endParaRPr lang="fr-CA" dirty="0" smtClean="0"/>
          </a:p>
          <a:p>
            <a:pPr>
              <a:lnSpc>
                <a:spcPct val="100000"/>
              </a:lnSpc>
              <a:spcBef>
                <a:spcPct val="0"/>
              </a:spcBef>
              <a:defRPr/>
            </a:pPr>
            <a:endParaRPr lang="fr-CA" dirty="0"/>
          </a:p>
        </p:txBody>
      </p:sp>
      <p:sp>
        <p:nvSpPr>
          <p:cNvPr id="5" name="Content Placeholder 4"/>
          <p:cNvSpPr>
            <a:spLocks noGrp="1"/>
          </p:cNvSpPr>
          <p:nvPr>
            <p:ph sz="half" idx="2"/>
          </p:nvPr>
        </p:nvSpPr>
        <p:spPr/>
        <p:txBody>
          <a:bodyPr/>
          <a:lstStyle/>
          <a:p>
            <a:endParaRPr lang="fr-CA" dirty="0"/>
          </a:p>
        </p:txBody>
      </p:sp>
      <p:graphicFrame>
        <p:nvGraphicFramePr>
          <p:cNvPr id="6" name="Table 5"/>
          <p:cNvGraphicFramePr>
            <a:graphicFrameLocks noGrp="1"/>
          </p:cNvGraphicFramePr>
          <p:nvPr>
            <p:extLst>
              <p:ext uri="{D42A27DB-BD31-4B8C-83A1-F6EECF244321}">
                <p14:modId xmlns:p14="http://schemas.microsoft.com/office/powerpoint/2010/main" val="111422139"/>
              </p:ext>
            </p:extLst>
          </p:nvPr>
        </p:nvGraphicFramePr>
        <p:xfrm>
          <a:off x="4999512" y="1825625"/>
          <a:ext cx="7026234" cy="4304656"/>
        </p:xfrm>
        <a:graphic>
          <a:graphicData uri="http://schemas.openxmlformats.org/drawingml/2006/table">
            <a:tbl>
              <a:tblPr firstRow="1" firstCol="1" bandRow="1">
                <a:tableStyleId>{5C22544A-7EE6-4342-B048-85BDC9FD1C3A}</a:tableStyleId>
              </a:tblPr>
              <a:tblGrid>
                <a:gridCol w="2726803">
                  <a:extLst>
                    <a:ext uri="{9D8B030D-6E8A-4147-A177-3AD203B41FA5}">
                      <a16:colId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xmlns="" val="1974171360"/>
                    </a:ext>
                  </a:extLst>
                </a:gridCol>
                <a:gridCol w="2152014">
                  <a:extLst>
                    <a:ext uri="{9D8B030D-6E8A-4147-A177-3AD203B41FA5}">
                      <a16:colId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xmlns="" val="2807228649"/>
                    </a:ext>
                  </a:extLst>
                </a:gridCol>
                <a:gridCol w="2147417">
                  <a:extLst>
                    <a:ext uri="{9D8B030D-6E8A-4147-A177-3AD203B41FA5}">
                      <a16:colId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xmlns="" val="1120105170"/>
                    </a:ext>
                  </a:extLst>
                </a:gridCol>
              </a:tblGrid>
              <a:tr h="799456">
                <a:tc>
                  <a:txBody>
                    <a:bodyPr/>
                    <a:lstStyle/>
                    <a:p>
                      <a:pPr marL="0" marR="0">
                        <a:spcBef>
                          <a:spcPct val="0"/>
                        </a:spcBef>
                        <a:spcAft>
                          <a:spcPct val="0"/>
                        </a:spcAft>
                      </a:pPr>
                      <a:r>
                        <a:rPr lang="fr-CA" sz="2400" noProof="0" dirty="0" smtClean="0">
                          <a:effectLst/>
                        </a:rPr>
                        <a:t> </a:t>
                      </a:r>
                      <a:endParaRPr lang="fr-CA" sz="2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ct val="0"/>
                        </a:spcBef>
                        <a:spcAft>
                          <a:spcPct val="0"/>
                        </a:spcAft>
                      </a:pPr>
                      <a:r>
                        <a:rPr lang="fr-CA" sz="2400" noProof="0" dirty="0" smtClean="0">
                          <a:effectLst/>
                        </a:rPr>
                        <a:t>2022 </a:t>
                      </a:r>
                    </a:p>
                    <a:p>
                      <a:pPr marL="0" marR="0" algn="ctr">
                        <a:spcBef>
                          <a:spcPct val="0"/>
                        </a:spcBef>
                        <a:spcAft>
                          <a:spcPct val="0"/>
                        </a:spcAft>
                      </a:pPr>
                      <a:r>
                        <a:rPr lang="fr-CA" sz="2400" noProof="0" dirty="0" smtClean="0">
                          <a:effectLst/>
                        </a:rPr>
                        <a:t>(au 1</a:t>
                      </a:r>
                      <a:r>
                        <a:rPr lang="fr-CA" sz="2400" baseline="30000" noProof="0" dirty="0" smtClean="0">
                          <a:effectLst/>
                        </a:rPr>
                        <a:t>er</a:t>
                      </a:r>
                      <a:r>
                        <a:rPr lang="fr-CA" sz="2400" noProof="0" dirty="0" smtClean="0">
                          <a:effectLst/>
                        </a:rPr>
                        <a:t> sept.)</a:t>
                      </a:r>
                      <a:endParaRPr lang="fr-CA" sz="2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ct val="0"/>
                        </a:spcBef>
                        <a:spcAft>
                          <a:spcPct val="0"/>
                        </a:spcAft>
                      </a:pPr>
                      <a:r>
                        <a:rPr lang="fr-CA" sz="2400" noProof="0" dirty="0" smtClean="0">
                          <a:effectLst/>
                        </a:rPr>
                        <a:t>2023 </a:t>
                      </a:r>
                    </a:p>
                    <a:p>
                      <a:pPr marL="0" marR="0" algn="ctr">
                        <a:spcBef>
                          <a:spcPct val="0"/>
                        </a:spcBef>
                        <a:spcAft>
                          <a:spcPct val="0"/>
                        </a:spcAft>
                      </a:pPr>
                      <a:r>
                        <a:rPr lang="fr-CA" sz="2400" noProof="0" dirty="0" smtClean="0">
                          <a:effectLst/>
                        </a:rPr>
                        <a:t>(au 1</a:t>
                      </a:r>
                      <a:r>
                        <a:rPr lang="fr-CA" sz="2400" baseline="30000" noProof="0" dirty="0" smtClean="0">
                          <a:effectLst/>
                        </a:rPr>
                        <a:t>er</a:t>
                      </a:r>
                      <a:r>
                        <a:rPr lang="fr-CA" sz="2400" noProof="0" dirty="0" smtClean="0">
                          <a:effectLst/>
                        </a:rPr>
                        <a:t> sept.)</a:t>
                      </a:r>
                      <a:endParaRPr lang="fr-CA" sz="2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xmlns="" val="924224552"/>
                  </a:ext>
                </a:extLst>
              </a:tr>
              <a:tr h="1598913">
                <a:tc>
                  <a:txBody>
                    <a:bodyPr/>
                    <a:lstStyle/>
                    <a:p>
                      <a:pPr marL="0" marR="0">
                        <a:spcBef>
                          <a:spcPct val="0"/>
                        </a:spcBef>
                        <a:spcAft>
                          <a:spcPct val="0"/>
                        </a:spcAft>
                      </a:pPr>
                      <a:r>
                        <a:rPr lang="fr-CA" sz="2300" noProof="0" dirty="0" smtClean="0">
                          <a:effectLst/>
                        </a:rPr>
                        <a:t>Nombre de pays européens ayant signalé l’IAHP chez des oiseaux domestiques (H5N1 et H5)</a:t>
                      </a:r>
                      <a:endParaRPr lang="fr-CA" sz="23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ct val="0"/>
                        </a:spcBef>
                        <a:spcAft>
                          <a:spcPct val="0"/>
                        </a:spcAft>
                      </a:pPr>
                      <a:r>
                        <a:rPr lang="fr-CA" sz="2400" noProof="0" dirty="0" smtClean="0">
                          <a:effectLst/>
                        </a:rPr>
                        <a:t>24</a:t>
                      </a:r>
                      <a:endParaRPr lang="fr-CA" sz="2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ct val="0"/>
                        </a:spcBef>
                        <a:spcAft>
                          <a:spcPct val="0"/>
                        </a:spcAft>
                      </a:pPr>
                      <a:r>
                        <a:rPr lang="fr-CA" sz="2400" noProof="0" dirty="0" smtClean="0">
                          <a:effectLst/>
                        </a:rPr>
                        <a:t>24</a:t>
                      </a:r>
                      <a:endParaRPr lang="fr-CA" sz="2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xmlns="" val="1756372104"/>
                  </a:ext>
                </a:extLst>
              </a:tr>
              <a:tr h="1065943">
                <a:tc>
                  <a:txBody>
                    <a:bodyPr/>
                    <a:lstStyle/>
                    <a:p>
                      <a:pPr marL="0" marR="0">
                        <a:spcBef>
                          <a:spcPct val="0"/>
                        </a:spcBef>
                        <a:spcAft>
                          <a:spcPct val="0"/>
                        </a:spcAft>
                      </a:pPr>
                      <a:r>
                        <a:rPr lang="fr-CA" sz="2300" noProof="0" dirty="0" smtClean="0">
                          <a:effectLst/>
                        </a:rPr>
                        <a:t>Nombre de détections chez des oiseaux domestiques (H5N1 et H5)</a:t>
                      </a:r>
                      <a:endParaRPr lang="fr-CA" sz="23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ct val="0"/>
                        </a:spcBef>
                        <a:spcAft>
                          <a:spcPct val="0"/>
                        </a:spcAft>
                      </a:pPr>
                      <a:r>
                        <a:rPr lang="fr-CA" sz="2400" noProof="0" dirty="0" smtClean="0">
                          <a:effectLst/>
                        </a:rPr>
                        <a:t>1 863</a:t>
                      </a:r>
                      <a:endParaRPr lang="fr-CA" sz="2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ct val="0"/>
                        </a:spcBef>
                        <a:spcAft>
                          <a:spcPct val="0"/>
                        </a:spcAft>
                      </a:pPr>
                      <a:r>
                        <a:rPr lang="fr-CA" sz="2400" noProof="0" dirty="0" smtClean="0">
                          <a:effectLst/>
                        </a:rPr>
                        <a:t>480</a:t>
                      </a:r>
                      <a:endParaRPr lang="fr-CA" sz="2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xmlns="" val="300157438"/>
                  </a:ext>
                </a:extLst>
              </a:tr>
            </a:tbl>
          </a:graphicData>
        </a:graphic>
      </p:graphicFrame>
      <p:sp>
        <p:nvSpPr>
          <p:cNvPr id="7" name="Rectangle 2"/>
          <p:cNvSpPr>
            <a:spLocks noChangeArrowheads="1"/>
          </p:cNvSpPr>
          <p:nvPr/>
        </p:nvSpPr>
        <p:spPr bwMode="auto">
          <a:xfrm>
            <a:off x="3127375" y="33745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dirty="0"/>
          </a:p>
        </p:txBody>
      </p:sp>
    </p:spTree>
    <p:extLst>
      <p:ext uri="{BB962C8B-B14F-4D97-AF65-F5344CB8AC3E}">
        <p14:creationId xmlns:p14="http://schemas.microsoft.com/office/powerpoint/2010/main" val="3475800627"/>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6.0.23"/>
  <p:tag name="AS_OS" val="Microsoft Windows NT 10.0.19044.0"/>
  <p:tag name="AS_RELEASE_DATE" val="2022.09.14"/>
  <p:tag name="AS_TITLE" val="Aspose.Slides for .NET5"/>
  <p:tag name="AS_VERSION" val="22.9"/>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21512</TotalTime>
  <Words>1729</Words>
  <Application>Microsoft Office PowerPoint</Application>
  <PresentationFormat>Widescreen</PresentationFormat>
  <Paragraphs>273</Paragraphs>
  <Slides>18</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Segoe UI</vt:lpstr>
      <vt:lpstr>Times New Roman</vt:lpstr>
      <vt:lpstr>2_Office Theme</vt:lpstr>
      <vt:lpstr>Communauté des maladies émergentes et zoonotiques Identification des risques émergents par l’intelligence collective</vt:lpstr>
      <vt:lpstr>Détections de l’IAHP au Canada chez les oiseaux domestiques à la fin août</vt:lpstr>
      <vt:lpstr>Migration des oiseaux sauvages</vt:lpstr>
      <vt:lpstr>Influenza aviaire H5N1 chez les oiseaux sauvages</vt:lpstr>
      <vt:lpstr>États-Unis : Détections de l’IAHP chez les oiseaux domestiques</vt:lpstr>
      <vt:lpstr>États-Unis : Détections chez les oiseaux sauvages</vt:lpstr>
      <vt:lpstr>L’IAHP chez les oiseaux sauvages en Europe</vt:lpstr>
      <vt:lpstr>Réassortiment du virus de l’IAHP en Europe</vt:lpstr>
      <vt:lpstr>IAHP : Oiseaux domestiques en Europe</vt:lpstr>
      <vt:lpstr>France : Canards domestiques</vt:lpstr>
      <vt:lpstr>Grippe aviaire : le groupe landais Maïsadour prêt à vacciner les canards dès le 1er octobre (francebleu.fr)</vt:lpstr>
      <vt:lpstr>Pologne : L’IAHP chez des chats domestiques</vt:lpstr>
      <vt:lpstr>Pologne : Virus H5N1 chez les chats</vt:lpstr>
      <vt:lpstr>Corée du Sud : L’IAHP H5N1 chez des chats</vt:lpstr>
      <vt:lpstr>Finlande : L’IAHP dans des fermes d’élevage d’animaux à fourrure</vt:lpstr>
      <vt:lpstr>Finlande : L’IAHP dans des fermes d’élevage d’animaux à fourrure</vt:lpstr>
      <vt:lpstr>Résultats d’études scientifiques</vt:lpstr>
      <vt:lpstr>DÉCLARATION DU GROUPE D’ÉTUDE SCIENTIFIQUE SUR LA GRIPPE AVIAIRE ET LES OISEAUX SAUVAGES - JUILLET 2023</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Microsoft account</cp:lastModifiedBy>
  <cp:revision>439</cp:revision>
  <dcterms:created xsi:type="dcterms:W3CDTF">2020-02-07T23:34:08Z</dcterms:created>
  <dcterms:modified xsi:type="dcterms:W3CDTF">2023-10-12T19:34:49Z</dcterms:modified>
</cp:coreProperties>
</file>