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344" r:id="rId2"/>
  </p:sldMasterIdLst>
  <p:notesMasterIdLst>
    <p:notesMasterId r:id="rId24"/>
  </p:notesMasterIdLst>
  <p:sldIdLst>
    <p:sldId id="256" r:id="rId3"/>
    <p:sldId id="330" r:id="rId4"/>
    <p:sldId id="265" r:id="rId5"/>
    <p:sldId id="263" r:id="rId6"/>
    <p:sldId id="309" r:id="rId7"/>
    <p:sldId id="331" r:id="rId8"/>
    <p:sldId id="332" r:id="rId9"/>
    <p:sldId id="333" r:id="rId10"/>
    <p:sldId id="334" r:id="rId11"/>
    <p:sldId id="340" r:id="rId12"/>
    <p:sldId id="342" r:id="rId13"/>
    <p:sldId id="341" r:id="rId14"/>
    <p:sldId id="338" r:id="rId15"/>
    <p:sldId id="344" r:id="rId16"/>
    <p:sldId id="345" r:id="rId17"/>
    <p:sldId id="347" r:id="rId18"/>
    <p:sldId id="348" r:id="rId19"/>
    <p:sldId id="346" r:id="rId20"/>
    <p:sldId id="349" r:id="rId21"/>
    <p:sldId id="350" r:id="rId22"/>
    <p:sldId id="336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49" autoAdjust="0"/>
    <p:restoredTop sz="73184" autoAdjust="0"/>
  </p:normalViewPr>
  <p:slideViewPr>
    <p:cSldViewPr snapToGrid="0">
      <p:cViewPr varScale="1">
        <p:scale>
          <a:sx n="62" d="100"/>
          <a:sy n="62" d="100"/>
        </p:scale>
        <p:origin x="1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2023-06-02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aphis/newsroom/stakeholder-info/sa_by_date/sa-2023/ca-condor-hpa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nvironment/2023/may/04/irises-of-gannets-that-survive-avian-flu-turn-from-black-study-find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1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Ferret study</a:t>
            </a:r>
          </a:p>
          <a:p>
            <a:pPr lvl="1"/>
            <a:r>
              <a:rPr lang="en-CA" dirty="0" smtClean="0"/>
              <a:t>Similar receptors to humans in the lower respiratory tract </a:t>
            </a:r>
          </a:p>
          <a:p>
            <a:pPr lvl="1"/>
            <a:r>
              <a:rPr lang="en-CA" dirty="0" smtClean="0"/>
              <a:t>Studied infection in an inoculated ferret and if infection would spread to cage-mate.</a:t>
            </a:r>
          </a:p>
          <a:p>
            <a:pPr lvl="1"/>
            <a:r>
              <a:rPr lang="en-CA" dirty="0" smtClean="0"/>
              <a:t>Inoculated ferrets showed signs of infection </a:t>
            </a:r>
          </a:p>
          <a:p>
            <a:pPr lvl="1"/>
            <a:r>
              <a:rPr lang="en-CA" dirty="0" smtClean="0"/>
              <a:t>Most severe lung lesions with RT.Hawk/ON/22</a:t>
            </a:r>
          </a:p>
          <a:p>
            <a:pPr lvl="1"/>
            <a:r>
              <a:rPr lang="en-CA" dirty="0" smtClean="0"/>
              <a:t>Cage-mates of ferrets infected with RT.Hawk/ON/22 developed disease and needed to be euthanized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Airborne transmission studied as well for RT.Hawk/ON/22</a:t>
            </a:r>
          </a:p>
          <a:p>
            <a:pPr lvl="2"/>
            <a:r>
              <a:rPr lang="en-CA" dirty="0" smtClean="0"/>
              <a:t>None of air-borne ‘contacts’ showed clinical signs. </a:t>
            </a:r>
          </a:p>
          <a:p>
            <a:pPr lvl="2"/>
            <a:r>
              <a:rPr lang="en-CA" dirty="0" smtClean="0"/>
              <a:t>1 nasal swab from one animal positive on day 7 </a:t>
            </a:r>
          </a:p>
          <a:p>
            <a:pPr lvl="2"/>
            <a:r>
              <a:rPr lang="en-CA" dirty="0" smtClean="0"/>
              <a:t>Both nasal </a:t>
            </a:r>
            <a:r>
              <a:rPr lang="en-CA" dirty="0" err="1" smtClean="0"/>
              <a:t>turbinates</a:t>
            </a:r>
            <a:r>
              <a:rPr lang="en-CA" dirty="0" smtClean="0"/>
              <a:t> &amp; lung samples from all airborne contacts were positive for viral RNA at necropsy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Contact is Direct or Indirect</a:t>
            </a:r>
          </a:p>
          <a:p>
            <a:r>
              <a:rPr lang="en-CA" dirty="0" smtClean="0"/>
              <a:t>Indirect can be</a:t>
            </a:r>
          </a:p>
          <a:p>
            <a:pPr lvl="1"/>
            <a:r>
              <a:rPr lang="en-CA" dirty="0" smtClean="0"/>
              <a:t>Solid</a:t>
            </a:r>
          </a:p>
          <a:p>
            <a:pPr lvl="1"/>
            <a:r>
              <a:rPr lang="en-CA" dirty="0" smtClean="0"/>
              <a:t>Liquid</a:t>
            </a:r>
          </a:p>
          <a:p>
            <a:pPr lvl="1"/>
            <a:r>
              <a:rPr lang="en-CA" dirty="0" smtClean="0"/>
              <a:t>Airborne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Most common in HPAI in birds is environmental contamination via ‘liquid fomites’ = fecal oral contamination</a:t>
            </a:r>
          </a:p>
          <a:p>
            <a:endParaRPr lang="en-CA" dirty="0" smtClean="0"/>
          </a:p>
          <a:p>
            <a:r>
              <a:rPr lang="en-CA" dirty="0" smtClean="0"/>
              <a:t>Airborne Transmission</a:t>
            </a:r>
          </a:p>
          <a:p>
            <a:pPr lvl="1"/>
            <a:r>
              <a:rPr lang="en-CA" dirty="0" smtClean="0"/>
              <a:t>biological aerosols (≤5</a:t>
            </a:r>
            <a:r>
              <a:rPr lang="el-GR" dirty="0" smtClean="0"/>
              <a:t>μ</a:t>
            </a:r>
            <a:r>
              <a:rPr lang="en-CA" dirty="0" smtClean="0"/>
              <a:t>m)</a:t>
            </a:r>
          </a:p>
          <a:p>
            <a:pPr lvl="1"/>
            <a:r>
              <a:rPr lang="en-CA" dirty="0" smtClean="0"/>
              <a:t>biological droplets (&gt;5</a:t>
            </a:r>
            <a:r>
              <a:rPr lang="el-GR" dirty="0" smtClean="0"/>
              <a:t>μ</a:t>
            </a:r>
            <a:r>
              <a:rPr lang="en-CA" dirty="0" smtClean="0"/>
              <a:t>m)</a:t>
            </a:r>
          </a:p>
          <a:p>
            <a:pPr lvl="1"/>
            <a:r>
              <a:rPr lang="en-CA" dirty="0" smtClean="0"/>
              <a:t>microscopic fomite particles (e.g., dust, dander, feathers)</a:t>
            </a:r>
          </a:p>
          <a:p>
            <a:r>
              <a:rPr lang="en-CA" dirty="0" smtClean="0"/>
              <a:t>Biological aerosols and droplets from oral or cloacal fluids that are ‘atomized’ during normal behaviours</a:t>
            </a:r>
          </a:p>
          <a:p>
            <a:r>
              <a:rPr lang="en-CA" dirty="0" smtClean="0"/>
              <a:t>Microscopic fomites = biological or non biological material contaminated with virus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Mutation facilitating mammalian adaptation has been found on poultry farms in Quebec.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5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Logan Flockhart and Bridget Fomenky pulled together a summary report</a:t>
            </a:r>
            <a:r>
              <a:rPr lang="en-CA" baseline="0" dirty="0" smtClean="0"/>
              <a:t> to help professionals better understand the zoonotic potential of Avian Influenza. It is a plain language version (as plain language as AI can be) and is available in English and French on the CEZD website.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9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There</a:t>
            </a:r>
            <a:r>
              <a:rPr lang="en-CA" baseline="0" dirty="0" smtClean="0"/>
              <a:t> is a very significant decrease in cases in Canada compared to last year.</a:t>
            </a:r>
          </a:p>
          <a:p>
            <a:r>
              <a:rPr lang="en-CA" baseline="0" dirty="0" smtClean="0"/>
              <a:t>April 71% decrease, May 96% decrease and the same has happened in the US, 91% decrease in cases in April and 96% decrease in May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6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 smtClean="0"/>
              <a:t>Image from filtering dashboard from Mar 3 – May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E5DAA-5713-4D49-942C-B1DC1E7FA8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3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Has been very intense until Mid May, slowed down somewhat this week as is expected this time of year.</a:t>
            </a:r>
          </a:p>
          <a:p>
            <a:endParaRPr lang="en-CA" baseline="0" dirty="0" smtClean="0"/>
          </a:p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5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During our last</a:t>
            </a:r>
            <a:r>
              <a:rPr lang="en-CA" baseline="0" dirty="0" smtClean="0"/>
              <a:t> meeting the virus had gone as far south as Peru, but it has since moved further south into Chile and Argentina  and East and North into Brazil.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 smtClean="0"/>
              <a:t>Image from: </a:t>
            </a:r>
            <a:r>
              <a:rPr lang="en-CA" dirty="0" smtClean="0">
                <a:hlinkClick r:id="rId3"/>
              </a:rPr>
              <a:t>USDA APHIS | USDA Takes Action to Help Protect Endangered California Condors From Highly Pathogenic Avian Influenza</a:t>
            </a:r>
            <a:endParaRPr lang="en-CA" dirty="0" smtClean="0"/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California Condor is critically endangered and has been affected by HPAI infection this year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Since March 14 have died from HPAI infection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Some are recovering from infection in rehab centers</a:t>
            </a:r>
          </a:p>
          <a:p>
            <a:pPr marL="171450" lvl="0" indent="-171450">
              <a:buFontTx/>
              <a:buChar char="-"/>
            </a:pPr>
            <a:r>
              <a:rPr lang="en-CA" baseline="0" dirty="0" smtClean="0"/>
              <a:t>Vaccine trials to start on North American vultures in May 2023 to determine if there are any negative side effects before administering to this endangered species. </a:t>
            </a:r>
          </a:p>
          <a:p>
            <a:pPr marL="171450" lvl="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- This is a pre-print article from mainly UK authors, some from Canada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Northern Gannets severely impacted by HPAI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Gathered info from North Atlantic Gannet Colonies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Serology found antibodies in some apparently healthy birds suggesting survival from infection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Most recovered birds had black irises – a possible phenotypic indicator of infection (instead of blue)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Two birds with black irises tested negative for H5 antibodies, perhaps they had already lost antibodies/no longer had antibody persistence </a:t>
            </a:r>
          </a:p>
          <a:p>
            <a:pPr marL="17145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5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Image from: </a:t>
            </a:r>
            <a:r>
              <a:rPr lang="en-CA" dirty="0" smtClean="0">
                <a:hlinkClick r:id="rId3"/>
              </a:rPr>
              <a:t>Irises of gannets that survive avian flu turn from blue to black, study finds | Birds | The Guardian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80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</a:t>
            </a:r>
            <a:r>
              <a:rPr lang="en-CA" baseline="0" dirty="0" smtClean="0"/>
              <a:t> is a pre-print article from colleagues at the National Microbiology Lab and NCFAD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**red tail hawk </a:t>
            </a:r>
            <a:r>
              <a:rPr lang="en-CA" dirty="0" err="1" smtClean="0"/>
              <a:t>ont</a:t>
            </a:r>
            <a:r>
              <a:rPr lang="en-CA" dirty="0" smtClean="0"/>
              <a:t> 22 -</a:t>
            </a:r>
            <a:r>
              <a:rPr lang="en-CA" baseline="0" dirty="0" smtClean="0"/>
              <a:t> </a:t>
            </a:r>
            <a:r>
              <a:rPr lang="en-US" dirty="0" smtClean="0"/>
              <a:t>PB2 changes in the red tailed hawk ON isolate</a:t>
            </a:r>
            <a:endParaRPr lang="en-CA" dirty="0" smtClean="0"/>
          </a:p>
          <a:p>
            <a:r>
              <a:rPr lang="en-CA" dirty="0" smtClean="0"/>
              <a:t>**ferret to ferret transmission</a:t>
            </a:r>
          </a:p>
          <a:p>
            <a:r>
              <a:rPr lang="en-CA" dirty="0" smtClean="0"/>
              <a:t>**</a:t>
            </a:r>
            <a:r>
              <a:rPr lang="en-CA" baseline="0" dirty="0" smtClean="0"/>
              <a:t> replication in human airway cells </a:t>
            </a:r>
            <a:r>
              <a:rPr lang="en-CA" baseline="0" dirty="0" err="1" smtClean="0"/>
              <a:t>invitro</a:t>
            </a:r>
            <a:endParaRPr lang="en-CA" dirty="0" smtClean="0"/>
          </a:p>
          <a:p>
            <a:endParaRPr lang="en-CA" baseline="0" dirty="0" smtClean="0"/>
          </a:p>
          <a:p>
            <a:r>
              <a:rPr lang="en-US" baseline="0" dirty="0" smtClean="0"/>
              <a:t>Multiple naturally circulating reassortant H5N1 viruses can replicate in primary human airway epithelial cells and cause lethal disease in multiple</a:t>
            </a:r>
          </a:p>
          <a:p>
            <a:r>
              <a:rPr lang="en-US" baseline="0" dirty="0" smtClean="0"/>
              <a:t>mammalian species.</a:t>
            </a:r>
          </a:p>
          <a:p>
            <a:r>
              <a:rPr lang="en-US" baseline="0" dirty="0" smtClean="0"/>
              <a:t>One isolate, A/Red Tailed Hawk/ON/FAV-0473-4/2022, efficiently transmitted by direct contact between ferrets, resulting in lethal outcomes.</a:t>
            </a: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Public Affairs\Communications\PRODUCTION\Social Media and Creative Services\16-056 CFIA Common Look and Feel\PowerPoint Templates\Animal-PoultryCommercial_PPT E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2800" y="457201"/>
            <a:ext cx="7924800" cy="1371599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64000" y="1447800"/>
            <a:ext cx="7213600" cy="5334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53201"/>
            <a:ext cx="6197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7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2017 Her Majesty the Queen in Right of Canada </a:t>
            </a:r>
            <a:br>
              <a:rPr lang="en-CA" sz="7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CA" sz="7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(Canadian Food Inspection Agency), all rights reserved. Use without permission is prohibited.</a:t>
            </a:r>
            <a:endParaRPr lang="en-CA" sz="7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6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95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457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121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243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179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32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35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902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18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2023-06-02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964E43-6CF2-40F1-A4A5-B391E03062CD}" type="datetimeFigureOut">
              <a:rPr lang="en-CA" smtClean="0"/>
              <a:pPr/>
              <a:t>2023-06-02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57150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CD16D2-284F-4494-A8F6-B8044F189D2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65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548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s://www.researchsquare.com/article/rs-2842567/v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food-inspection-agency/news/2023/04/domestic-dog-tests-positive-for-avian-influenza-in-canada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bms.unl.edu/VDC/documents/HPAI_Cats.pdf" TargetMode="External"/><Relationship Id="rId2" Type="http://schemas.openxmlformats.org/officeDocument/2006/relationships/hyperlink" Target="https://afludiary.blogspot.com/2023/04/nebraska-veterinary-diagnostic-center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iorxiv.org/content/10.1101/2023.03.16.532935v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2023.03.16.532935v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www.biorxiv.org/content/10.1101/2023.03.16.532935v1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rxiv.org/content/10.1101/2023.03.16.532935v1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zd.ca/CEZD/Assets/Documents/CEZD-Infobulletin-Understanding-the-Zoonotic-Potential-of-HPAI-2023-03-21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ia-ncr.maps.arcgis.com/apps/dashboards/89c779e98cdf492c899df23e1c38fdb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://www.cwhc-rcsf.ca/avian_influenza_testing_result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aphis/newsroom/stakeholder-info/sa_by_date/sa-2023/ca-condor-hpa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2023.05.01.538918v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square.com/article/rs-2842567/v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CEZD – CAHSS Poultry Update</a:t>
            </a:r>
            <a:endParaRPr lang="en-CA" altLang="en-US" dirty="0"/>
          </a:p>
          <a:p>
            <a:pPr eaLnBrk="1" hangingPunct="1"/>
            <a:r>
              <a:rPr lang="en-CA" altLang="en-US" dirty="0" smtClean="0"/>
              <a:t>2 June 2023</a:t>
            </a: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53356"/>
      </p:ext>
    </p:extLst>
  </p:cSld>
  <p:clrMapOvr>
    <a:masterClrMapping/>
  </p:clrMapOvr>
  <p:transition spd="slow" advTm="264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6355" y="1686313"/>
            <a:ext cx="2060029" cy="202100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35" y="1657582"/>
            <a:ext cx="2078463" cy="20784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9721" y="1868165"/>
            <a:ext cx="1166648" cy="1166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1046" y="3707315"/>
            <a:ext cx="1915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Inoculated ferrets</a:t>
            </a:r>
          </a:p>
          <a:p>
            <a:r>
              <a:rPr lang="en-CA" dirty="0"/>
              <a:t>d</a:t>
            </a:r>
            <a:r>
              <a:rPr lang="en-CA" dirty="0" smtClean="0"/>
              <a:t>eveloped clinical </a:t>
            </a:r>
          </a:p>
          <a:p>
            <a:r>
              <a:rPr lang="en-CA" dirty="0"/>
              <a:t>d</a:t>
            </a:r>
            <a:r>
              <a:rPr lang="en-CA" dirty="0" smtClean="0"/>
              <a:t>isease</a:t>
            </a:r>
          </a:p>
          <a:p>
            <a:r>
              <a:rPr lang="en-CA" dirty="0" smtClean="0"/>
              <a:t>Died/euthanized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890466" y="3790490"/>
            <a:ext cx="2611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Direct contact ferrets</a:t>
            </a:r>
          </a:p>
          <a:p>
            <a:r>
              <a:rPr lang="en-CA" dirty="0"/>
              <a:t>d</a:t>
            </a:r>
            <a:r>
              <a:rPr lang="en-CA" dirty="0" smtClean="0"/>
              <a:t>eveloped clinical disease</a:t>
            </a:r>
          </a:p>
          <a:p>
            <a:r>
              <a:rPr lang="en-CA" dirty="0" smtClean="0"/>
              <a:t>Died/euthanized</a:t>
            </a:r>
            <a:endParaRPr lang="en-CA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26313" y="1366467"/>
            <a:ext cx="31531" cy="421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09" y="1657582"/>
            <a:ext cx="1989719" cy="19897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35809" y="3707314"/>
            <a:ext cx="42866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Airborne contact ferrets</a:t>
            </a:r>
          </a:p>
          <a:p>
            <a:r>
              <a:rPr lang="en-CA" dirty="0" smtClean="0"/>
              <a:t>no clinical disease</a:t>
            </a:r>
          </a:p>
          <a:p>
            <a:r>
              <a:rPr lang="en-CA" dirty="0" smtClean="0"/>
              <a:t>1 nasal swab from one animal</a:t>
            </a:r>
          </a:p>
          <a:p>
            <a:r>
              <a:rPr lang="en-CA" dirty="0"/>
              <a:t>p</a:t>
            </a:r>
            <a:r>
              <a:rPr lang="en-CA" dirty="0" smtClean="0"/>
              <a:t>ositive on day 7</a:t>
            </a:r>
          </a:p>
          <a:p>
            <a:r>
              <a:rPr lang="en-CA" dirty="0" smtClean="0"/>
              <a:t>On necropsy, nasal </a:t>
            </a:r>
            <a:r>
              <a:rPr lang="en-CA" dirty="0" err="1" smtClean="0"/>
              <a:t>turbinates</a:t>
            </a:r>
            <a:r>
              <a:rPr lang="en-CA" dirty="0" smtClean="0"/>
              <a:t> and lungs </a:t>
            </a:r>
          </a:p>
          <a:p>
            <a:r>
              <a:rPr lang="en-CA" dirty="0"/>
              <a:t>o</a:t>
            </a:r>
            <a:r>
              <a:rPr lang="en-CA" dirty="0" smtClean="0"/>
              <a:t>f all animals positive for </a:t>
            </a:r>
            <a:r>
              <a:rPr lang="en-CA" dirty="0" err="1" smtClean="0"/>
              <a:t>vRNA</a:t>
            </a:r>
            <a:r>
              <a:rPr lang="en-CA" dirty="0" smtClean="0"/>
              <a:t> on necropsy</a:t>
            </a:r>
          </a:p>
          <a:p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298441" y="191387"/>
            <a:ext cx="11716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hlinkClick r:id="rId7"/>
              </a:rPr>
              <a:t>Transmission of lethal H5N1 clade 2.3.4.4b avian influenza in ferrets | Research Square</a:t>
            </a:r>
            <a:endParaRPr lang="en-CA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5859379"/>
            <a:ext cx="403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 isolates</a:t>
            </a:r>
          </a:p>
          <a:p>
            <a:r>
              <a:rPr lang="en-CA" dirty="0" smtClean="0"/>
              <a:t>RT.Hawk/ON/22 most severe lung lesions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7118684" y="5892581"/>
            <a:ext cx="169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RT.Hawk/ON/22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00" y="2757310"/>
            <a:ext cx="194579" cy="194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52" y="2483074"/>
            <a:ext cx="194579" cy="1945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49" y="2034462"/>
            <a:ext cx="194579" cy="1945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08" y="1839883"/>
            <a:ext cx="194579" cy="1945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69" y="2125121"/>
            <a:ext cx="194579" cy="1945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29" y="2769318"/>
            <a:ext cx="194579" cy="1945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95" y="2432258"/>
            <a:ext cx="194579" cy="1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Domestic dog tests positive for avian influenza in Canada   - Canada.ca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63510" cy="4351338"/>
          </a:xfrm>
        </p:spPr>
        <p:txBody>
          <a:bodyPr/>
          <a:lstStyle/>
          <a:p>
            <a:r>
              <a:rPr lang="en-US" dirty="0" smtClean="0"/>
              <a:t>Late March/Early April</a:t>
            </a:r>
          </a:p>
          <a:p>
            <a:r>
              <a:rPr lang="en-US" dirty="0" smtClean="0"/>
              <a:t>The </a:t>
            </a:r>
            <a:r>
              <a:rPr lang="en-US" dirty="0"/>
              <a:t>domestic dog was found to have been infected with avian influenza after chewing on a wild goose, and died after developing clinical signs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Pet owners are advised to:</a:t>
            </a:r>
          </a:p>
          <a:p>
            <a:r>
              <a:rPr lang="en-US" dirty="0"/>
              <a:t>not feed pets (e.g., dogs or cats) any raw meat from game birds or poultry</a:t>
            </a:r>
          </a:p>
          <a:p>
            <a:r>
              <a:rPr lang="en-US" dirty="0"/>
              <a:t>not allow pets to consume or play with dead wild birds found outside</a:t>
            </a:r>
          </a:p>
          <a:p>
            <a:r>
              <a:rPr lang="en-US" dirty="0"/>
              <a:t>contact their veterinarian if they have questions about their pet's health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64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Avian Flu Diary: Nebraska Veterinary Diagnostic Center (NVDC) Report: 2 Domestic Cats Infected With HPAI H5N1 (afludiary.blogspot.com)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Wyoming: </a:t>
            </a:r>
          </a:p>
          <a:p>
            <a:pPr lvl="1"/>
            <a:r>
              <a:rPr lang="en-CA" dirty="0" smtClean="0"/>
              <a:t>Barn cat likely infected by eating meat from infected waterfowl (dates not provided)</a:t>
            </a:r>
          </a:p>
          <a:p>
            <a:pPr lvl="1"/>
            <a:endParaRPr lang="en-CA" dirty="0" smtClean="0"/>
          </a:p>
          <a:p>
            <a:pPr marL="0" indent="0">
              <a:buNone/>
            </a:pPr>
            <a:r>
              <a:rPr lang="en-CA" dirty="0"/>
              <a:t>Nebraska</a:t>
            </a:r>
          </a:p>
          <a:p>
            <a:r>
              <a:rPr lang="en-CA" dirty="0"/>
              <a:t>4 outdoor cats in 1 household</a:t>
            </a:r>
          </a:p>
          <a:p>
            <a:r>
              <a:rPr lang="en-CA" dirty="0"/>
              <a:t>2/4 positive for HPAI H5N1</a:t>
            </a:r>
          </a:p>
          <a:p>
            <a:pPr marL="0" indent="0">
              <a:buNone/>
            </a:pPr>
            <a:r>
              <a:rPr lang="en-CA" dirty="0">
                <a:hlinkClick r:id="rId3"/>
              </a:rPr>
              <a:t>https://vbms.unl.edu/VDC/documents/HPAI_Cats.pdf</a:t>
            </a:r>
            <a:endParaRPr lang="en-CA" dirty="0"/>
          </a:p>
          <a:p>
            <a:pPr lvl="1"/>
            <a:endParaRPr lang="en-CA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5684"/>
            <a:ext cx="5181600" cy="341122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>
                <a:hlinkClick r:id="rId2"/>
              </a:rPr>
              <a:t>The role of airborne particles in the epidemiology of clade 2.3.4.4b H5N1 high pathogenicity avian influenza virus in commercial poultry production units | </a:t>
            </a:r>
            <a:r>
              <a:rPr lang="en-CA" sz="2800" dirty="0" err="1">
                <a:hlinkClick r:id="rId2"/>
              </a:rPr>
              <a:t>bioRxiv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65653"/>
            <a:ext cx="5643880" cy="4490697"/>
          </a:xfrm>
        </p:spPr>
        <p:txBody>
          <a:bodyPr>
            <a:normAutofit/>
          </a:bodyPr>
          <a:lstStyle/>
          <a:p>
            <a:r>
              <a:rPr lang="en-CA" dirty="0" smtClean="0"/>
              <a:t>Study is pre-print </a:t>
            </a:r>
          </a:p>
          <a:p>
            <a:r>
              <a:rPr lang="en-CA" dirty="0" smtClean="0"/>
              <a:t>Great Britain – environmental samples taken from inside and outside IPs (chicken, turkey, duck)</a:t>
            </a:r>
          </a:p>
          <a:p>
            <a:r>
              <a:rPr lang="en-CA" dirty="0"/>
              <a:t>C</a:t>
            </a:r>
            <a:r>
              <a:rPr lang="en-CA" dirty="0" smtClean="0"/>
              <a:t>lade 2.3.4.4b H5N1 HPAIV specifically </a:t>
            </a:r>
          </a:p>
          <a:p>
            <a:r>
              <a:rPr lang="en-CA" dirty="0" smtClean="0"/>
              <a:t>Cases in UK had clustered geographically hence interest in possibility of  airborne transmission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28" y="2223411"/>
            <a:ext cx="1517374" cy="151737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9895" y="3740785"/>
            <a:ext cx="2126285" cy="2126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7973" y="2244066"/>
            <a:ext cx="1528453" cy="15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hlinkClick r:id="rId3"/>
              </a:rPr>
              <a:t>The role of airborne particles in the epidemiology of clade 2.3.4.4b H5N1 high pathogenicity avian influenza virus in commercial poultry production units | </a:t>
            </a:r>
            <a:r>
              <a:rPr lang="en-CA" sz="2400" dirty="0" err="1">
                <a:hlinkClick r:id="rId3"/>
              </a:rPr>
              <a:t>bioRxiv</a:t>
            </a:r>
            <a:endParaRPr lang="en-CA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809" y="2132043"/>
            <a:ext cx="8716618" cy="40346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hlinkClick r:id="rId2"/>
              </a:rPr>
              <a:t>The role of airborne particles in the epidemiology of clade 2.3.4.4b H5N1 high pathogenicity avian influenza virus in commercial poultry production units | </a:t>
            </a:r>
            <a:r>
              <a:rPr lang="en-CA" sz="2400" dirty="0" err="1">
                <a:hlinkClick r:id="rId2"/>
              </a:rPr>
              <a:t>bioRxiv</a:t>
            </a:r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174" y="2494721"/>
            <a:ext cx="8997950" cy="26987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hlinkClick r:id="rId2"/>
              </a:rPr>
              <a:t>The role of airborne particles in the epidemiology of clade 2.3.4.4b H5N1 high pathogenicity avian influenza virus in commercial poultry production units | </a:t>
            </a:r>
            <a:r>
              <a:rPr lang="en-CA" sz="2400" dirty="0" err="1">
                <a:hlinkClick r:id="rId2"/>
              </a:rPr>
              <a:t>bioRxiv</a:t>
            </a:r>
            <a:endParaRPr lang="en-CA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Samples collected from: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Air</a:t>
            </a:r>
          </a:p>
          <a:p>
            <a:r>
              <a:rPr lang="en-CA" dirty="0" smtClean="0"/>
              <a:t>Water</a:t>
            </a:r>
          </a:p>
          <a:p>
            <a:r>
              <a:rPr lang="en-CA" dirty="0" smtClean="0"/>
              <a:t>Dust on ventilation system</a:t>
            </a:r>
          </a:p>
          <a:p>
            <a:r>
              <a:rPr lang="en-CA" dirty="0" smtClean="0"/>
              <a:t>Feathers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sz="2400" b="1" dirty="0" smtClean="0"/>
              <a:t>Tested for:</a:t>
            </a:r>
          </a:p>
          <a:p>
            <a:r>
              <a:rPr lang="en-CA" dirty="0" smtClean="0"/>
              <a:t>Viral RNA</a:t>
            </a:r>
          </a:p>
          <a:p>
            <a:r>
              <a:rPr lang="en-CA" dirty="0" smtClean="0"/>
              <a:t>Infectious Virus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H5Nx found in all 3 IPs</a:t>
            </a:r>
          </a:p>
          <a:p>
            <a:r>
              <a:rPr lang="en-CA" dirty="0" smtClean="0"/>
              <a:t>Viral RNA and </a:t>
            </a:r>
            <a:r>
              <a:rPr lang="en-CA" dirty="0"/>
              <a:t>i</a:t>
            </a:r>
            <a:r>
              <a:rPr lang="en-CA" dirty="0" smtClean="0"/>
              <a:t>nfectious virus in some air samples</a:t>
            </a:r>
          </a:p>
          <a:p>
            <a:r>
              <a:rPr lang="en-CA" dirty="0" smtClean="0"/>
              <a:t>Viral RNA transported greater distances than infectious virus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 – Duck IP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39416" y="1690688"/>
            <a:ext cx="7729332" cy="4351338"/>
          </a:xfrm>
        </p:spPr>
        <p:txBody>
          <a:bodyPr/>
          <a:lstStyle/>
          <a:p>
            <a:r>
              <a:rPr lang="en-CA" dirty="0" smtClean="0"/>
              <a:t>Viral RNA and Infectious virus detected in air inside barn</a:t>
            </a:r>
          </a:p>
          <a:p>
            <a:r>
              <a:rPr lang="en-CA" dirty="0" smtClean="0"/>
              <a:t>Air within 1 m of barn </a:t>
            </a:r>
            <a:r>
              <a:rPr lang="en-CA" dirty="0" err="1" smtClean="0"/>
              <a:t>vRNA</a:t>
            </a:r>
            <a:r>
              <a:rPr lang="en-CA" dirty="0" smtClean="0"/>
              <a:t> positive</a:t>
            </a:r>
            <a:endParaRPr lang="en-CA" dirty="0"/>
          </a:p>
          <a:p>
            <a:r>
              <a:rPr lang="en-CA" dirty="0" smtClean="0"/>
              <a:t>Vent dust samples, most positive for </a:t>
            </a:r>
            <a:r>
              <a:rPr lang="en-CA" dirty="0" err="1" smtClean="0"/>
              <a:t>vRNA</a:t>
            </a:r>
            <a:r>
              <a:rPr lang="en-CA" dirty="0" smtClean="0"/>
              <a:t>, 1 positive for infectious virus</a:t>
            </a:r>
          </a:p>
          <a:p>
            <a:r>
              <a:rPr lang="en-CA" dirty="0" smtClean="0"/>
              <a:t>2 feathers, 60 m from cull site were </a:t>
            </a:r>
            <a:r>
              <a:rPr lang="en-CA" dirty="0" err="1" smtClean="0"/>
              <a:t>vRNA</a:t>
            </a:r>
            <a:r>
              <a:rPr lang="en-CA" dirty="0" smtClean="0"/>
              <a:t> positive</a:t>
            </a:r>
          </a:p>
          <a:p>
            <a:r>
              <a:rPr lang="en-CA" dirty="0" smtClean="0"/>
              <a:t>Standing water in front of barn negative for </a:t>
            </a:r>
            <a:r>
              <a:rPr lang="en-CA" dirty="0" err="1" smtClean="0"/>
              <a:t>vRNA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FB889-B1E1-40D0-9118-58010DD0FC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26" y="2452395"/>
            <a:ext cx="2511287" cy="2511287"/>
          </a:xfrm>
        </p:spPr>
      </p:pic>
    </p:spTree>
    <p:extLst>
      <p:ext uri="{BB962C8B-B14F-4D97-AF65-F5344CB8AC3E}">
        <p14:creationId xmlns:p14="http://schemas.microsoft.com/office/powerpoint/2010/main" val="16544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 – Turkey IP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663610" cy="3293027"/>
          </a:xfrm>
        </p:spPr>
        <p:txBody>
          <a:bodyPr/>
          <a:lstStyle/>
          <a:p>
            <a:r>
              <a:rPr lang="en-US" dirty="0" smtClean="0"/>
              <a:t>Infectious </a:t>
            </a:r>
            <a:r>
              <a:rPr lang="en-US" dirty="0"/>
              <a:t>virus isolated from air inside </a:t>
            </a:r>
            <a:r>
              <a:rPr lang="en-US" dirty="0" smtClean="0"/>
              <a:t>turkey IP (1 barn)</a:t>
            </a:r>
          </a:p>
          <a:p>
            <a:r>
              <a:rPr lang="en-US" dirty="0" err="1" smtClean="0"/>
              <a:t>vRNA</a:t>
            </a:r>
            <a:r>
              <a:rPr lang="en-US" dirty="0" smtClean="0"/>
              <a:t> found in 1 air sample 1 m from barn</a:t>
            </a:r>
          </a:p>
          <a:p>
            <a:r>
              <a:rPr lang="en-US" dirty="0" smtClean="0"/>
              <a:t>All air samples 80-120m negative for </a:t>
            </a:r>
            <a:r>
              <a:rPr lang="en-US" dirty="0" err="1" smtClean="0"/>
              <a:t>vRNA</a:t>
            </a:r>
            <a:endParaRPr lang="en-US" dirty="0" smtClean="0"/>
          </a:p>
          <a:p>
            <a:r>
              <a:rPr lang="en-US" dirty="0" smtClean="0"/>
              <a:t>Feathers 60-80 m from cull-loading area </a:t>
            </a:r>
            <a:r>
              <a:rPr lang="en-US" dirty="0" err="1" smtClean="0"/>
              <a:t>vRNA</a:t>
            </a:r>
            <a:r>
              <a:rPr lang="en-US" dirty="0" smtClean="0"/>
              <a:t> positive</a:t>
            </a:r>
          </a:p>
          <a:p>
            <a:r>
              <a:rPr lang="en-US" dirty="0" smtClean="0"/>
              <a:t>Dust inside and outside barns </a:t>
            </a:r>
            <a:r>
              <a:rPr lang="en-US" dirty="0" err="1" smtClean="0"/>
              <a:t>vRNA</a:t>
            </a:r>
            <a:r>
              <a:rPr lang="en-US" dirty="0" smtClean="0"/>
              <a:t> positive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09" y="2316854"/>
            <a:ext cx="2662651" cy="26626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 – Chicken 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5598"/>
            <a:ext cx="8633792" cy="4351338"/>
          </a:xfrm>
        </p:spPr>
        <p:txBody>
          <a:bodyPr/>
          <a:lstStyle/>
          <a:p>
            <a:r>
              <a:rPr lang="en-CA" dirty="0" smtClean="0"/>
              <a:t>Only 1 air sample from within 1 barn contained </a:t>
            </a:r>
            <a:r>
              <a:rPr lang="en-CA" dirty="0" err="1" smtClean="0"/>
              <a:t>vRNA</a:t>
            </a:r>
            <a:r>
              <a:rPr lang="en-CA" dirty="0" smtClean="0"/>
              <a:t> but no infectious virus</a:t>
            </a:r>
          </a:p>
          <a:p>
            <a:r>
              <a:rPr lang="en-CA" dirty="0" smtClean="0"/>
              <a:t>Air samples 5, 25 and 70 m away were negative</a:t>
            </a:r>
          </a:p>
          <a:p>
            <a:r>
              <a:rPr lang="en-CA" dirty="0" smtClean="0"/>
              <a:t>Feather samples inside and outside one barn (60m) were positive for </a:t>
            </a:r>
            <a:r>
              <a:rPr lang="en-CA" dirty="0" err="1" smtClean="0"/>
              <a:t>vRNA</a:t>
            </a:r>
            <a:endParaRPr lang="en-CA" dirty="0" smtClean="0"/>
          </a:p>
          <a:p>
            <a:r>
              <a:rPr lang="en-CA" dirty="0" smtClean="0"/>
              <a:t>1 dust sample from outside vent </a:t>
            </a:r>
            <a:r>
              <a:rPr lang="en-CA" dirty="0" err="1" smtClean="0"/>
              <a:t>vRNA</a:t>
            </a:r>
            <a:r>
              <a:rPr lang="en-CA" dirty="0" smtClean="0"/>
              <a:t> positive</a:t>
            </a:r>
          </a:p>
          <a:p>
            <a:r>
              <a:rPr lang="en-CA" dirty="0" smtClean="0"/>
              <a:t>1 drinking water sample inside barn </a:t>
            </a:r>
            <a:r>
              <a:rPr lang="en-CA" dirty="0" err="1" smtClean="0"/>
              <a:t>vRNA</a:t>
            </a:r>
            <a:r>
              <a:rPr lang="en-CA" dirty="0" smtClean="0"/>
              <a:t> positive</a:t>
            </a:r>
          </a:p>
          <a:p>
            <a:endParaRPr lang="en-CA" dirty="0"/>
          </a:p>
          <a:p>
            <a:r>
              <a:rPr lang="en-CA" dirty="0" smtClean="0"/>
              <a:t>Conclusion </a:t>
            </a:r>
            <a:r>
              <a:rPr lang="en-CA" dirty="0"/>
              <a:t>– risk of airborne transmission is low. Infectious HPAIV can travel short distance while particles with </a:t>
            </a:r>
            <a:r>
              <a:rPr lang="en-CA" dirty="0" err="1"/>
              <a:t>vRNA</a:t>
            </a:r>
            <a:r>
              <a:rPr lang="en-CA" dirty="0"/>
              <a:t> could be found further 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91" y="2487233"/>
            <a:ext cx="2328069" cy="23280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4059" y="909799"/>
            <a:ext cx="3902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Active and Resolved Infected Premises </a:t>
            </a:r>
          </a:p>
          <a:p>
            <a:r>
              <a:rPr lang="en-CA" b="1" dirty="0" smtClean="0"/>
              <a:t>as of June 1, 2023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60221" y="947239"/>
            <a:ext cx="399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Active and Resolved Primary Control Zones as of June 1, 2023</a:t>
            </a:r>
            <a:endParaRPr lang="en-CA" b="1" dirty="0"/>
          </a:p>
        </p:txBody>
      </p:sp>
      <p:sp>
        <p:nvSpPr>
          <p:cNvPr id="12" name="Rectangle 11"/>
          <p:cNvSpPr/>
          <p:nvPr/>
        </p:nvSpPr>
        <p:spPr>
          <a:xfrm>
            <a:off x="3359502" y="178433"/>
            <a:ext cx="674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/>
              <a:t>Current HPAI </a:t>
            </a:r>
            <a:r>
              <a:rPr lang="en-CA" b="1" dirty="0" smtClean="0"/>
              <a:t>Infected Premises </a:t>
            </a:r>
            <a:r>
              <a:rPr lang="en-CA" b="1" dirty="0"/>
              <a:t>and Primary Control Zones in Canada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872"/>
            <a:ext cx="6149255" cy="461194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93044"/>
            <a:ext cx="5861025" cy="4395769"/>
          </a:xfrm>
        </p:spPr>
      </p:pic>
    </p:spTree>
    <p:extLst>
      <p:ext uri="{BB962C8B-B14F-4D97-AF65-F5344CB8AC3E}">
        <p14:creationId xmlns:p14="http://schemas.microsoft.com/office/powerpoint/2010/main" val="26060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212706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CA" sz="3200" b="1" dirty="0"/>
              <a:t>E627K </a:t>
            </a:r>
            <a:r>
              <a:rPr lang="fr-CA" sz="3200" b="1" dirty="0"/>
              <a:t>Mutation on </a:t>
            </a:r>
            <a:r>
              <a:rPr lang="en-CA" sz="3200" b="1" dirty="0"/>
              <a:t>PB2 </a:t>
            </a:r>
            <a:r>
              <a:rPr lang="en-CA" sz="3200" b="1" dirty="0"/>
              <a:t/>
            </a:r>
            <a:br>
              <a:rPr lang="en-CA" sz="3200" b="1" dirty="0"/>
            </a:br>
            <a:r>
              <a:rPr lang="en-CA" sz="2200" b="1" dirty="0"/>
              <a:t>Known for facilitating mammalian </a:t>
            </a:r>
            <a:r>
              <a:rPr lang="en-CA" sz="2200" b="1" dirty="0"/>
              <a:t>adaptation</a:t>
            </a:r>
            <a:endParaRPr lang="fr-CA" sz="3200" b="1" dirty="0"/>
          </a:p>
        </p:txBody>
      </p:sp>
      <p:pic>
        <p:nvPicPr>
          <p:cNvPr id="4" name="Picture 2" descr="https://www.researchgate.net/publication/334662980/figure/fig1/AS:920405862801408@1596453266608/Structure-of-influenza-A-viruses-Influenza-A-viruses-are-composed-of-8-gene-segments-and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4"/>
          <a:stretch/>
        </p:blipFill>
        <p:spPr bwMode="auto">
          <a:xfrm>
            <a:off x="1674692" y="1752600"/>
            <a:ext cx="3202109" cy="26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05609" y="1447801"/>
            <a:ext cx="59999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Detected in: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13 mammals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foxes 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(4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skunks 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(2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harbor 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seals (6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raccoon (1)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5 wild carnivore birds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13 poultry farms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12 commercial farms in QC:  duck (4), turkey (4), chicken breeder (2), layer (1), broiler (1)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1 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commercial 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farm 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in 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ON: turkey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529735" y="6492876"/>
            <a:ext cx="21336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0CD16D2-284F-4494-A8F6-B8044F189D23}" type="slidenum">
              <a:rPr lang="en-CA">
                <a:solidFill>
                  <a:prstClr val="white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62600" y="6230381"/>
            <a:ext cx="3810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Source of introduction = scavengers ?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4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69668" y="904987"/>
            <a:ext cx="5157787" cy="823912"/>
          </a:xfrm>
        </p:spPr>
        <p:txBody>
          <a:bodyPr/>
          <a:lstStyle/>
          <a:p>
            <a:r>
              <a:rPr lang="en-CA" dirty="0" smtClean="0">
                <a:hlinkClick r:id="rId3"/>
              </a:rPr>
              <a:t>CEZD </a:t>
            </a:r>
            <a:r>
              <a:rPr lang="en-CA" dirty="0" err="1" smtClean="0">
                <a:hlinkClick r:id="rId3"/>
              </a:rPr>
              <a:t>Infobulletin</a:t>
            </a:r>
            <a:r>
              <a:rPr lang="en-CA" dirty="0" smtClean="0">
                <a:hlinkClick r:id="rId3"/>
              </a:rPr>
              <a:t>: Understanding the Zoonotic Potential of HPAI</a:t>
            </a:r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280" y="2009776"/>
            <a:ext cx="5157787" cy="3684588"/>
          </a:xfrm>
        </p:spPr>
        <p:txBody>
          <a:bodyPr/>
          <a:lstStyle/>
          <a:p>
            <a:r>
              <a:rPr lang="en-CA" dirty="0" smtClean="0"/>
              <a:t>Created </a:t>
            </a:r>
            <a:r>
              <a:rPr lang="en-CA" dirty="0"/>
              <a:t>to assist professionals in understanding the changes that need to occur for AIV to infect </a:t>
            </a:r>
            <a:r>
              <a:rPr lang="en-CA" dirty="0" smtClean="0"/>
              <a:t>humans (as ‘plain language’ as possible)</a:t>
            </a:r>
            <a:endParaRPr lang="en-CA" dirty="0"/>
          </a:p>
          <a:p>
            <a:r>
              <a:rPr lang="en-CA" dirty="0" smtClean="0"/>
              <a:t>Available in English and French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28342" y="245910"/>
            <a:ext cx="4725458" cy="629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7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6624"/>
          </a:xfrm>
        </p:spPr>
        <p:txBody>
          <a:bodyPr/>
          <a:lstStyle/>
          <a:p>
            <a:pPr algn="ctr">
              <a:defRPr/>
            </a:pPr>
            <a:r>
              <a:rPr lang="en-CA" dirty="0" smtClean="0"/>
              <a:t>Wildlife H5N1 </a:t>
            </a:r>
            <a:r>
              <a:rPr lang="en-CA" dirty="0"/>
              <a:t>Avian Influenza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610600" y="1690454"/>
            <a:ext cx="3301316" cy="3917946"/>
          </a:xfrm>
        </p:spPr>
        <p:txBody>
          <a:bodyPr/>
          <a:lstStyle/>
          <a:p>
            <a:r>
              <a:rPr lang="en-CA" sz="2400" dirty="0"/>
              <a:t>Fully Eurasian H5N5 in Raccoon, Red tailed hawk in PEI</a:t>
            </a:r>
          </a:p>
          <a:p>
            <a:pPr marL="0" indent="0">
              <a:buNone/>
            </a:pPr>
            <a:r>
              <a:rPr lang="en-CA" sz="2400" dirty="0" smtClean="0"/>
              <a:t>Since last year:</a:t>
            </a:r>
          </a:p>
          <a:p>
            <a:pPr lvl="1"/>
            <a:r>
              <a:rPr lang="en-CA" sz="2000" dirty="0" smtClean="0"/>
              <a:t>Minimal </a:t>
            </a:r>
            <a:r>
              <a:rPr lang="en-CA" sz="2000" dirty="0"/>
              <a:t>change in proportion of avian species affected (less seabirds</a:t>
            </a:r>
            <a:r>
              <a:rPr lang="en-CA" sz="2000" dirty="0" smtClean="0"/>
              <a:t>) </a:t>
            </a:r>
          </a:p>
          <a:p>
            <a:pPr lvl="1"/>
            <a:r>
              <a:rPr lang="en-CA" sz="2000" dirty="0" smtClean="0"/>
              <a:t>Significant decrease in total positive cases but also far less negative cases (less submissions)</a:t>
            </a:r>
          </a:p>
          <a:p>
            <a:endParaRPr lang="en-C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BBB5A-3629-4845-BA75-5D2D0B1227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9385" y="6053600"/>
            <a:ext cx="33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hlinkClick r:id="rId3"/>
              </a:rPr>
              <a:t>Wild Bird Dashboard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07210" y="606841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linkClick r:id="rId4"/>
              </a:rPr>
              <a:t>CWHC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38836" y="1690454"/>
            <a:ext cx="8371764" cy="3833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0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47" y="228459"/>
            <a:ext cx="5562600" cy="802105"/>
          </a:xfrm>
        </p:spPr>
        <p:txBody>
          <a:bodyPr/>
          <a:lstStyle/>
          <a:p>
            <a:r>
              <a:rPr lang="en-CA" dirty="0"/>
              <a:t>Wild Bird Migration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564"/>
            <a:ext cx="6752854" cy="3910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831" y="2980706"/>
            <a:ext cx="6679169" cy="38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8125" y="69301"/>
            <a:ext cx="5850168" cy="6788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30766" cy="1325563"/>
          </a:xfrm>
        </p:spPr>
        <p:txBody>
          <a:bodyPr/>
          <a:lstStyle/>
          <a:p>
            <a:r>
              <a:rPr lang="en-CA" dirty="0" smtClean="0"/>
              <a:t>Ongoing Spread in South America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443" y="1794094"/>
            <a:ext cx="5715000" cy="4351338"/>
          </a:xfrm>
        </p:spPr>
        <p:txBody>
          <a:bodyPr/>
          <a:lstStyle/>
          <a:p>
            <a:r>
              <a:rPr lang="en-CA" dirty="0" smtClean="0"/>
              <a:t>Commercial and backyard poultry</a:t>
            </a:r>
          </a:p>
          <a:p>
            <a:r>
              <a:rPr lang="en-CA" dirty="0" smtClean="0"/>
              <a:t>Mass mortality events in wild birds and mammals continue to be reported</a:t>
            </a:r>
          </a:p>
          <a:p>
            <a:r>
              <a:rPr lang="en-CA" dirty="0" smtClean="0"/>
              <a:t>Additional spread southwards and then returning north and eastward</a:t>
            </a:r>
          </a:p>
          <a:p>
            <a:r>
              <a:rPr lang="en-CA" dirty="0" smtClean="0"/>
              <a:t>Detections in Paraguay and Brazil are new since last meeting</a:t>
            </a:r>
          </a:p>
          <a:p>
            <a:pPr marL="914400" lvl="2" indent="0"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Explosion 2 3"/>
          <p:cNvSpPr/>
          <p:nvPr/>
        </p:nvSpPr>
        <p:spPr>
          <a:xfrm>
            <a:off x="8955157" y="365125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Explosion 2 9"/>
          <p:cNvSpPr/>
          <p:nvPr/>
        </p:nvSpPr>
        <p:spPr>
          <a:xfrm>
            <a:off x="10171044" y="4294534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Explosion 2 11"/>
          <p:cNvSpPr/>
          <p:nvPr/>
        </p:nvSpPr>
        <p:spPr>
          <a:xfrm>
            <a:off x="9432235" y="3969763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Explosion 2 12"/>
          <p:cNvSpPr/>
          <p:nvPr/>
        </p:nvSpPr>
        <p:spPr>
          <a:xfrm>
            <a:off x="8130543" y="1368077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Explosion 2 13"/>
          <p:cNvSpPr/>
          <p:nvPr/>
        </p:nvSpPr>
        <p:spPr>
          <a:xfrm>
            <a:off x="8531561" y="599577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Explosion 2 14"/>
          <p:cNvSpPr/>
          <p:nvPr/>
        </p:nvSpPr>
        <p:spPr>
          <a:xfrm>
            <a:off x="9352722" y="2701926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Explosion 2 15"/>
          <p:cNvSpPr/>
          <p:nvPr/>
        </p:nvSpPr>
        <p:spPr>
          <a:xfrm>
            <a:off x="8452048" y="1933990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Explosion 2 16"/>
          <p:cNvSpPr/>
          <p:nvPr/>
        </p:nvSpPr>
        <p:spPr>
          <a:xfrm>
            <a:off x="8953265" y="3360737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Explosion 2 17"/>
          <p:cNvSpPr/>
          <p:nvPr/>
        </p:nvSpPr>
        <p:spPr>
          <a:xfrm>
            <a:off x="10012018" y="3286193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Explosion 2 18"/>
          <p:cNvSpPr/>
          <p:nvPr/>
        </p:nvSpPr>
        <p:spPr>
          <a:xfrm>
            <a:off x="8661983" y="4696448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Explosion 2 19"/>
          <p:cNvSpPr/>
          <p:nvPr/>
        </p:nvSpPr>
        <p:spPr>
          <a:xfrm>
            <a:off x="11274287" y="3137106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Explosion 2 20"/>
          <p:cNvSpPr/>
          <p:nvPr/>
        </p:nvSpPr>
        <p:spPr>
          <a:xfrm>
            <a:off x="11433313" y="2851013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Explosion 2 21"/>
          <p:cNvSpPr/>
          <p:nvPr/>
        </p:nvSpPr>
        <p:spPr>
          <a:xfrm>
            <a:off x="10330070" y="3819634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Explosion 2 22"/>
          <p:cNvSpPr/>
          <p:nvPr/>
        </p:nvSpPr>
        <p:spPr>
          <a:xfrm>
            <a:off x="8832162" y="4340458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Explosion 2 23"/>
          <p:cNvSpPr/>
          <p:nvPr/>
        </p:nvSpPr>
        <p:spPr>
          <a:xfrm>
            <a:off x="8873752" y="4053598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Explosion 2 24"/>
          <p:cNvSpPr/>
          <p:nvPr/>
        </p:nvSpPr>
        <p:spPr>
          <a:xfrm>
            <a:off x="9179454" y="4590482"/>
            <a:ext cx="159026" cy="14908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8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398"/>
            <a:ext cx="11939155" cy="1059013"/>
          </a:xfrm>
        </p:spPr>
        <p:txBody>
          <a:bodyPr>
            <a:normAutofit/>
          </a:bodyPr>
          <a:lstStyle/>
          <a:p>
            <a:r>
              <a:rPr lang="en-CA" sz="2800" dirty="0">
                <a:hlinkClick r:id="rId3"/>
              </a:rPr>
              <a:t>USDA APHIS | USDA Takes Action to Help Protect Endangered California Condors From Highly Pathogenic Avian Influenza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56" y="1825624"/>
            <a:ext cx="5870944" cy="5032375"/>
          </a:xfrm>
        </p:spPr>
        <p:txBody>
          <a:bodyPr>
            <a:normAutofit/>
          </a:bodyPr>
          <a:lstStyle/>
          <a:p>
            <a:r>
              <a:rPr lang="en-CA" dirty="0" smtClean="0"/>
              <a:t>Critically endangered species</a:t>
            </a:r>
          </a:p>
          <a:p>
            <a:endParaRPr lang="en-CA" dirty="0" smtClean="0"/>
          </a:p>
          <a:p>
            <a:r>
              <a:rPr lang="en-CA" dirty="0" smtClean="0"/>
              <a:t>Pilot study to occur in North American Vultures first. </a:t>
            </a:r>
          </a:p>
          <a:p>
            <a:pPr lvl="1"/>
            <a:r>
              <a:rPr lang="en-CA" dirty="0" smtClean="0"/>
              <a:t>Inactivated, killed vaccine </a:t>
            </a:r>
          </a:p>
          <a:p>
            <a:pPr lvl="1"/>
            <a:r>
              <a:rPr lang="en-CA" dirty="0" smtClean="0"/>
              <a:t>Licensed by APHIS’ center for Veterinary Biologics in 2016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Emergency use for the vaccine limited to the California Condor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photo of a con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08" y="1284403"/>
            <a:ext cx="6838947" cy="22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88677" y="3765588"/>
            <a:ext cx="5181600" cy="2754351"/>
          </a:xfrm>
        </p:spPr>
        <p:txBody>
          <a:bodyPr/>
          <a:lstStyle/>
          <a:p>
            <a:r>
              <a:rPr lang="en-CA" dirty="0"/>
              <a:t>Not expected to impact poultry trade (considered WOAH non-poultry)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35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398"/>
            <a:ext cx="11939155" cy="1059013"/>
          </a:xfrm>
        </p:spPr>
        <p:txBody>
          <a:bodyPr>
            <a:normAutofit/>
          </a:bodyPr>
          <a:lstStyle/>
          <a:p>
            <a:r>
              <a:rPr lang="en-CA" sz="2800" dirty="0">
                <a:hlinkClick r:id="rId3"/>
              </a:rPr>
              <a:t>High pathogenicity avian influenza (H5N1) in Northern Gannets: Global spread, clinical signs, and demographic consequences | </a:t>
            </a:r>
            <a:r>
              <a:rPr lang="en-CA" sz="2800" dirty="0" err="1">
                <a:hlinkClick r:id="rId3"/>
              </a:rPr>
              <a:t>bioRxiv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56" y="1825624"/>
            <a:ext cx="5870944" cy="5032375"/>
          </a:xfrm>
        </p:spPr>
        <p:txBody>
          <a:bodyPr>
            <a:normAutofit/>
          </a:bodyPr>
          <a:lstStyle/>
          <a:p>
            <a:r>
              <a:rPr lang="en-CA" dirty="0" smtClean="0"/>
              <a:t>Pre-print article </a:t>
            </a:r>
          </a:p>
          <a:p>
            <a:r>
              <a:rPr lang="en-CA" dirty="0" smtClean="0"/>
              <a:t>April 2022 – epidemic of H5N1 in seabirds across the North Atlantic, Northern Gannets severely affected </a:t>
            </a:r>
          </a:p>
          <a:p>
            <a:r>
              <a:rPr lang="en-CA" dirty="0" smtClean="0"/>
              <a:t>Gannets have 53 colonies on both sides of the North Atlantic</a:t>
            </a:r>
          </a:p>
          <a:p>
            <a:r>
              <a:rPr lang="en-CA" dirty="0" smtClean="0"/>
              <a:t>Study looked at the gannet colony at Bass Rock, Scotland </a:t>
            </a:r>
          </a:p>
          <a:p>
            <a:r>
              <a:rPr lang="en-CA" dirty="0" smtClean="0"/>
              <a:t>Looked at adult survival and breeding success 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7901" y="1500809"/>
            <a:ext cx="5181600" cy="5220665"/>
          </a:xfrm>
        </p:spPr>
        <p:txBody>
          <a:bodyPr>
            <a:normAutofit/>
          </a:bodyPr>
          <a:lstStyle/>
          <a:p>
            <a:r>
              <a:rPr lang="en-CA" dirty="0" smtClean="0"/>
              <a:t>Performed serology on adult birds with healthy iris colour &amp; black iris colour</a:t>
            </a:r>
          </a:p>
          <a:p>
            <a:pPr lvl="1"/>
            <a:r>
              <a:rPr lang="en-CA" dirty="0" smtClean="0"/>
              <a:t>Black irises in gannets seen for the first time during HPAI outbreak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Blood &amp; cloacal swabs from 19 birds</a:t>
            </a:r>
          </a:p>
          <a:p>
            <a:pPr lvl="1"/>
            <a:r>
              <a:rPr lang="en-CA" dirty="0" smtClean="0"/>
              <a:t>All negative for virus on cloacal swabs </a:t>
            </a:r>
          </a:p>
          <a:p>
            <a:pPr lvl="1"/>
            <a:r>
              <a:rPr lang="en-CA" dirty="0" smtClean="0"/>
              <a:t>8 of 17 blood samples were positive for H5 antibodies suggesting previous infection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Cont’d 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224" y="1593560"/>
            <a:ext cx="5818540" cy="4895850"/>
          </a:xfrm>
        </p:spPr>
        <p:txBody>
          <a:bodyPr>
            <a:normAutofit fontScale="92500"/>
          </a:bodyPr>
          <a:lstStyle/>
          <a:p>
            <a:r>
              <a:rPr lang="en-CA" dirty="0"/>
              <a:t>Likelihood of a positive test in birds with black irises was 77.7% vs. those with normal/blue irises (12.5%), p&lt;0.05 </a:t>
            </a:r>
            <a:endParaRPr lang="en-CA" dirty="0" smtClean="0"/>
          </a:p>
          <a:p>
            <a:endParaRPr lang="en-CA" dirty="0"/>
          </a:p>
          <a:p>
            <a:r>
              <a:rPr lang="en-CA" dirty="0"/>
              <a:t>Presence of black irises may be a non-invasive tool to determine if a bird had previous </a:t>
            </a:r>
            <a:r>
              <a:rPr lang="en-CA" dirty="0" smtClean="0"/>
              <a:t>infection</a:t>
            </a:r>
          </a:p>
          <a:p>
            <a:endParaRPr lang="en-CA" dirty="0"/>
          </a:p>
          <a:p>
            <a:r>
              <a:rPr lang="en-CA" dirty="0" smtClean="0"/>
              <a:t>More work needs to be done to determine how the colour change occurs, if this occurs in other species, and if there is any impacts on vision</a:t>
            </a:r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60" y="1690688"/>
            <a:ext cx="5613416" cy="40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Transmission of lethal H5N1 clade 2.3.4.4b avian influenza in ferrets | Research Square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56" y="1825624"/>
            <a:ext cx="5870944" cy="5032375"/>
          </a:xfrm>
        </p:spPr>
        <p:txBody>
          <a:bodyPr>
            <a:normAutofit/>
          </a:bodyPr>
          <a:lstStyle/>
          <a:p>
            <a:r>
              <a:rPr lang="en-CA" dirty="0" smtClean="0"/>
              <a:t>Pre-print articles from NML and NCFAD </a:t>
            </a:r>
          </a:p>
          <a:p>
            <a:r>
              <a:rPr lang="en-CA" dirty="0" smtClean="0"/>
              <a:t>5 isolates from lethal HPAI H5N1 cases: </a:t>
            </a:r>
          </a:p>
          <a:p>
            <a:pPr lvl="1"/>
            <a:r>
              <a:rPr lang="en-CA" dirty="0" smtClean="0"/>
              <a:t>Blue </a:t>
            </a:r>
            <a:r>
              <a:rPr lang="en-CA" dirty="0"/>
              <a:t>winged teal (BWTE/MB/22)</a:t>
            </a:r>
          </a:p>
          <a:p>
            <a:pPr lvl="1"/>
            <a:r>
              <a:rPr lang="en-CA" dirty="0"/>
              <a:t>Red tailed hawk (</a:t>
            </a:r>
            <a:r>
              <a:rPr lang="en-CA" dirty="0" err="1"/>
              <a:t>RT.Hawk</a:t>
            </a:r>
            <a:r>
              <a:rPr lang="en-CA" dirty="0"/>
              <a:t>/ON/22)</a:t>
            </a:r>
          </a:p>
          <a:p>
            <a:pPr lvl="1"/>
            <a:r>
              <a:rPr lang="en-CA" dirty="0"/>
              <a:t>Domestic turkey (Turkey/ON/22)</a:t>
            </a:r>
          </a:p>
          <a:p>
            <a:pPr lvl="1"/>
            <a:r>
              <a:rPr lang="en-CA" dirty="0" smtClean="0"/>
              <a:t>Red Fox (</a:t>
            </a:r>
            <a:r>
              <a:rPr lang="en-CA" dirty="0" err="1" smtClean="0"/>
              <a:t>Redfox</a:t>
            </a:r>
            <a:r>
              <a:rPr lang="en-CA" dirty="0" smtClean="0"/>
              <a:t>/ON/22)</a:t>
            </a:r>
          </a:p>
          <a:p>
            <a:pPr lvl="1"/>
            <a:r>
              <a:rPr lang="en-CA" dirty="0"/>
              <a:t>Red Fox (</a:t>
            </a:r>
            <a:r>
              <a:rPr lang="en-CA" dirty="0" err="1"/>
              <a:t>Redfox</a:t>
            </a:r>
            <a:r>
              <a:rPr lang="en-CA" dirty="0"/>
              <a:t>/PEI/22</a:t>
            </a:r>
            <a:r>
              <a:rPr lang="en-CA" dirty="0" smtClean="0"/>
              <a:t>)</a:t>
            </a:r>
          </a:p>
          <a:p>
            <a:r>
              <a:rPr lang="en-CA" dirty="0" smtClean="0"/>
              <a:t>All were </a:t>
            </a:r>
            <a:r>
              <a:rPr lang="en-CA" dirty="0" err="1" smtClean="0"/>
              <a:t>reassortant</a:t>
            </a:r>
            <a:r>
              <a:rPr lang="en-CA" dirty="0" smtClean="0"/>
              <a:t> viruses except Red Fox from PEI which was wholly Eurasian 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223" y="1825624"/>
            <a:ext cx="5181600" cy="4351338"/>
          </a:xfrm>
        </p:spPr>
        <p:txBody>
          <a:bodyPr/>
          <a:lstStyle/>
          <a:p>
            <a:r>
              <a:rPr lang="en-CA" i="1" dirty="0" smtClean="0"/>
              <a:t>In vitro</a:t>
            </a:r>
            <a:r>
              <a:rPr lang="en-CA" dirty="0" smtClean="0"/>
              <a:t> studies </a:t>
            </a:r>
          </a:p>
          <a:p>
            <a:pPr lvl="1"/>
            <a:r>
              <a:rPr lang="en-CA" dirty="0" smtClean="0"/>
              <a:t>Varied results of effect of the viruses on human respiratory epithelial cells </a:t>
            </a:r>
          </a:p>
          <a:p>
            <a:pPr lvl="1"/>
            <a:r>
              <a:rPr lang="en-CA" dirty="0" err="1" smtClean="0"/>
              <a:t>RT.Hawk</a:t>
            </a:r>
            <a:r>
              <a:rPr lang="en-CA" dirty="0" smtClean="0"/>
              <a:t>/ON/22 replicated efficiently in upper respiratory tract cells = concern for shedding of the virus (in humans) </a:t>
            </a:r>
          </a:p>
          <a:p>
            <a:r>
              <a:rPr lang="en-CA" dirty="0" smtClean="0"/>
              <a:t>Inoculation of BALB/c mice with virus resulted in death.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21020</TotalTime>
  <Words>1856</Words>
  <Application>Microsoft Office PowerPoint</Application>
  <PresentationFormat>Widescreen</PresentationFormat>
  <Paragraphs>237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Wingdings</vt:lpstr>
      <vt:lpstr>2_Office Theme</vt:lpstr>
      <vt:lpstr>Office Theme</vt:lpstr>
      <vt:lpstr>Community for Emerging and Zoonotic Diseases Identifying emerging risks through collective intelligence</vt:lpstr>
      <vt:lpstr>PowerPoint Presentation</vt:lpstr>
      <vt:lpstr>Wildlife H5N1 Avian Influenza</vt:lpstr>
      <vt:lpstr>Wild Bird Migration</vt:lpstr>
      <vt:lpstr>Ongoing Spread in South America</vt:lpstr>
      <vt:lpstr>USDA APHIS | USDA Takes Action to Help Protect Endangered California Condors From Highly Pathogenic Avian Influenza</vt:lpstr>
      <vt:lpstr>High pathogenicity avian influenza (H5N1) in Northern Gannets: Global spread, clinical signs, and demographic consequences | bioRxiv</vt:lpstr>
      <vt:lpstr>Cont’d </vt:lpstr>
      <vt:lpstr>Transmission of lethal H5N1 clade 2.3.4.4b avian influenza in ferrets | Research Square</vt:lpstr>
      <vt:lpstr>PowerPoint Presentation</vt:lpstr>
      <vt:lpstr>Domestic dog tests positive for avian influenza in Canada   - Canada.ca</vt:lpstr>
      <vt:lpstr>Avian Flu Diary: Nebraska Veterinary Diagnostic Center (NVDC) Report: 2 Domestic Cats Infected With HPAI H5N1 (afludiary.blogspot.com)</vt:lpstr>
      <vt:lpstr>The role of airborne particles in the epidemiology of clade 2.3.4.4b H5N1 high pathogenicity avian influenza virus in commercial poultry production units | bioRxiv</vt:lpstr>
      <vt:lpstr>The role of airborne particles in the epidemiology of clade 2.3.4.4b H5N1 high pathogenicity avian influenza virus in commercial poultry production units | bioRxiv</vt:lpstr>
      <vt:lpstr>The role of airborne particles in the epidemiology of clade 2.3.4.4b H5N1 high pathogenicity avian influenza virus in commercial poultry production units | bioRxiv</vt:lpstr>
      <vt:lpstr>The role of airborne particles in the epidemiology of clade 2.3.4.4b H5N1 high pathogenicity avian influenza virus in commercial poultry production units | bioRxiv</vt:lpstr>
      <vt:lpstr>Results – Duck IP</vt:lpstr>
      <vt:lpstr>Results – Turkey IP</vt:lpstr>
      <vt:lpstr>Results – Chicken IP</vt:lpstr>
      <vt:lpstr>E627K Mutation on PB2  Known for facilitating mammalian adaptation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419</cp:revision>
  <dcterms:created xsi:type="dcterms:W3CDTF">2020-02-07T23:34:08Z</dcterms:created>
  <dcterms:modified xsi:type="dcterms:W3CDTF">2023-06-02T18:28:22Z</dcterms:modified>
</cp:coreProperties>
</file>