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77" r:id="rId3"/>
    <p:sldId id="274" r:id="rId4"/>
    <p:sldId id="270" r:id="rId5"/>
    <p:sldId id="275" r:id="rId6"/>
    <p:sldId id="279" r:id="rId7"/>
    <p:sldId id="280" r:id="rId8"/>
    <p:sldId id="281"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558" autoAdjust="0"/>
    <p:restoredTop sz="68018" autoAdjust="0"/>
  </p:normalViewPr>
  <p:slideViewPr>
    <p:cSldViewPr snapToGrid="0">
      <p:cViewPr varScale="1">
        <p:scale>
          <a:sx n="57" d="100"/>
          <a:sy n="57" d="100"/>
        </p:scale>
        <p:origin x="52" y="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2023-03-09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276009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noProof="0" dirty="0" smtClean="0">
                <a:solidFill>
                  <a:schemeClr val="tx1"/>
                </a:solidFill>
                <a:effectLst/>
                <a:latin typeface="+mn-lt"/>
                <a:ea typeface="+mn-ea"/>
                <a:cs typeface="+mn-cs"/>
              </a:rPr>
              <a:t>Depuis sa détection initiale, différentes études ont montré que le GETV peut être amplifié chez les moustiques, transmis aux animaux par des piqûres, et que les animaux infectés par le virus servent de réservoir à partir duquel les moustiques non infectés peuvent acquérir le virus. Ainsi, le GETV suit un cycle moustique-hôte vertébré-moustique dans la nature.</a:t>
            </a:r>
          </a:p>
          <a:p>
            <a:pPr lvl="0"/>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mn-lt"/>
                <a:ea typeface="+mn-ea"/>
                <a:cs typeface="+mn-cs"/>
              </a:rPr>
              <a:t>L'infection par le GETV provoque une maladie chez le bétail dont les symptômes comprennent de la fièvre, de l’urticaire, de l’œdème des membres et une </a:t>
            </a:r>
            <a:r>
              <a:rPr lang="fr-CA" sz="1200" kern="1200" dirty="0" err="1" smtClean="0">
                <a:solidFill>
                  <a:schemeClr val="tx1"/>
                </a:solidFill>
                <a:effectLst/>
                <a:latin typeface="+mn-lt"/>
                <a:ea typeface="+mn-ea"/>
                <a:cs typeface="+mn-cs"/>
              </a:rPr>
              <a:t>lymphadénopathie</a:t>
            </a:r>
            <a:r>
              <a:rPr lang="fr-CA" sz="1200" kern="1200" dirty="0" smtClean="0">
                <a:solidFill>
                  <a:schemeClr val="tx1"/>
                </a:solidFill>
                <a:effectLst/>
                <a:latin typeface="+mn-lt"/>
                <a:ea typeface="+mn-ea"/>
                <a:cs typeface="+mn-cs"/>
              </a:rPr>
              <a:t> chez les chevaux et un avortement chez les porcs.</a:t>
            </a: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humains peuvent être séropositifs mais aucune preuve de maladie clinique ou de détection virale n'a été trouvée à ce jour.</a:t>
            </a: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De très faibles niveaux de séroconversion ont été trouvés chez les canards et les poulets.</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383395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noProof="0" dirty="0" smtClean="0">
                <a:solidFill>
                  <a:schemeClr val="tx1"/>
                </a:solidFill>
                <a:effectLst/>
                <a:latin typeface="+mn-lt"/>
                <a:ea typeface="+mn-ea"/>
                <a:cs typeface="+mn-cs"/>
              </a:rPr>
              <a:t>Image A. Régions oranges indiquent les régions où le virus a été trouvé de 1955 à 1965. </a:t>
            </a:r>
          </a:p>
          <a:p>
            <a:pPr lvl="0"/>
            <a:r>
              <a:rPr lang="fr-CA" sz="1200" kern="1200" noProof="0" dirty="0" smtClean="0">
                <a:solidFill>
                  <a:schemeClr val="tx1"/>
                </a:solidFill>
                <a:effectLst/>
                <a:latin typeface="+mn-lt"/>
                <a:ea typeface="+mn-ea"/>
                <a:cs typeface="+mn-cs"/>
              </a:rPr>
              <a:t>Les régions bleu pâle indiquent la distribution actuelle. GETV groupe III est émergent et se propage avec un éventail plus large d’hôtes et de vecteurs.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noProof="0" dirty="0" smtClean="0">
                <a:solidFill>
                  <a:schemeClr val="tx1"/>
                </a:solidFill>
                <a:effectLst/>
                <a:latin typeface="+mn-lt"/>
                <a:ea typeface="+mn-ea"/>
                <a:cs typeface="+mn-cs"/>
              </a:rPr>
              <a:t>Image B. Montre la distribution en Chine et les hôtes et vecteurs spécifiques qui ont été affectés</a:t>
            </a:r>
          </a:p>
          <a:p>
            <a:pPr lvl="0"/>
            <a:r>
              <a:rPr lang="fr-CA" sz="1200" kern="1200" noProof="0" dirty="0" smtClean="0">
                <a:solidFill>
                  <a:schemeClr val="tx1"/>
                </a:solidFill>
                <a:effectLst/>
                <a:latin typeface="+mn-lt"/>
                <a:ea typeface="+mn-ea"/>
                <a:cs typeface="+mn-cs"/>
              </a:rPr>
              <a:t>Les voies de transmission et de migration du GETV en Asie continentale sont similaires à celles du virus de l'encéphalite japonaise qui est largement distribué chez les hôtes naturels de la région</a:t>
            </a:r>
            <a:endParaRPr lang="en-US" dirty="0" smtClean="0"/>
          </a:p>
          <a:p>
            <a:pPr marL="0" indent="0">
              <a:buNone/>
            </a:pP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19517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78669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Détections en cours de l’IAHP chez les mammifères, y compris les événements qui indiquent une propagation de mammifère à mammifère </a:t>
            </a:r>
          </a:p>
          <a:p>
            <a:r>
              <a:rPr lang="fr-FR" dirty="0" smtClean="0"/>
              <a:t>Ferme de visons en Espagne </a:t>
            </a:r>
          </a:p>
          <a:p>
            <a:r>
              <a:rPr lang="fr-FR" dirty="0" smtClean="0"/>
              <a:t>Événement de mortalité massive des otaries au Pérou</a:t>
            </a:r>
          </a:p>
          <a:p>
            <a:endParaRPr lang="fr-FR" smtClean="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80509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2023-03-09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da.gov/animal-veterinary/outbreaks-and-advisories/fda-cautions-horse-owners-not-feed-recalled-lots-top-rockies-alfalfa-cubes-due-reports-illness-an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dpi.com/2076-0817/11/8/945"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swinehealth.org/wp-content/uploads/2021/03/SHIC-Getah-Virus-Fact-Sheet.pdf"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mdpi.com/2076-0817/11/8/94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rontiersin.org/articles/10.3389/fmicb.2019.01416/ful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woah.org/fr/declaration-sur-linfluenza-aviaire-chez-les-mammifer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ncbi.nlm.nih.gov/pmc/articles/PMC6128238/"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smtClean="0"/>
              <a:t>Communauté des maladies émergentes et zoonotiques </a:t>
            </a:r>
            <a:r>
              <a:rPr lang="fr-FR" sz="2000" dirty="0" smtClean="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CMEZ – SCSSA </a:t>
            </a:r>
            <a:r>
              <a:rPr lang="fr-FR" altLang="en-US" dirty="0"/>
              <a:t> Mise à jour du réseau équin</a:t>
            </a:r>
            <a:endParaRPr lang="en-CA" altLang="en-US" dirty="0"/>
          </a:p>
          <a:p>
            <a:pPr eaLnBrk="1" hangingPunct="1"/>
            <a:r>
              <a:rPr lang="en-CA" altLang="en-US" dirty="0"/>
              <a:t>8</a:t>
            </a:r>
            <a:r>
              <a:rPr lang="en-CA" altLang="en-US" dirty="0" smtClean="0"/>
              <a:t> mars 2023</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075" y="0"/>
            <a:ext cx="10515600" cy="1325563"/>
          </a:xfrm>
        </p:spPr>
        <p:txBody>
          <a:bodyPr/>
          <a:lstStyle/>
          <a:p>
            <a:r>
              <a:rPr lang="en-US" sz="2800" dirty="0">
                <a:hlinkClick r:id="rId3"/>
              </a:rPr>
              <a:t>FDA Cautions Horse Owners Not to Feed Recalled Lots of Top of the Rockies Alfalfa Cubes due to Reports of Illness and Death | FDA</a:t>
            </a:r>
            <a:endParaRPr lang="en-CA" sz="2800" dirty="0"/>
          </a:p>
        </p:txBody>
      </p:sp>
      <p:sp>
        <p:nvSpPr>
          <p:cNvPr id="10" name="Content Placeholder 9"/>
          <p:cNvSpPr>
            <a:spLocks noGrp="1"/>
          </p:cNvSpPr>
          <p:nvPr>
            <p:ph sz="half" idx="1"/>
          </p:nvPr>
        </p:nvSpPr>
        <p:spPr>
          <a:xfrm>
            <a:off x="719631" y="1679986"/>
            <a:ext cx="7201395" cy="3758789"/>
          </a:xfrm>
        </p:spPr>
        <p:txBody>
          <a:bodyPr/>
          <a:lstStyle/>
          <a:p>
            <a:r>
              <a:rPr lang="fr-FR" dirty="0" smtClean="0"/>
              <a:t>Louisiane, Colorado, Nouveau-Mexique et Texas </a:t>
            </a:r>
          </a:p>
          <a:p>
            <a:r>
              <a:rPr lang="fr-FR" dirty="0" smtClean="0"/>
              <a:t>98 chevaux présentaient des symptômes neurologiques </a:t>
            </a:r>
          </a:p>
          <a:p>
            <a:r>
              <a:rPr lang="fr-FR" dirty="0" smtClean="0"/>
              <a:t>Décès d’au moins 52 chevaux attribués à Clostridium </a:t>
            </a:r>
            <a:r>
              <a:rPr lang="fr-FR" dirty="0" err="1" smtClean="0"/>
              <a:t>botulinum</a:t>
            </a:r>
            <a:r>
              <a:rPr lang="fr-FR" dirty="0" smtClean="0"/>
              <a:t> Toxine C </a:t>
            </a:r>
          </a:p>
          <a:p>
            <a:r>
              <a:rPr lang="fr-FR" dirty="0" smtClean="0"/>
              <a:t>Des </a:t>
            </a:r>
            <a:r>
              <a:rPr lang="fr-FR" dirty="0"/>
              <a:t>carcasses de rongeurs ont été découvertes dans les cubes de luzerne </a:t>
            </a:r>
            <a:r>
              <a:rPr lang="fr-FR" dirty="0" smtClean="0"/>
              <a:t>«Top </a:t>
            </a:r>
            <a:r>
              <a:rPr lang="fr-FR" dirty="0"/>
              <a:t>of the </a:t>
            </a:r>
            <a:r>
              <a:rPr lang="fr-FR" dirty="0" smtClean="0"/>
              <a:t>Rockies»</a:t>
            </a:r>
            <a:endParaRPr lang="en-CA" dirty="0"/>
          </a:p>
        </p:txBody>
      </p:sp>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214451" y="1158568"/>
            <a:ext cx="3977549" cy="5699432"/>
          </a:xfrm>
        </p:spPr>
      </p:pic>
    </p:spTree>
    <p:extLst>
      <p:ext uri="{BB962C8B-B14F-4D97-AF65-F5344CB8AC3E}">
        <p14:creationId xmlns:p14="http://schemas.microsoft.com/office/powerpoint/2010/main" val="3671800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sp>
        <p:nvSpPr>
          <p:cNvPr id="3" name="Content Placeholder 2"/>
          <p:cNvSpPr>
            <a:spLocks noGrp="1"/>
          </p:cNvSpPr>
          <p:nvPr>
            <p:ph sz="half" idx="1"/>
          </p:nvPr>
        </p:nvSpPr>
        <p:spPr>
          <a:xfrm>
            <a:off x="838200" y="1825625"/>
            <a:ext cx="5181600" cy="4895850"/>
          </a:xfrm>
        </p:spPr>
        <p:txBody>
          <a:bodyPr>
            <a:normAutofit fontScale="92500"/>
          </a:bodyPr>
          <a:lstStyle/>
          <a:p>
            <a:r>
              <a:rPr lang="en-CA" dirty="0" smtClean="0"/>
              <a:t>Togaviridae, </a:t>
            </a:r>
            <a:r>
              <a:rPr lang="en-CA" dirty="0" err="1" smtClean="0"/>
              <a:t>Alphaviridae</a:t>
            </a:r>
            <a:endParaRPr lang="en-CA" dirty="0" smtClean="0"/>
          </a:p>
          <a:p>
            <a:pPr lvl="1"/>
            <a:r>
              <a:rPr lang="fr-FR" dirty="0"/>
              <a:t>32 </a:t>
            </a:r>
            <a:r>
              <a:rPr lang="fr-FR" dirty="0" err="1"/>
              <a:t>Alphavirus</a:t>
            </a:r>
            <a:r>
              <a:rPr lang="fr-FR" dirty="0"/>
              <a:t> connus</a:t>
            </a:r>
          </a:p>
          <a:p>
            <a:pPr lvl="1"/>
            <a:r>
              <a:rPr lang="fr-FR" dirty="0"/>
              <a:t>L’Encéphalite équine de l’Est et de l’Ouest sont aussi dans cette famille</a:t>
            </a:r>
          </a:p>
          <a:p>
            <a:r>
              <a:rPr lang="fr-CA" dirty="0"/>
              <a:t>Isolé pour la 1re fois en Malaisie en 1955</a:t>
            </a:r>
          </a:p>
          <a:p>
            <a:r>
              <a:rPr lang="fr-CA" dirty="0"/>
              <a:t>S’est propagé du 0</a:t>
            </a:r>
            <a:r>
              <a:rPr lang="fr-CA" dirty="0">
                <a:sym typeface="Symbol" panose="05050102010706020507" pitchFamily="18" charset="2"/>
              </a:rPr>
              <a:t></a:t>
            </a:r>
            <a:r>
              <a:rPr lang="fr-CA" dirty="0"/>
              <a:t> Nord (Malaisie) au 60</a:t>
            </a:r>
            <a:r>
              <a:rPr lang="fr-CA" dirty="0">
                <a:sym typeface="Symbol" panose="05050102010706020507" pitchFamily="18" charset="2"/>
              </a:rPr>
              <a:t> Nord (Russie)</a:t>
            </a:r>
          </a:p>
          <a:p>
            <a:r>
              <a:rPr lang="fr-CA" dirty="0">
                <a:sym typeface="Symbol" panose="05050102010706020507" pitchFamily="18" charset="2"/>
              </a:rPr>
              <a:t>Trouvé chez 17 espèces de moustiques et un moucheron</a:t>
            </a:r>
          </a:p>
          <a:p>
            <a:r>
              <a:rPr lang="fr-CA" dirty="0">
                <a:sym typeface="Symbol" panose="05050102010706020507" pitchFamily="18" charset="2"/>
              </a:rPr>
              <a:t># d’éclosions de la maladie en augmentation</a:t>
            </a:r>
          </a:p>
        </p:txBody>
      </p:sp>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759517" y="2112997"/>
            <a:ext cx="1032669" cy="1032669"/>
          </a:xfrm>
        </p:spPr>
      </p:pic>
      <p:sp>
        <p:nvSpPr>
          <p:cNvPr id="5" name="Slide Number Placeholder 4"/>
          <p:cNvSpPr>
            <a:spLocks noGrp="1"/>
          </p:cNvSpPr>
          <p:nvPr>
            <p:ph type="sldNum" sz="quarter" idx="4294967295"/>
          </p:nvPr>
        </p:nvSpPr>
        <p:spPr/>
        <p:txBody>
          <a:bodyPr/>
          <a:lstStyle/>
          <a:p>
            <a:fld id="{C4E7A136-B623-44AA-A653-F7B0DDAA2C31}" type="slidenum">
              <a:rPr lang="en-US" smtClean="0"/>
              <a:t>3</a:t>
            </a:fld>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933448" y="3280602"/>
            <a:ext cx="858738" cy="85873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10600" y="4575967"/>
            <a:ext cx="610558" cy="61055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886929" y="4227999"/>
            <a:ext cx="1257298" cy="125729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6151" y="2112430"/>
            <a:ext cx="990600" cy="990600"/>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366151" y="3158786"/>
            <a:ext cx="1099457" cy="109945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825480" y="5186525"/>
            <a:ext cx="1056640" cy="1056640"/>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flipH="1">
            <a:off x="11126429" y="4602484"/>
            <a:ext cx="454742" cy="45474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063393" y="3910404"/>
            <a:ext cx="517778" cy="517778"/>
          </a:xfrm>
          <a:prstGeom prst="rect">
            <a:avLst/>
          </a:prstGeom>
        </p:spPr>
      </p:pic>
    </p:spTree>
    <p:extLst>
      <p:ext uri="{BB962C8B-B14F-4D97-AF65-F5344CB8AC3E}">
        <p14:creationId xmlns:p14="http://schemas.microsoft.com/office/powerpoint/2010/main" val="2742535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3"/>
            <a:ext cx="10515600" cy="1325563"/>
          </a:xfrm>
        </p:spPr>
        <p:txBody>
          <a:bodyPr/>
          <a:lstStyle/>
          <a:p>
            <a:r>
              <a:rPr lang="en-CA" dirty="0" err="1" smtClean="0"/>
              <a:t>Vecteurs</a:t>
            </a:r>
            <a:r>
              <a:rPr lang="en-CA" dirty="0" smtClean="0"/>
              <a:t> </a:t>
            </a:r>
            <a:r>
              <a:rPr lang="en-CA" dirty="0"/>
              <a:t>de virus </a:t>
            </a:r>
            <a:r>
              <a:rPr lang="en-CA" dirty="0" err="1" smtClean="0"/>
              <a:t>Getah</a:t>
            </a:r>
            <a:endParaRPr lang="en-CA" dirty="0"/>
          </a:p>
        </p:txBody>
      </p:sp>
      <p:sp>
        <p:nvSpPr>
          <p:cNvPr id="5" name="Slide Number Placeholder 4"/>
          <p:cNvSpPr>
            <a:spLocks noGrp="1"/>
          </p:cNvSpPr>
          <p:nvPr>
            <p:ph type="sldNum" sz="quarter" idx="4294967295"/>
          </p:nvPr>
        </p:nvSpPr>
        <p:spPr/>
        <p:txBody>
          <a:bodyPr/>
          <a:lstStyle/>
          <a:p>
            <a:fld id="{C4E7A136-B623-44AA-A653-F7B0DDAA2C31}" type="slidenum">
              <a:rPr lang="en-US" smtClean="0"/>
              <a:t>4</a:t>
            </a:fld>
            <a:endParaRPr lang="en-US"/>
          </a:p>
        </p:txBody>
      </p:sp>
      <p:pic>
        <p:nvPicPr>
          <p:cNvPr id="8" name="Picture 7"/>
          <p:cNvPicPr>
            <a:picLocks noChangeAspect="1"/>
          </p:cNvPicPr>
          <p:nvPr/>
        </p:nvPicPr>
        <p:blipFill>
          <a:blip r:embed="rId2"/>
          <a:stretch>
            <a:fillRect/>
          </a:stretch>
        </p:blipFill>
        <p:spPr>
          <a:xfrm>
            <a:off x="1097280" y="672278"/>
            <a:ext cx="10527212" cy="5684072"/>
          </a:xfrm>
          <a:prstGeom prst="rect">
            <a:avLst/>
          </a:prstGeom>
        </p:spPr>
      </p:pic>
      <p:sp>
        <p:nvSpPr>
          <p:cNvPr id="3" name="TextBox 2"/>
          <p:cNvSpPr txBox="1"/>
          <p:nvPr/>
        </p:nvSpPr>
        <p:spPr>
          <a:xfrm>
            <a:off x="838200" y="6191607"/>
            <a:ext cx="4934621" cy="369332"/>
          </a:xfrm>
          <a:prstGeom prst="rect">
            <a:avLst/>
          </a:prstGeom>
          <a:noFill/>
        </p:spPr>
        <p:txBody>
          <a:bodyPr wrap="none" rtlCol="0">
            <a:spAutoFit/>
          </a:bodyPr>
          <a:lstStyle/>
          <a:p>
            <a:r>
              <a:rPr lang="en-US" dirty="0">
                <a:hlinkClick r:id="rId3"/>
              </a:rPr>
              <a:t>SHIC-Getah-Virus-Fact-Sheet.pdf (swinehealth.org)</a:t>
            </a:r>
            <a:endParaRPr lang="en-CA" dirty="0"/>
          </a:p>
        </p:txBody>
      </p:sp>
    </p:spTree>
    <p:extLst>
      <p:ext uri="{BB962C8B-B14F-4D97-AF65-F5344CB8AC3E}">
        <p14:creationId xmlns:p14="http://schemas.microsoft.com/office/powerpoint/2010/main" val="330752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pic>
        <p:nvPicPr>
          <p:cNvPr id="6" name="Content Placeholder 5"/>
          <p:cNvPicPr>
            <a:picLocks noGrp="1" noChangeAspect="1"/>
          </p:cNvPicPr>
          <p:nvPr>
            <p:ph sz="half" idx="1"/>
          </p:nvPr>
        </p:nvPicPr>
        <p:blipFill>
          <a:blip r:embed="rId4"/>
          <a:stretch>
            <a:fillRect/>
          </a:stretch>
        </p:blipFill>
        <p:spPr>
          <a:xfrm>
            <a:off x="0" y="1781102"/>
            <a:ext cx="6112212" cy="4364671"/>
          </a:xfrm>
          <a:prstGeom prst="rect">
            <a:avLst/>
          </a:prstGeom>
        </p:spPr>
      </p:pic>
      <p:pic>
        <p:nvPicPr>
          <p:cNvPr id="7" name="Content Placeholder 6"/>
          <p:cNvPicPr>
            <a:picLocks noGrp="1" noChangeAspect="1"/>
          </p:cNvPicPr>
          <p:nvPr>
            <p:ph sz="half" idx="2"/>
          </p:nvPr>
        </p:nvPicPr>
        <p:blipFill>
          <a:blip r:embed="rId5"/>
          <a:stretch>
            <a:fillRect/>
          </a:stretch>
        </p:blipFill>
        <p:spPr>
          <a:xfrm>
            <a:off x="5931910" y="1781102"/>
            <a:ext cx="6260090" cy="4407172"/>
          </a:xfrm>
          <a:prstGeom prst="rect">
            <a:avLst/>
          </a:prstGeom>
        </p:spPr>
      </p:pic>
      <p:sp>
        <p:nvSpPr>
          <p:cNvPr id="5" name="Slide Number Placeholder 4"/>
          <p:cNvSpPr>
            <a:spLocks noGrp="1"/>
          </p:cNvSpPr>
          <p:nvPr>
            <p:ph type="sldNum" sz="quarter" idx="4294967295"/>
          </p:nvPr>
        </p:nvSpPr>
        <p:spPr/>
        <p:txBody>
          <a:bodyPr/>
          <a:lstStyle/>
          <a:p>
            <a:fld id="{C7845C07-731B-4FE3-9798-084AAE69660F}" type="slidenum">
              <a:rPr lang="en-US" smtClean="0"/>
              <a:t>5</a:t>
            </a:fld>
            <a:endParaRPr lang="en-US" dirty="0"/>
          </a:p>
        </p:txBody>
      </p:sp>
    </p:spTree>
    <p:extLst>
      <p:ext uri="{BB962C8B-B14F-4D97-AF65-F5344CB8AC3E}">
        <p14:creationId xmlns:p14="http://schemas.microsoft.com/office/powerpoint/2010/main" val="189093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Virus </a:t>
            </a:r>
            <a:r>
              <a:rPr lang="fr-FR" dirty="0" err="1" smtClean="0"/>
              <a:t>Getah</a:t>
            </a:r>
            <a:r>
              <a:rPr lang="fr-FR" dirty="0" smtClean="0"/>
              <a:t> chez les chevaux</a:t>
            </a:r>
            <a:endParaRPr lang="en-CA" dirty="0"/>
          </a:p>
        </p:txBody>
      </p:sp>
      <p:sp>
        <p:nvSpPr>
          <p:cNvPr id="3" name="Content Placeholder 2"/>
          <p:cNvSpPr>
            <a:spLocks noGrp="1"/>
          </p:cNvSpPr>
          <p:nvPr>
            <p:ph sz="half" idx="1"/>
          </p:nvPr>
        </p:nvSpPr>
        <p:spPr/>
        <p:txBody>
          <a:bodyPr/>
          <a:lstStyle/>
          <a:p>
            <a:pPr lvl="0"/>
            <a:r>
              <a:rPr lang="fr-FR" dirty="0"/>
              <a:t>Éclosions chez des chevaux de course au Japon (5 foyers entre 1978 et 2015) et dans des élevages de pur-sang en Inde (1990)</a:t>
            </a:r>
            <a:endParaRPr lang="en-US" dirty="0"/>
          </a:p>
          <a:p>
            <a:pPr lvl="0"/>
            <a:r>
              <a:rPr lang="fr-FR" dirty="0"/>
              <a:t>Gérées par la vaccination et la lutte </a:t>
            </a:r>
            <a:r>
              <a:rPr lang="fr-FR" dirty="0" err="1"/>
              <a:t>antivectorielle</a:t>
            </a:r>
            <a:endParaRPr lang="en-US" dirty="0"/>
          </a:p>
          <a:p>
            <a:pPr lvl="0"/>
            <a:r>
              <a:rPr lang="fr-FR" dirty="0"/>
              <a:t>D’autres éclosions se sont limitées aux jeunes chevaux qui n’avaient pas terminé le protocole de vaccination</a:t>
            </a:r>
            <a:endParaRPr lang="en-US" dirty="0"/>
          </a:p>
        </p:txBody>
      </p:sp>
      <p:sp>
        <p:nvSpPr>
          <p:cNvPr id="4" name="Content Placeholder 3"/>
          <p:cNvSpPr>
            <a:spLocks noGrp="1"/>
          </p:cNvSpPr>
          <p:nvPr>
            <p:ph sz="half" idx="2"/>
          </p:nvPr>
        </p:nvSpPr>
        <p:spPr/>
        <p:txBody>
          <a:bodyPr/>
          <a:lstStyle/>
          <a:p>
            <a:r>
              <a:rPr lang="en-US" dirty="0" err="1"/>
              <a:t>S</a:t>
            </a:r>
            <a:r>
              <a:rPr lang="en-US" dirty="0" err="1" smtClean="0"/>
              <a:t>ignes</a:t>
            </a:r>
            <a:r>
              <a:rPr lang="en-US" dirty="0" smtClean="0"/>
              <a:t> </a:t>
            </a:r>
            <a:r>
              <a:rPr lang="en-US" dirty="0" err="1" smtClean="0"/>
              <a:t>cliniques</a:t>
            </a:r>
            <a:endParaRPr lang="en-US" dirty="0" smtClean="0"/>
          </a:p>
          <a:p>
            <a:r>
              <a:rPr lang="fr-FR" dirty="0" smtClean="0"/>
              <a:t>Fièvre, éruption cutanée, œdème sur les jambes</a:t>
            </a:r>
          </a:p>
          <a:p>
            <a:r>
              <a:rPr lang="fr-FR" dirty="0" smtClean="0"/>
              <a:t>Écoulement nasal chez les chevaux infectés expérimentalement (non infectés naturellement)</a:t>
            </a:r>
          </a:p>
          <a:p>
            <a:r>
              <a:rPr lang="fr-FR" dirty="0" smtClean="0"/>
              <a:t>Généralement une infection spontanément résolutive qui répond aux soins de soutien</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spTree>
    <p:extLst>
      <p:ext uri="{BB962C8B-B14F-4D97-AF65-F5344CB8AC3E}">
        <p14:creationId xmlns:p14="http://schemas.microsoft.com/office/powerpoint/2010/main" val="260829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2"/>
              </a:rPr>
              <a:t>Frontiers | Emergence of </a:t>
            </a:r>
            <a:r>
              <a:rPr lang="en-US" sz="3200" dirty="0" err="1">
                <a:hlinkClick r:id="rId2"/>
              </a:rPr>
              <a:t>Getah</a:t>
            </a:r>
            <a:r>
              <a:rPr lang="en-US" sz="3200" dirty="0">
                <a:hlinkClick r:id="rId2"/>
              </a:rPr>
              <a:t> Virus Infection in Horse With Fever in China, 2018 (frontiersin.org)</a:t>
            </a:r>
            <a:r>
              <a:rPr lang="en-US" sz="3200" dirty="0"/>
              <a:t/>
            </a:r>
            <a:br>
              <a:rPr lang="en-US" sz="3200" dirty="0"/>
            </a:br>
            <a:endParaRPr lang="en-CA" sz="3200" dirty="0"/>
          </a:p>
        </p:txBody>
      </p:sp>
      <p:sp>
        <p:nvSpPr>
          <p:cNvPr id="3" name="Content Placeholder 2"/>
          <p:cNvSpPr>
            <a:spLocks noGrp="1"/>
          </p:cNvSpPr>
          <p:nvPr>
            <p:ph sz="half" idx="1"/>
          </p:nvPr>
        </p:nvSpPr>
        <p:spPr/>
        <p:txBody>
          <a:bodyPr/>
          <a:lstStyle/>
          <a:p>
            <a:pPr lvl="0"/>
            <a:r>
              <a:rPr lang="fr-FR" dirty="0"/>
              <a:t>Fièvre soudaine chez un cheval à sang chaud de 17 ans en Chine</a:t>
            </a:r>
            <a:endParaRPr lang="en-US" dirty="0"/>
          </a:p>
          <a:p>
            <a:pPr lvl="0"/>
            <a:r>
              <a:rPr lang="fr-CA" dirty="0"/>
              <a:t>Rétablissement de l’animal sans incident</a:t>
            </a:r>
            <a:endParaRPr lang="en-US" dirty="0"/>
          </a:p>
          <a:p>
            <a:r>
              <a:rPr lang="fr-FR" dirty="0" smtClean="0"/>
              <a:t>Le </a:t>
            </a:r>
            <a:r>
              <a:rPr lang="fr-FR" dirty="0" smtClean="0"/>
              <a:t>séquençage du génome entier indique que le virus isolé était le plus étroitement lié aux souches circulant en Chine chez les porcs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7</a:t>
            </a:fld>
            <a:endParaRPr lang="en-US"/>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08366" y="1825625"/>
            <a:ext cx="5749129" cy="4033218"/>
          </a:xfrm>
        </p:spPr>
      </p:pic>
    </p:spTree>
    <p:extLst>
      <p:ext uri="{BB962C8B-B14F-4D97-AF65-F5344CB8AC3E}">
        <p14:creationId xmlns:p14="http://schemas.microsoft.com/office/powerpoint/2010/main" val="181295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9014"/>
          </a:xfrm>
        </p:spPr>
        <p:txBody>
          <a:bodyPr/>
          <a:lstStyle/>
          <a:p>
            <a:r>
              <a:rPr lang="fr-FR" sz="3200" dirty="0">
                <a:hlinkClick r:id="rId3"/>
              </a:rPr>
              <a:t>Déclaration sur l’influenza aviaire chez les mammifères - OMSA (woah.org)</a:t>
            </a:r>
            <a:endParaRPr lang="en-CA" sz="3200" dirty="0"/>
          </a:p>
        </p:txBody>
      </p:sp>
      <p:sp>
        <p:nvSpPr>
          <p:cNvPr id="3" name="Content Placeholder 2"/>
          <p:cNvSpPr>
            <a:spLocks noGrp="1"/>
          </p:cNvSpPr>
          <p:nvPr>
            <p:ph sz="half" idx="1"/>
          </p:nvPr>
        </p:nvSpPr>
        <p:spPr/>
        <p:txBody>
          <a:bodyPr/>
          <a:lstStyle/>
          <a:p>
            <a:pPr lvl="1"/>
            <a:endParaRPr lang="en-CA" dirty="0" smtClean="0"/>
          </a:p>
          <a:p>
            <a:pPr lvl="1"/>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8</a:t>
            </a:fld>
            <a:endParaRPr lang="en-US"/>
          </a:p>
        </p:txBody>
      </p:sp>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8960" y="1070517"/>
            <a:ext cx="11141680" cy="5787483"/>
          </a:xfrm>
        </p:spPr>
      </p:pic>
      <p:sp>
        <p:nvSpPr>
          <p:cNvPr id="4" name="TextBox 3"/>
          <p:cNvSpPr txBox="1"/>
          <p:nvPr/>
        </p:nvSpPr>
        <p:spPr>
          <a:xfrm>
            <a:off x="7349924" y="5291518"/>
            <a:ext cx="4629956" cy="923330"/>
          </a:xfrm>
          <a:prstGeom prst="rect">
            <a:avLst/>
          </a:prstGeom>
          <a:noFill/>
        </p:spPr>
        <p:txBody>
          <a:bodyPr wrap="square" rtlCol="0">
            <a:spAutoFit/>
          </a:bodyPr>
          <a:lstStyle/>
          <a:p>
            <a:r>
              <a:rPr lang="en-US">
                <a:hlinkClick r:id="rId5"/>
              </a:rPr>
              <a:t>The continual threat of influenza virus infections at the human–animal interface - PMC (nih.gov)</a:t>
            </a:r>
            <a:endParaRPr lang="en-CA" dirty="0"/>
          </a:p>
        </p:txBody>
      </p:sp>
    </p:spTree>
    <p:extLst>
      <p:ext uri="{BB962C8B-B14F-4D97-AF65-F5344CB8AC3E}">
        <p14:creationId xmlns:p14="http://schemas.microsoft.com/office/powerpoint/2010/main" val="3286424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20734</TotalTime>
  <Words>658</Words>
  <Application>Microsoft Office PowerPoint</Application>
  <PresentationFormat>Widescreen</PresentationFormat>
  <Paragraphs>62</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2_Office Theme</vt:lpstr>
      <vt:lpstr>Communauté des maladies émergentes et zoonotiques Identifier les risques émergents grâce à l’intelligence collective</vt:lpstr>
      <vt:lpstr>FDA Cautions Horse Owners Not to Feed Recalled Lots of Top of the Rockies Alfalfa Cubes due to Reports of Illness and Death | FDA</vt:lpstr>
      <vt:lpstr>Pathogens | Free Full-Text | Getah Virus (Alphavirus): An Emerging, Spreading Zoonotic Virus (mdpi.com)</vt:lpstr>
      <vt:lpstr>Vecteurs de virus Getah</vt:lpstr>
      <vt:lpstr>Pathogens | Free Full-Text | Getah Virus (Alphavirus): An Emerging, Spreading Zoonotic Virus (mdpi.com)</vt:lpstr>
      <vt:lpstr>Virus Getah chez les chevaux</vt:lpstr>
      <vt:lpstr>Frontiers | Emergence of Getah Virus Infection in Horse With Fever in China, 2018 (frontiersin.org) </vt:lpstr>
      <vt:lpstr>Déclaration sur l’influenza aviaire chez les mammifères - OMSA (woah.org)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414</cp:revision>
  <dcterms:created xsi:type="dcterms:W3CDTF">2020-02-07T23:34:08Z</dcterms:created>
  <dcterms:modified xsi:type="dcterms:W3CDTF">2023-03-09T19:54:26Z</dcterms:modified>
</cp:coreProperties>
</file>